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25"/>
  </p:notesMasterIdLst>
  <p:handoutMasterIdLst>
    <p:handoutMasterId r:id="rId26"/>
  </p:handoutMasterIdLst>
  <p:sldIdLst>
    <p:sldId id="347" r:id="rId2"/>
    <p:sldId id="348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62" r:id="rId17"/>
    <p:sldId id="363" r:id="rId18"/>
    <p:sldId id="364" r:id="rId19"/>
    <p:sldId id="365" r:id="rId20"/>
    <p:sldId id="366" r:id="rId21"/>
    <p:sldId id="367" r:id="rId22"/>
    <p:sldId id="368" r:id="rId23"/>
    <p:sldId id="369" r:id="rId24"/>
  </p:sldIdLst>
  <p:sldSz cx="9144000" cy="6858000" type="screen4x3"/>
  <p:notesSz cx="6888163" cy="100203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X4MYYY4sfDd4tZSUKGqaVQ==" hashData="/KvO4xdcNenR1ye6rI1tLFGteYWxfndXEBi4FQvKQNLNVICQRRpgIVXebL9F1lhlasjCj9T1QKG9o2I1fHLgq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6600"/>
    <a:srgbClr val="A7190E"/>
    <a:srgbClr val="FFD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69" autoAdjust="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91AAA8-7FB5-45C9-A5F7-B2C309A8A1D6}" type="doc">
      <dgm:prSet loTypeId="urn:microsoft.com/office/officeart/2005/8/layout/hierarchy1" loCatId="hierarchy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pl-PL"/>
        </a:p>
      </dgm:t>
    </dgm:pt>
    <dgm:pt modelId="{239976AC-70A7-4A5A-A944-5358E7F40977}">
      <dgm:prSet phldrT="[Tekst]" custT="1"/>
      <dgm:spPr/>
      <dgm:t>
        <a:bodyPr/>
        <a:lstStyle/>
        <a:p>
          <a:r>
            <a:rPr lang="pl-PL" sz="1600" b="1" dirty="0" smtClean="0"/>
            <a:t>Równoważenie obiegów cyrkulacyjnych</a:t>
          </a:r>
          <a:endParaRPr lang="pl-PL" sz="1600" b="1" dirty="0"/>
        </a:p>
      </dgm:t>
    </dgm:pt>
    <dgm:pt modelId="{E18A43E3-6822-4906-9E77-EE6D8B9918FF}" type="parTrans" cxnId="{E780306F-6EFE-4D8E-BC1F-D2AB3438D328}">
      <dgm:prSet/>
      <dgm:spPr/>
      <dgm:t>
        <a:bodyPr/>
        <a:lstStyle/>
        <a:p>
          <a:endParaRPr lang="pl-PL" sz="1600" b="1"/>
        </a:p>
      </dgm:t>
    </dgm:pt>
    <dgm:pt modelId="{F1B74071-309C-40A4-81D1-B009536E9FAC}" type="sibTrans" cxnId="{E780306F-6EFE-4D8E-BC1F-D2AB3438D328}">
      <dgm:prSet/>
      <dgm:spPr/>
      <dgm:t>
        <a:bodyPr/>
        <a:lstStyle/>
        <a:p>
          <a:endParaRPr lang="pl-PL" sz="1600" b="1"/>
        </a:p>
      </dgm:t>
    </dgm:pt>
    <dgm:pt modelId="{DF74F66E-FF89-460D-BA9B-22B2A1DB9BCD}">
      <dgm:prSet phldrT="[Tekst]" custT="1"/>
      <dgm:spPr/>
      <dgm:t>
        <a:bodyPr/>
        <a:lstStyle/>
        <a:p>
          <a:r>
            <a:rPr lang="pl-PL" sz="1600" b="1" dirty="0" smtClean="0"/>
            <a:t>Metoda statyczna</a:t>
          </a:r>
          <a:endParaRPr lang="pl-PL" sz="1600" b="1" dirty="0"/>
        </a:p>
      </dgm:t>
    </dgm:pt>
    <dgm:pt modelId="{D9989057-8FCE-4DD2-8B19-E6128E7E8FC1}" type="parTrans" cxnId="{EC48056C-EB52-4159-9646-F9175DF48ECF}">
      <dgm:prSet/>
      <dgm:spPr/>
      <dgm:t>
        <a:bodyPr/>
        <a:lstStyle/>
        <a:p>
          <a:endParaRPr lang="pl-PL" sz="1600" b="1"/>
        </a:p>
      </dgm:t>
    </dgm:pt>
    <dgm:pt modelId="{DEB4FB7F-B5BD-40F7-97EE-35103FE6245A}" type="sibTrans" cxnId="{EC48056C-EB52-4159-9646-F9175DF48ECF}">
      <dgm:prSet/>
      <dgm:spPr/>
      <dgm:t>
        <a:bodyPr/>
        <a:lstStyle/>
        <a:p>
          <a:endParaRPr lang="pl-PL" sz="1600" b="1"/>
        </a:p>
      </dgm:t>
    </dgm:pt>
    <dgm:pt modelId="{6550F4A3-440B-4BF0-842D-6523872929E1}">
      <dgm:prSet phldrT="[Tekst]" custT="1"/>
      <dgm:spPr/>
      <dgm:t>
        <a:bodyPr/>
        <a:lstStyle/>
        <a:p>
          <a:r>
            <a:rPr lang="pl-PL" sz="1400" b="1" dirty="0" smtClean="0"/>
            <a:t>Zawory </a:t>
          </a:r>
          <a:r>
            <a:rPr lang="pl-PL" sz="1400" b="1" dirty="0" err="1" smtClean="0"/>
            <a:t>podpionowe</a:t>
          </a:r>
          <a:r>
            <a:rPr lang="pl-PL" sz="1400" b="1" dirty="0" smtClean="0"/>
            <a:t> z nastawą wstępną</a:t>
          </a:r>
          <a:endParaRPr lang="pl-PL" sz="1400" b="1" dirty="0"/>
        </a:p>
      </dgm:t>
    </dgm:pt>
    <dgm:pt modelId="{C6777CFE-0E69-4AB7-9200-9F095190BC77}" type="parTrans" cxnId="{4670767B-70F2-4318-8820-0B2E694BCDF2}">
      <dgm:prSet/>
      <dgm:spPr/>
      <dgm:t>
        <a:bodyPr/>
        <a:lstStyle/>
        <a:p>
          <a:endParaRPr lang="pl-PL" sz="1600" b="1"/>
        </a:p>
      </dgm:t>
    </dgm:pt>
    <dgm:pt modelId="{9917FDEB-8501-4303-9A6F-BEB36CB6D714}" type="sibTrans" cxnId="{4670767B-70F2-4318-8820-0B2E694BCDF2}">
      <dgm:prSet/>
      <dgm:spPr/>
      <dgm:t>
        <a:bodyPr/>
        <a:lstStyle/>
        <a:p>
          <a:endParaRPr lang="pl-PL" sz="1600" b="1"/>
        </a:p>
      </dgm:t>
    </dgm:pt>
    <dgm:pt modelId="{57274223-D477-4286-80AF-EAF7020C8CAF}">
      <dgm:prSet phldrT="[Tekst]" custT="1"/>
      <dgm:spPr/>
      <dgm:t>
        <a:bodyPr/>
        <a:lstStyle/>
        <a:p>
          <a:r>
            <a:rPr lang="pl-PL" sz="1600" b="1" dirty="0" smtClean="0"/>
            <a:t>Metoda dynamiczna</a:t>
          </a:r>
          <a:endParaRPr lang="pl-PL" sz="1600" b="1" dirty="0"/>
        </a:p>
      </dgm:t>
    </dgm:pt>
    <dgm:pt modelId="{70416D13-7D0D-481B-BFA9-0550C6D19723}" type="parTrans" cxnId="{09DB80C2-A2C2-4E58-B7BE-DA9E4618B6BB}">
      <dgm:prSet/>
      <dgm:spPr/>
      <dgm:t>
        <a:bodyPr/>
        <a:lstStyle/>
        <a:p>
          <a:endParaRPr lang="pl-PL" sz="1600" b="1"/>
        </a:p>
      </dgm:t>
    </dgm:pt>
    <dgm:pt modelId="{63D47AA6-ADA7-4297-9420-65DFB450DE3B}" type="sibTrans" cxnId="{09DB80C2-A2C2-4E58-B7BE-DA9E4618B6BB}">
      <dgm:prSet/>
      <dgm:spPr/>
      <dgm:t>
        <a:bodyPr/>
        <a:lstStyle/>
        <a:p>
          <a:endParaRPr lang="pl-PL" sz="1600" b="1"/>
        </a:p>
      </dgm:t>
    </dgm:pt>
    <dgm:pt modelId="{73F3E4A4-125D-4010-98D9-4364390330BA}">
      <dgm:prSet phldrT="[Tekst]" custT="1"/>
      <dgm:spPr/>
      <dgm:t>
        <a:bodyPr/>
        <a:lstStyle/>
        <a:p>
          <a:r>
            <a:rPr lang="pl-PL" sz="1400" b="1" dirty="0" smtClean="0"/>
            <a:t>Zawory </a:t>
          </a:r>
          <a:r>
            <a:rPr lang="pl-PL" sz="1400" b="1" dirty="0" err="1" smtClean="0"/>
            <a:t>podpionowe</a:t>
          </a:r>
          <a:r>
            <a:rPr lang="pl-PL" sz="1400" b="1" dirty="0" smtClean="0"/>
            <a:t> termostatyczne</a:t>
          </a:r>
          <a:endParaRPr lang="pl-PL" sz="1400" b="1" dirty="0"/>
        </a:p>
      </dgm:t>
    </dgm:pt>
    <dgm:pt modelId="{D074FA4A-3F5E-40FA-89F6-E49BA890570E}" type="parTrans" cxnId="{9B2A416A-AE44-44D2-AFB0-CA9FE53EEBA7}">
      <dgm:prSet/>
      <dgm:spPr/>
      <dgm:t>
        <a:bodyPr/>
        <a:lstStyle/>
        <a:p>
          <a:endParaRPr lang="pl-PL" sz="1600" b="1"/>
        </a:p>
      </dgm:t>
    </dgm:pt>
    <dgm:pt modelId="{D6D1C133-457A-4953-9271-7088E5821ADC}" type="sibTrans" cxnId="{9B2A416A-AE44-44D2-AFB0-CA9FE53EEBA7}">
      <dgm:prSet/>
      <dgm:spPr/>
      <dgm:t>
        <a:bodyPr/>
        <a:lstStyle/>
        <a:p>
          <a:endParaRPr lang="pl-PL" sz="1600" b="1"/>
        </a:p>
      </dgm:t>
    </dgm:pt>
    <dgm:pt modelId="{8C23E85B-08C6-43D8-B72D-43EA8494B361}" type="pres">
      <dgm:prSet presAssocID="{CB91AAA8-7FB5-45C9-A5F7-B2C309A8A1D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3633F1F8-4705-41E1-9A43-0A07900C03DD}" type="pres">
      <dgm:prSet presAssocID="{239976AC-70A7-4A5A-A944-5358E7F40977}" presName="hierRoot1" presStyleCnt="0"/>
      <dgm:spPr/>
      <dgm:t>
        <a:bodyPr/>
        <a:lstStyle/>
        <a:p>
          <a:endParaRPr lang="pl-PL"/>
        </a:p>
      </dgm:t>
    </dgm:pt>
    <dgm:pt modelId="{94847C25-01FD-4BBC-BCAE-20CF7929D4B7}" type="pres">
      <dgm:prSet presAssocID="{239976AC-70A7-4A5A-A944-5358E7F40977}" presName="composite" presStyleCnt="0"/>
      <dgm:spPr/>
      <dgm:t>
        <a:bodyPr/>
        <a:lstStyle/>
        <a:p>
          <a:endParaRPr lang="pl-PL"/>
        </a:p>
      </dgm:t>
    </dgm:pt>
    <dgm:pt modelId="{92278899-03E3-4B49-AD40-6DA53A2F493A}" type="pres">
      <dgm:prSet presAssocID="{239976AC-70A7-4A5A-A944-5358E7F40977}" presName="background" presStyleLbl="node0" presStyleIdx="0" presStyleCnt="1"/>
      <dgm:spPr/>
      <dgm:t>
        <a:bodyPr/>
        <a:lstStyle/>
        <a:p>
          <a:endParaRPr lang="pl-PL"/>
        </a:p>
      </dgm:t>
    </dgm:pt>
    <dgm:pt modelId="{4C076ABF-1629-42D4-B6DB-1B194463D743}" type="pres">
      <dgm:prSet presAssocID="{239976AC-70A7-4A5A-A944-5358E7F40977}" presName="text" presStyleLbl="fgAcc0" presStyleIdx="0" presStyleCnt="1" custScaleX="226447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08E3A13-A51C-45CC-AB3F-4EF0B906B526}" type="pres">
      <dgm:prSet presAssocID="{239976AC-70A7-4A5A-A944-5358E7F40977}" presName="hierChild2" presStyleCnt="0"/>
      <dgm:spPr/>
      <dgm:t>
        <a:bodyPr/>
        <a:lstStyle/>
        <a:p>
          <a:endParaRPr lang="pl-PL"/>
        </a:p>
      </dgm:t>
    </dgm:pt>
    <dgm:pt modelId="{23F99457-F168-4EDC-ABFE-DF1EBA37F5D7}" type="pres">
      <dgm:prSet presAssocID="{D9989057-8FCE-4DD2-8B19-E6128E7E8FC1}" presName="Name10" presStyleLbl="parChTrans1D2" presStyleIdx="0" presStyleCnt="2"/>
      <dgm:spPr/>
      <dgm:t>
        <a:bodyPr/>
        <a:lstStyle/>
        <a:p>
          <a:endParaRPr lang="pl-PL"/>
        </a:p>
      </dgm:t>
    </dgm:pt>
    <dgm:pt modelId="{69821C69-4163-4DDF-8744-874F2DF17C67}" type="pres">
      <dgm:prSet presAssocID="{DF74F66E-FF89-460D-BA9B-22B2A1DB9BCD}" presName="hierRoot2" presStyleCnt="0"/>
      <dgm:spPr/>
      <dgm:t>
        <a:bodyPr/>
        <a:lstStyle/>
        <a:p>
          <a:endParaRPr lang="pl-PL"/>
        </a:p>
      </dgm:t>
    </dgm:pt>
    <dgm:pt modelId="{7952ED73-AF37-4A79-84C1-91459A57FA8F}" type="pres">
      <dgm:prSet presAssocID="{DF74F66E-FF89-460D-BA9B-22B2A1DB9BCD}" presName="composite2" presStyleCnt="0"/>
      <dgm:spPr/>
      <dgm:t>
        <a:bodyPr/>
        <a:lstStyle/>
        <a:p>
          <a:endParaRPr lang="pl-PL"/>
        </a:p>
      </dgm:t>
    </dgm:pt>
    <dgm:pt modelId="{9B4F24EC-9F23-42A8-9535-031C30331056}" type="pres">
      <dgm:prSet presAssocID="{DF74F66E-FF89-460D-BA9B-22B2A1DB9BCD}" presName="background2" presStyleLbl="node2" presStyleIdx="0" presStyleCnt="2"/>
      <dgm:spPr/>
      <dgm:t>
        <a:bodyPr/>
        <a:lstStyle/>
        <a:p>
          <a:endParaRPr lang="pl-PL"/>
        </a:p>
      </dgm:t>
    </dgm:pt>
    <dgm:pt modelId="{45A07BE3-4128-41A2-B21C-6CD200A04881}" type="pres">
      <dgm:prSet presAssocID="{DF74F66E-FF89-460D-BA9B-22B2A1DB9BCD}" presName="text2" presStyleLbl="fgAcc2" presStyleIdx="0" presStyleCnt="2" custLinFactNeighborX="-41348" custLinFactNeighborY="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A35DD5A8-5CCF-4D6A-ACE1-850E49372672}" type="pres">
      <dgm:prSet presAssocID="{DF74F66E-FF89-460D-BA9B-22B2A1DB9BCD}" presName="hierChild3" presStyleCnt="0"/>
      <dgm:spPr/>
      <dgm:t>
        <a:bodyPr/>
        <a:lstStyle/>
        <a:p>
          <a:endParaRPr lang="pl-PL"/>
        </a:p>
      </dgm:t>
    </dgm:pt>
    <dgm:pt modelId="{13CC775C-A23D-48D1-B8A5-AD6EE97D5B39}" type="pres">
      <dgm:prSet presAssocID="{C6777CFE-0E69-4AB7-9200-9F095190BC77}" presName="Name17" presStyleLbl="parChTrans1D3" presStyleIdx="0" presStyleCnt="2"/>
      <dgm:spPr/>
      <dgm:t>
        <a:bodyPr/>
        <a:lstStyle/>
        <a:p>
          <a:endParaRPr lang="pl-PL"/>
        </a:p>
      </dgm:t>
    </dgm:pt>
    <dgm:pt modelId="{F40EA21C-F349-4486-ABB4-F3BD2B156B7A}" type="pres">
      <dgm:prSet presAssocID="{6550F4A3-440B-4BF0-842D-6523872929E1}" presName="hierRoot3" presStyleCnt="0"/>
      <dgm:spPr/>
      <dgm:t>
        <a:bodyPr/>
        <a:lstStyle/>
        <a:p>
          <a:endParaRPr lang="pl-PL"/>
        </a:p>
      </dgm:t>
    </dgm:pt>
    <dgm:pt modelId="{2D577591-9818-4725-B821-3AA6F2CBC6C8}" type="pres">
      <dgm:prSet presAssocID="{6550F4A3-440B-4BF0-842D-6523872929E1}" presName="composite3" presStyleCnt="0"/>
      <dgm:spPr/>
      <dgm:t>
        <a:bodyPr/>
        <a:lstStyle/>
        <a:p>
          <a:endParaRPr lang="pl-PL"/>
        </a:p>
      </dgm:t>
    </dgm:pt>
    <dgm:pt modelId="{716A8BFF-BB7F-4A22-9BD6-8A7A951878A0}" type="pres">
      <dgm:prSet presAssocID="{6550F4A3-440B-4BF0-842D-6523872929E1}" presName="background3" presStyleLbl="node3" presStyleIdx="0" presStyleCnt="2"/>
      <dgm:spPr/>
      <dgm:t>
        <a:bodyPr/>
        <a:lstStyle/>
        <a:p>
          <a:endParaRPr lang="pl-PL"/>
        </a:p>
      </dgm:t>
    </dgm:pt>
    <dgm:pt modelId="{643FDFA5-0086-417A-9955-12E192F52173}" type="pres">
      <dgm:prSet presAssocID="{6550F4A3-440B-4BF0-842D-6523872929E1}" presName="text3" presStyleLbl="fgAcc3" presStyleIdx="0" presStyleCnt="2" custScaleX="124361" custLinFactNeighborX="-4148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2A5914C-6F03-443A-A1A9-39D871AD7393}" type="pres">
      <dgm:prSet presAssocID="{6550F4A3-440B-4BF0-842D-6523872929E1}" presName="hierChild4" presStyleCnt="0"/>
      <dgm:spPr/>
      <dgm:t>
        <a:bodyPr/>
        <a:lstStyle/>
        <a:p>
          <a:endParaRPr lang="pl-PL"/>
        </a:p>
      </dgm:t>
    </dgm:pt>
    <dgm:pt modelId="{F67B00B3-8D37-44D9-9D23-67168A79DAAF}" type="pres">
      <dgm:prSet presAssocID="{70416D13-7D0D-481B-BFA9-0550C6D19723}" presName="Name10" presStyleLbl="parChTrans1D2" presStyleIdx="1" presStyleCnt="2"/>
      <dgm:spPr/>
      <dgm:t>
        <a:bodyPr/>
        <a:lstStyle/>
        <a:p>
          <a:endParaRPr lang="pl-PL"/>
        </a:p>
      </dgm:t>
    </dgm:pt>
    <dgm:pt modelId="{AD6B555B-804D-4FBC-A397-64297E0211B6}" type="pres">
      <dgm:prSet presAssocID="{57274223-D477-4286-80AF-EAF7020C8CAF}" presName="hierRoot2" presStyleCnt="0"/>
      <dgm:spPr/>
      <dgm:t>
        <a:bodyPr/>
        <a:lstStyle/>
        <a:p>
          <a:endParaRPr lang="pl-PL"/>
        </a:p>
      </dgm:t>
    </dgm:pt>
    <dgm:pt modelId="{6FE05374-95E2-4938-91C5-8F2968E917FF}" type="pres">
      <dgm:prSet presAssocID="{57274223-D477-4286-80AF-EAF7020C8CAF}" presName="composite2" presStyleCnt="0"/>
      <dgm:spPr/>
      <dgm:t>
        <a:bodyPr/>
        <a:lstStyle/>
        <a:p>
          <a:endParaRPr lang="pl-PL"/>
        </a:p>
      </dgm:t>
    </dgm:pt>
    <dgm:pt modelId="{A0DDE875-616B-4B5E-AF0B-FA3373FB7794}" type="pres">
      <dgm:prSet presAssocID="{57274223-D477-4286-80AF-EAF7020C8CAF}" presName="background2" presStyleLbl="node2" presStyleIdx="1" presStyleCnt="2"/>
      <dgm:spPr/>
      <dgm:t>
        <a:bodyPr/>
        <a:lstStyle/>
        <a:p>
          <a:endParaRPr lang="pl-PL"/>
        </a:p>
      </dgm:t>
    </dgm:pt>
    <dgm:pt modelId="{00793E2C-8897-4149-B75D-705D363120AA}" type="pres">
      <dgm:prSet presAssocID="{57274223-D477-4286-80AF-EAF7020C8CAF}" presName="text2" presStyleLbl="fgAcc2" presStyleIdx="1" presStyleCnt="2" custLinFactNeighborX="6468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B31A31A-B822-4A18-87CB-8ECF458C6124}" type="pres">
      <dgm:prSet presAssocID="{57274223-D477-4286-80AF-EAF7020C8CAF}" presName="hierChild3" presStyleCnt="0"/>
      <dgm:spPr/>
      <dgm:t>
        <a:bodyPr/>
        <a:lstStyle/>
        <a:p>
          <a:endParaRPr lang="pl-PL"/>
        </a:p>
      </dgm:t>
    </dgm:pt>
    <dgm:pt modelId="{EBFF1587-D31E-4D40-8D71-645B1F9D28E6}" type="pres">
      <dgm:prSet presAssocID="{D074FA4A-3F5E-40FA-89F6-E49BA890570E}" presName="Name17" presStyleLbl="parChTrans1D3" presStyleIdx="1" presStyleCnt="2"/>
      <dgm:spPr/>
      <dgm:t>
        <a:bodyPr/>
        <a:lstStyle/>
        <a:p>
          <a:endParaRPr lang="pl-PL"/>
        </a:p>
      </dgm:t>
    </dgm:pt>
    <dgm:pt modelId="{6720716D-0888-4027-B1CD-45C8E1F07523}" type="pres">
      <dgm:prSet presAssocID="{73F3E4A4-125D-4010-98D9-4364390330BA}" presName="hierRoot3" presStyleCnt="0"/>
      <dgm:spPr/>
      <dgm:t>
        <a:bodyPr/>
        <a:lstStyle/>
        <a:p>
          <a:endParaRPr lang="pl-PL"/>
        </a:p>
      </dgm:t>
    </dgm:pt>
    <dgm:pt modelId="{EF999E88-C2B3-4EA0-B9EE-23C2DAF5F020}" type="pres">
      <dgm:prSet presAssocID="{73F3E4A4-125D-4010-98D9-4364390330BA}" presName="composite3" presStyleCnt="0"/>
      <dgm:spPr/>
      <dgm:t>
        <a:bodyPr/>
        <a:lstStyle/>
        <a:p>
          <a:endParaRPr lang="pl-PL"/>
        </a:p>
      </dgm:t>
    </dgm:pt>
    <dgm:pt modelId="{7958E6FD-5C95-4427-9F1A-3B8EC200EF85}" type="pres">
      <dgm:prSet presAssocID="{73F3E4A4-125D-4010-98D9-4364390330BA}" presName="background3" presStyleLbl="node3" presStyleIdx="1" presStyleCnt="2"/>
      <dgm:spPr/>
      <dgm:t>
        <a:bodyPr/>
        <a:lstStyle/>
        <a:p>
          <a:endParaRPr lang="pl-PL"/>
        </a:p>
      </dgm:t>
    </dgm:pt>
    <dgm:pt modelId="{C311BA1E-999D-4CEE-8D5B-033DB65FA01E}" type="pres">
      <dgm:prSet presAssocID="{73F3E4A4-125D-4010-98D9-4364390330BA}" presName="text3" presStyleLbl="fgAcc3" presStyleIdx="1" presStyleCnt="2" custScaleX="125897" custLinFactNeighborX="64939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D954046-226C-4D4F-8F7F-4274B267195A}" type="pres">
      <dgm:prSet presAssocID="{73F3E4A4-125D-4010-98D9-4364390330BA}" presName="hierChild4" presStyleCnt="0"/>
      <dgm:spPr/>
      <dgm:t>
        <a:bodyPr/>
        <a:lstStyle/>
        <a:p>
          <a:endParaRPr lang="pl-PL"/>
        </a:p>
      </dgm:t>
    </dgm:pt>
  </dgm:ptLst>
  <dgm:cxnLst>
    <dgm:cxn modelId="{1E1F170D-4E03-469A-8015-FB2E5AC725A6}" type="presOf" srcId="{6550F4A3-440B-4BF0-842D-6523872929E1}" destId="{643FDFA5-0086-417A-9955-12E192F52173}" srcOrd="0" destOrd="0" presId="urn:microsoft.com/office/officeart/2005/8/layout/hierarchy1"/>
    <dgm:cxn modelId="{D2C010A1-68D9-4958-9DA4-B5ADBB0DC44D}" type="presOf" srcId="{DF74F66E-FF89-460D-BA9B-22B2A1DB9BCD}" destId="{45A07BE3-4128-41A2-B21C-6CD200A04881}" srcOrd="0" destOrd="0" presId="urn:microsoft.com/office/officeart/2005/8/layout/hierarchy1"/>
    <dgm:cxn modelId="{A6D31476-47B7-4511-9412-39D62B31606D}" type="presOf" srcId="{CB91AAA8-7FB5-45C9-A5F7-B2C309A8A1D6}" destId="{8C23E85B-08C6-43D8-B72D-43EA8494B361}" srcOrd="0" destOrd="0" presId="urn:microsoft.com/office/officeart/2005/8/layout/hierarchy1"/>
    <dgm:cxn modelId="{7579089C-4270-4FD0-A253-AFAB1FD36A5F}" type="presOf" srcId="{D074FA4A-3F5E-40FA-89F6-E49BA890570E}" destId="{EBFF1587-D31E-4D40-8D71-645B1F9D28E6}" srcOrd="0" destOrd="0" presId="urn:microsoft.com/office/officeart/2005/8/layout/hierarchy1"/>
    <dgm:cxn modelId="{EE782E96-6D22-4649-9E92-1E490DBE9EDB}" type="presOf" srcId="{239976AC-70A7-4A5A-A944-5358E7F40977}" destId="{4C076ABF-1629-42D4-B6DB-1B194463D743}" srcOrd="0" destOrd="0" presId="urn:microsoft.com/office/officeart/2005/8/layout/hierarchy1"/>
    <dgm:cxn modelId="{4670767B-70F2-4318-8820-0B2E694BCDF2}" srcId="{DF74F66E-FF89-460D-BA9B-22B2A1DB9BCD}" destId="{6550F4A3-440B-4BF0-842D-6523872929E1}" srcOrd="0" destOrd="0" parTransId="{C6777CFE-0E69-4AB7-9200-9F095190BC77}" sibTransId="{9917FDEB-8501-4303-9A6F-BEB36CB6D714}"/>
    <dgm:cxn modelId="{12D4B6A0-9DF7-440B-ABAB-9E0A30500E81}" type="presOf" srcId="{70416D13-7D0D-481B-BFA9-0550C6D19723}" destId="{F67B00B3-8D37-44D9-9D23-67168A79DAAF}" srcOrd="0" destOrd="0" presId="urn:microsoft.com/office/officeart/2005/8/layout/hierarchy1"/>
    <dgm:cxn modelId="{FA6A46C4-6E91-4728-9C8F-31A063635F3E}" type="presOf" srcId="{57274223-D477-4286-80AF-EAF7020C8CAF}" destId="{00793E2C-8897-4149-B75D-705D363120AA}" srcOrd="0" destOrd="0" presId="urn:microsoft.com/office/officeart/2005/8/layout/hierarchy1"/>
    <dgm:cxn modelId="{09DB80C2-A2C2-4E58-B7BE-DA9E4618B6BB}" srcId="{239976AC-70A7-4A5A-A944-5358E7F40977}" destId="{57274223-D477-4286-80AF-EAF7020C8CAF}" srcOrd="1" destOrd="0" parTransId="{70416D13-7D0D-481B-BFA9-0550C6D19723}" sibTransId="{63D47AA6-ADA7-4297-9420-65DFB450DE3B}"/>
    <dgm:cxn modelId="{9B2A416A-AE44-44D2-AFB0-CA9FE53EEBA7}" srcId="{57274223-D477-4286-80AF-EAF7020C8CAF}" destId="{73F3E4A4-125D-4010-98D9-4364390330BA}" srcOrd="0" destOrd="0" parTransId="{D074FA4A-3F5E-40FA-89F6-E49BA890570E}" sibTransId="{D6D1C133-457A-4953-9271-7088E5821ADC}"/>
    <dgm:cxn modelId="{85092B82-3243-4E61-83BF-8A06B584DB72}" type="presOf" srcId="{D9989057-8FCE-4DD2-8B19-E6128E7E8FC1}" destId="{23F99457-F168-4EDC-ABFE-DF1EBA37F5D7}" srcOrd="0" destOrd="0" presId="urn:microsoft.com/office/officeart/2005/8/layout/hierarchy1"/>
    <dgm:cxn modelId="{9FEEAFAF-BE8E-42EA-A23F-6917D5387F65}" type="presOf" srcId="{C6777CFE-0E69-4AB7-9200-9F095190BC77}" destId="{13CC775C-A23D-48D1-B8A5-AD6EE97D5B39}" srcOrd="0" destOrd="0" presId="urn:microsoft.com/office/officeart/2005/8/layout/hierarchy1"/>
    <dgm:cxn modelId="{EC48056C-EB52-4159-9646-F9175DF48ECF}" srcId="{239976AC-70A7-4A5A-A944-5358E7F40977}" destId="{DF74F66E-FF89-460D-BA9B-22B2A1DB9BCD}" srcOrd="0" destOrd="0" parTransId="{D9989057-8FCE-4DD2-8B19-E6128E7E8FC1}" sibTransId="{DEB4FB7F-B5BD-40F7-97EE-35103FE6245A}"/>
    <dgm:cxn modelId="{E780306F-6EFE-4D8E-BC1F-D2AB3438D328}" srcId="{CB91AAA8-7FB5-45C9-A5F7-B2C309A8A1D6}" destId="{239976AC-70A7-4A5A-A944-5358E7F40977}" srcOrd="0" destOrd="0" parTransId="{E18A43E3-6822-4906-9E77-EE6D8B9918FF}" sibTransId="{F1B74071-309C-40A4-81D1-B009536E9FAC}"/>
    <dgm:cxn modelId="{4099CECC-F0FC-4AEF-A2AC-103EC44484BA}" type="presOf" srcId="{73F3E4A4-125D-4010-98D9-4364390330BA}" destId="{C311BA1E-999D-4CEE-8D5B-033DB65FA01E}" srcOrd="0" destOrd="0" presId="urn:microsoft.com/office/officeart/2005/8/layout/hierarchy1"/>
    <dgm:cxn modelId="{3AE385B0-0A95-491E-9CC4-34805ECCEC65}" type="presParOf" srcId="{8C23E85B-08C6-43D8-B72D-43EA8494B361}" destId="{3633F1F8-4705-41E1-9A43-0A07900C03DD}" srcOrd="0" destOrd="0" presId="urn:microsoft.com/office/officeart/2005/8/layout/hierarchy1"/>
    <dgm:cxn modelId="{16EF8DED-36EE-4110-BB75-0525126F86C2}" type="presParOf" srcId="{3633F1F8-4705-41E1-9A43-0A07900C03DD}" destId="{94847C25-01FD-4BBC-BCAE-20CF7929D4B7}" srcOrd="0" destOrd="0" presId="urn:microsoft.com/office/officeart/2005/8/layout/hierarchy1"/>
    <dgm:cxn modelId="{99ADC0AF-190B-4362-BAB2-D907DC71A04F}" type="presParOf" srcId="{94847C25-01FD-4BBC-BCAE-20CF7929D4B7}" destId="{92278899-03E3-4B49-AD40-6DA53A2F493A}" srcOrd="0" destOrd="0" presId="urn:microsoft.com/office/officeart/2005/8/layout/hierarchy1"/>
    <dgm:cxn modelId="{AE1BE9F6-4AE3-411E-9581-52D27AB4860B}" type="presParOf" srcId="{94847C25-01FD-4BBC-BCAE-20CF7929D4B7}" destId="{4C076ABF-1629-42D4-B6DB-1B194463D743}" srcOrd="1" destOrd="0" presId="urn:microsoft.com/office/officeart/2005/8/layout/hierarchy1"/>
    <dgm:cxn modelId="{FBE5008E-4FA7-444D-9802-3DD8D7AA45FC}" type="presParOf" srcId="{3633F1F8-4705-41E1-9A43-0A07900C03DD}" destId="{108E3A13-A51C-45CC-AB3F-4EF0B906B526}" srcOrd="1" destOrd="0" presId="urn:microsoft.com/office/officeart/2005/8/layout/hierarchy1"/>
    <dgm:cxn modelId="{5F5B2BA4-4C4E-4A2B-A627-AABFAAB983DC}" type="presParOf" srcId="{108E3A13-A51C-45CC-AB3F-4EF0B906B526}" destId="{23F99457-F168-4EDC-ABFE-DF1EBA37F5D7}" srcOrd="0" destOrd="0" presId="urn:microsoft.com/office/officeart/2005/8/layout/hierarchy1"/>
    <dgm:cxn modelId="{A5C42295-92EE-47E9-9C99-CB7B8C57C4D0}" type="presParOf" srcId="{108E3A13-A51C-45CC-AB3F-4EF0B906B526}" destId="{69821C69-4163-4DDF-8744-874F2DF17C67}" srcOrd="1" destOrd="0" presId="urn:microsoft.com/office/officeart/2005/8/layout/hierarchy1"/>
    <dgm:cxn modelId="{70F6EDFB-5744-4FB4-A5CF-672A9C216A33}" type="presParOf" srcId="{69821C69-4163-4DDF-8744-874F2DF17C67}" destId="{7952ED73-AF37-4A79-84C1-91459A57FA8F}" srcOrd="0" destOrd="0" presId="urn:microsoft.com/office/officeart/2005/8/layout/hierarchy1"/>
    <dgm:cxn modelId="{762EAAD9-439A-48F7-8E78-EB10F68AD398}" type="presParOf" srcId="{7952ED73-AF37-4A79-84C1-91459A57FA8F}" destId="{9B4F24EC-9F23-42A8-9535-031C30331056}" srcOrd="0" destOrd="0" presId="urn:microsoft.com/office/officeart/2005/8/layout/hierarchy1"/>
    <dgm:cxn modelId="{BDF9B1EE-C42E-470A-A7A4-2CAE32BA09E7}" type="presParOf" srcId="{7952ED73-AF37-4A79-84C1-91459A57FA8F}" destId="{45A07BE3-4128-41A2-B21C-6CD200A04881}" srcOrd="1" destOrd="0" presId="urn:microsoft.com/office/officeart/2005/8/layout/hierarchy1"/>
    <dgm:cxn modelId="{499FCC05-C0BA-4E8C-9C3C-78E601D17241}" type="presParOf" srcId="{69821C69-4163-4DDF-8744-874F2DF17C67}" destId="{A35DD5A8-5CCF-4D6A-ACE1-850E49372672}" srcOrd="1" destOrd="0" presId="urn:microsoft.com/office/officeart/2005/8/layout/hierarchy1"/>
    <dgm:cxn modelId="{9275812F-6133-4E89-B3D1-054283D308BB}" type="presParOf" srcId="{A35DD5A8-5CCF-4D6A-ACE1-850E49372672}" destId="{13CC775C-A23D-48D1-B8A5-AD6EE97D5B39}" srcOrd="0" destOrd="0" presId="urn:microsoft.com/office/officeart/2005/8/layout/hierarchy1"/>
    <dgm:cxn modelId="{CE3B3C93-4EA7-4218-8B0F-83FED32A86B3}" type="presParOf" srcId="{A35DD5A8-5CCF-4D6A-ACE1-850E49372672}" destId="{F40EA21C-F349-4486-ABB4-F3BD2B156B7A}" srcOrd="1" destOrd="0" presId="urn:microsoft.com/office/officeart/2005/8/layout/hierarchy1"/>
    <dgm:cxn modelId="{882CCB42-43DA-41B3-9BBB-3E17D5E498F4}" type="presParOf" srcId="{F40EA21C-F349-4486-ABB4-F3BD2B156B7A}" destId="{2D577591-9818-4725-B821-3AA6F2CBC6C8}" srcOrd="0" destOrd="0" presId="urn:microsoft.com/office/officeart/2005/8/layout/hierarchy1"/>
    <dgm:cxn modelId="{8F390932-48F7-4910-BDDA-48A7F6D5CAB6}" type="presParOf" srcId="{2D577591-9818-4725-B821-3AA6F2CBC6C8}" destId="{716A8BFF-BB7F-4A22-9BD6-8A7A951878A0}" srcOrd="0" destOrd="0" presId="urn:microsoft.com/office/officeart/2005/8/layout/hierarchy1"/>
    <dgm:cxn modelId="{335EF5E8-00A4-48A4-A014-7CBC46FD4232}" type="presParOf" srcId="{2D577591-9818-4725-B821-3AA6F2CBC6C8}" destId="{643FDFA5-0086-417A-9955-12E192F52173}" srcOrd="1" destOrd="0" presId="urn:microsoft.com/office/officeart/2005/8/layout/hierarchy1"/>
    <dgm:cxn modelId="{285F8C70-4E40-48D4-9CE3-67FEA3A8A6F1}" type="presParOf" srcId="{F40EA21C-F349-4486-ABB4-F3BD2B156B7A}" destId="{32A5914C-6F03-443A-A1A9-39D871AD7393}" srcOrd="1" destOrd="0" presId="urn:microsoft.com/office/officeart/2005/8/layout/hierarchy1"/>
    <dgm:cxn modelId="{E422FAA3-E923-466E-A091-3CAE9BC0DCA6}" type="presParOf" srcId="{108E3A13-A51C-45CC-AB3F-4EF0B906B526}" destId="{F67B00B3-8D37-44D9-9D23-67168A79DAAF}" srcOrd="2" destOrd="0" presId="urn:microsoft.com/office/officeart/2005/8/layout/hierarchy1"/>
    <dgm:cxn modelId="{6894A15F-213A-40F8-8BC9-B256BDB49479}" type="presParOf" srcId="{108E3A13-A51C-45CC-AB3F-4EF0B906B526}" destId="{AD6B555B-804D-4FBC-A397-64297E0211B6}" srcOrd="3" destOrd="0" presId="urn:microsoft.com/office/officeart/2005/8/layout/hierarchy1"/>
    <dgm:cxn modelId="{8B949528-94DB-4D56-B459-314F6E4C1219}" type="presParOf" srcId="{AD6B555B-804D-4FBC-A397-64297E0211B6}" destId="{6FE05374-95E2-4938-91C5-8F2968E917FF}" srcOrd="0" destOrd="0" presId="urn:microsoft.com/office/officeart/2005/8/layout/hierarchy1"/>
    <dgm:cxn modelId="{3373510D-F61B-4E8C-9D29-38355F75CA66}" type="presParOf" srcId="{6FE05374-95E2-4938-91C5-8F2968E917FF}" destId="{A0DDE875-616B-4B5E-AF0B-FA3373FB7794}" srcOrd="0" destOrd="0" presId="urn:microsoft.com/office/officeart/2005/8/layout/hierarchy1"/>
    <dgm:cxn modelId="{F9A4FFC6-9FD7-46E6-B10E-825278341A47}" type="presParOf" srcId="{6FE05374-95E2-4938-91C5-8F2968E917FF}" destId="{00793E2C-8897-4149-B75D-705D363120AA}" srcOrd="1" destOrd="0" presId="urn:microsoft.com/office/officeart/2005/8/layout/hierarchy1"/>
    <dgm:cxn modelId="{2081400E-A764-479F-A663-68CE1BB24B60}" type="presParOf" srcId="{AD6B555B-804D-4FBC-A397-64297E0211B6}" destId="{9B31A31A-B822-4A18-87CB-8ECF458C6124}" srcOrd="1" destOrd="0" presId="urn:microsoft.com/office/officeart/2005/8/layout/hierarchy1"/>
    <dgm:cxn modelId="{FB861B54-867B-49EC-8AAB-F6E9E51DC44C}" type="presParOf" srcId="{9B31A31A-B822-4A18-87CB-8ECF458C6124}" destId="{EBFF1587-D31E-4D40-8D71-645B1F9D28E6}" srcOrd="0" destOrd="0" presId="urn:microsoft.com/office/officeart/2005/8/layout/hierarchy1"/>
    <dgm:cxn modelId="{B39A864A-C02A-44D7-B79E-AD764FBB813D}" type="presParOf" srcId="{9B31A31A-B822-4A18-87CB-8ECF458C6124}" destId="{6720716D-0888-4027-B1CD-45C8E1F07523}" srcOrd="1" destOrd="0" presId="urn:microsoft.com/office/officeart/2005/8/layout/hierarchy1"/>
    <dgm:cxn modelId="{114F6CCD-70AB-4B80-A52D-986A4BBD7233}" type="presParOf" srcId="{6720716D-0888-4027-B1CD-45C8E1F07523}" destId="{EF999E88-C2B3-4EA0-B9EE-23C2DAF5F020}" srcOrd="0" destOrd="0" presId="urn:microsoft.com/office/officeart/2005/8/layout/hierarchy1"/>
    <dgm:cxn modelId="{BD8E53EF-F585-41D0-A912-1D00E5F573F8}" type="presParOf" srcId="{EF999E88-C2B3-4EA0-B9EE-23C2DAF5F020}" destId="{7958E6FD-5C95-4427-9F1A-3B8EC200EF85}" srcOrd="0" destOrd="0" presId="urn:microsoft.com/office/officeart/2005/8/layout/hierarchy1"/>
    <dgm:cxn modelId="{F66AABF9-79AF-4CEE-A3CB-08DEBD5A65B5}" type="presParOf" srcId="{EF999E88-C2B3-4EA0-B9EE-23C2DAF5F020}" destId="{C311BA1E-999D-4CEE-8D5B-033DB65FA01E}" srcOrd="1" destOrd="0" presId="urn:microsoft.com/office/officeart/2005/8/layout/hierarchy1"/>
    <dgm:cxn modelId="{B74A6329-3539-49FF-9A0A-104A0B447281}" type="presParOf" srcId="{6720716D-0888-4027-B1CD-45C8E1F07523}" destId="{CD954046-226C-4D4F-8F7F-4274B267195A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F1587-D31E-4D40-8D71-645B1F9D28E6}">
      <dsp:nvSpPr>
        <dsp:cNvPr id="0" name=""/>
        <dsp:cNvSpPr/>
      </dsp:nvSpPr>
      <dsp:spPr>
        <a:xfrm>
          <a:off x="6361183" y="2888294"/>
          <a:ext cx="91440" cy="5380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6696"/>
              </a:lnTo>
              <a:lnTo>
                <a:pt x="50511" y="366696"/>
              </a:lnTo>
              <a:lnTo>
                <a:pt x="50511" y="538096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B00B3-8D37-44D9-9D23-67168A79DAAF}">
      <dsp:nvSpPr>
        <dsp:cNvPr id="0" name=""/>
        <dsp:cNvSpPr/>
      </dsp:nvSpPr>
      <dsp:spPr>
        <a:xfrm>
          <a:off x="3847065" y="1175329"/>
          <a:ext cx="2559837" cy="538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696"/>
              </a:lnTo>
              <a:lnTo>
                <a:pt x="2559837" y="366696"/>
              </a:lnTo>
              <a:lnTo>
                <a:pt x="2559837" y="538096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C775C-A23D-48D1-B8A5-AD6EE97D5B39}">
      <dsp:nvSpPr>
        <dsp:cNvPr id="0" name=""/>
        <dsp:cNvSpPr/>
      </dsp:nvSpPr>
      <dsp:spPr>
        <a:xfrm>
          <a:off x="1670695" y="2888294"/>
          <a:ext cx="91440" cy="538096"/>
        </a:xfrm>
        <a:custGeom>
          <a:avLst/>
          <a:gdLst/>
          <a:ahLst/>
          <a:cxnLst/>
          <a:rect l="0" t="0" r="0" b="0"/>
          <a:pathLst>
            <a:path>
              <a:moveTo>
                <a:pt x="48217" y="0"/>
              </a:moveTo>
              <a:lnTo>
                <a:pt x="48217" y="366696"/>
              </a:lnTo>
              <a:lnTo>
                <a:pt x="45720" y="366696"/>
              </a:lnTo>
              <a:lnTo>
                <a:pt x="45720" y="538096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F99457-F168-4EDC-ABFE-DF1EBA37F5D7}">
      <dsp:nvSpPr>
        <dsp:cNvPr id="0" name=""/>
        <dsp:cNvSpPr/>
      </dsp:nvSpPr>
      <dsp:spPr>
        <a:xfrm>
          <a:off x="1718913" y="1175329"/>
          <a:ext cx="2128152" cy="538096"/>
        </a:xfrm>
        <a:custGeom>
          <a:avLst/>
          <a:gdLst/>
          <a:ahLst/>
          <a:cxnLst/>
          <a:rect l="0" t="0" r="0" b="0"/>
          <a:pathLst>
            <a:path>
              <a:moveTo>
                <a:pt x="2128152" y="0"/>
              </a:moveTo>
              <a:lnTo>
                <a:pt x="2128152" y="366696"/>
              </a:lnTo>
              <a:lnTo>
                <a:pt x="0" y="366696"/>
              </a:lnTo>
              <a:lnTo>
                <a:pt x="0" y="538096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78899-03E3-4B49-AD40-6DA53A2F493A}">
      <dsp:nvSpPr>
        <dsp:cNvPr id="0" name=""/>
        <dsp:cNvSpPr/>
      </dsp:nvSpPr>
      <dsp:spPr>
        <a:xfrm>
          <a:off x="1752218" y="460"/>
          <a:ext cx="4189693" cy="1174868"/>
        </a:xfrm>
        <a:prstGeom prst="roundRect">
          <a:avLst>
            <a:gd name="adj" fmla="val 10000"/>
          </a:avLst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076ABF-1629-42D4-B6DB-1B194463D743}">
      <dsp:nvSpPr>
        <dsp:cNvPr id="0" name=""/>
        <dsp:cNvSpPr/>
      </dsp:nvSpPr>
      <dsp:spPr>
        <a:xfrm>
          <a:off x="1957795" y="195757"/>
          <a:ext cx="4189693" cy="11748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Równoważenie obiegów cyrkulacyjnych</a:t>
          </a:r>
          <a:endParaRPr lang="pl-PL" sz="1600" b="1" kern="1200" dirty="0"/>
        </a:p>
      </dsp:txBody>
      <dsp:txXfrm>
        <a:off x="1992206" y="230168"/>
        <a:ext cx="4120871" cy="1106046"/>
      </dsp:txXfrm>
    </dsp:sp>
    <dsp:sp modelId="{9B4F24EC-9F23-42A8-9535-031C30331056}">
      <dsp:nvSpPr>
        <dsp:cNvPr id="0" name=""/>
        <dsp:cNvSpPr/>
      </dsp:nvSpPr>
      <dsp:spPr>
        <a:xfrm>
          <a:off x="793819" y="1713425"/>
          <a:ext cx="1850187" cy="1174868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07BE3-4128-41A2-B21C-6CD200A04881}">
      <dsp:nvSpPr>
        <dsp:cNvPr id="0" name=""/>
        <dsp:cNvSpPr/>
      </dsp:nvSpPr>
      <dsp:spPr>
        <a:xfrm>
          <a:off x="999396" y="1908722"/>
          <a:ext cx="1850187" cy="11748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Metoda statyczna</a:t>
          </a:r>
          <a:endParaRPr lang="pl-PL" sz="1600" b="1" kern="1200" dirty="0"/>
        </a:p>
      </dsp:txBody>
      <dsp:txXfrm>
        <a:off x="1033807" y="1943133"/>
        <a:ext cx="1781365" cy="1106046"/>
      </dsp:txXfrm>
    </dsp:sp>
    <dsp:sp modelId="{716A8BFF-BB7F-4A22-9BD6-8A7A951878A0}">
      <dsp:nvSpPr>
        <dsp:cNvPr id="0" name=""/>
        <dsp:cNvSpPr/>
      </dsp:nvSpPr>
      <dsp:spPr>
        <a:xfrm>
          <a:off x="565960" y="3426390"/>
          <a:ext cx="2300911" cy="1174868"/>
        </a:xfrm>
        <a:prstGeom prst="roundRect">
          <a:avLst>
            <a:gd name="adj" fmla="val 10000"/>
          </a:avLst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FDFA5-0086-417A-9955-12E192F52173}">
      <dsp:nvSpPr>
        <dsp:cNvPr id="0" name=""/>
        <dsp:cNvSpPr/>
      </dsp:nvSpPr>
      <dsp:spPr>
        <a:xfrm>
          <a:off x="771536" y="3621687"/>
          <a:ext cx="2300911" cy="11748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Zawory </a:t>
          </a:r>
          <a:r>
            <a:rPr lang="pl-PL" sz="1400" b="1" kern="1200" dirty="0" err="1" smtClean="0"/>
            <a:t>podpionowe</a:t>
          </a:r>
          <a:r>
            <a:rPr lang="pl-PL" sz="1400" b="1" kern="1200" dirty="0" smtClean="0"/>
            <a:t> z nastawą wstępną</a:t>
          </a:r>
          <a:endParaRPr lang="pl-PL" sz="1400" b="1" kern="1200" dirty="0"/>
        </a:p>
      </dsp:txBody>
      <dsp:txXfrm>
        <a:off x="805947" y="3656098"/>
        <a:ext cx="2232089" cy="1106046"/>
      </dsp:txXfrm>
    </dsp:sp>
    <dsp:sp modelId="{A0DDE875-616B-4B5E-AF0B-FA3373FB7794}">
      <dsp:nvSpPr>
        <dsp:cNvPr id="0" name=""/>
        <dsp:cNvSpPr/>
      </dsp:nvSpPr>
      <dsp:spPr>
        <a:xfrm>
          <a:off x="5481809" y="1713425"/>
          <a:ext cx="1850187" cy="1174868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93E2C-8897-4149-B75D-705D363120AA}">
      <dsp:nvSpPr>
        <dsp:cNvPr id="0" name=""/>
        <dsp:cNvSpPr/>
      </dsp:nvSpPr>
      <dsp:spPr>
        <a:xfrm>
          <a:off x="5687386" y="1908722"/>
          <a:ext cx="1850187" cy="11748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Metoda dynamiczna</a:t>
          </a:r>
          <a:endParaRPr lang="pl-PL" sz="1600" b="1" kern="1200" dirty="0"/>
        </a:p>
      </dsp:txBody>
      <dsp:txXfrm>
        <a:off x="5721797" y="1943133"/>
        <a:ext cx="1781365" cy="1106046"/>
      </dsp:txXfrm>
    </dsp:sp>
    <dsp:sp modelId="{7958E6FD-5C95-4427-9F1A-3B8EC200EF85}">
      <dsp:nvSpPr>
        <dsp:cNvPr id="0" name=""/>
        <dsp:cNvSpPr/>
      </dsp:nvSpPr>
      <dsp:spPr>
        <a:xfrm>
          <a:off x="5247030" y="3426390"/>
          <a:ext cx="2329330" cy="1174868"/>
        </a:xfrm>
        <a:prstGeom prst="roundRect">
          <a:avLst>
            <a:gd name="adj" fmla="val 10000"/>
          </a:avLst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11BA1E-999D-4CEE-8D5B-033DB65FA01E}">
      <dsp:nvSpPr>
        <dsp:cNvPr id="0" name=""/>
        <dsp:cNvSpPr/>
      </dsp:nvSpPr>
      <dsp:spPr>
        <a:xfrm>
          <a:off x="5452606" y="3621687"/>
          <a:ext cx="2329330" cy="11748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Zawory </a:t>
          </a:r>
          <a:r>
            <a:rPr lang="pl-PL" sz="1400" b="1" kern="1200" dirty="0" err="1" smtClean="0"/>
            <a:t>podpionowe</a:t>
          </a:r>
          <a:r>
            <a:rPr lang="pl-PL" sz="1400" b="1" kern="1200" dirty="0" smtClean="0"/>
            <a:t> termostatyczne</a:t>
          </a:r>
          <a:endParaRPr lang="pl-PL" sz="1400" b="1" kern="1200" dirty="0"/>
        </a:p>
      </dsp:txBody>
      <dsp:txXfrm>
        <a:off x="5487017" y="3656098"/>
        <a:ext cx="2260508" cy="1106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18" Type="http://schemas.openxmlformats.org/officeDocument/2006/relationships/image" Target="../media/image33.wmf"/><Relationship Id="rId3" Type="http://schemas.openxmlformats.org/officeDocument/2006/relationships/image" Target="../media/image18.wmf"/><Relationship Id="rId21" Type="http://schemas.openxmlformats.org/officeDocument/2006/relationships/image" Target="../media/image36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17.wmf"/><Relationship Id="rId16" Type="http://schemas.openxmlformats.org/officeDocument/2006/relationships/image" Target="../media/image31.wmf"/><Relationship Id="rId20" Type="http://schemas.openxmlformats.org/officeDocument/2006/relationships/image" Target="../media/image35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23" Type="http://schemas.openxmlformats.org/officeDocument/2006/relationships/image" Target="../media/image38.wmf"/><Relationship Id="rId10" Type="http://schemas.openxmlformats.org/officeDocument/2006/relationships/image" Target="../media/image25.wmf"/><Relationship Id="rId19" Type="http://schemas.openxmlformats.org/officeDocument/2006/relationships/image" Target="../media/image34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Relationship Id="rId22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0AE22B2-48E7-4D92-A15A-0186C08A43F0}" type="datetimeFigureOut">
              <a:rPr lang="pl-PL" smtClean="0"/>
              <a:t>2018-04-25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741F620-ECC8-4963-8F1C-1A52C913AAC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1126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l-PL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698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pl-PL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17" y="4759643"/>
            <a:ext cx="5510530" cy="450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l-PL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698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5023249A-D2C1-407F-943E-23790159252E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33442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7800" indent="0">
              <a:lnSpc>
                <a:spcPct val="125000"/>
              </a:lnSpc>
              <a:spcBef>
                <a:spcPts val="600"/>
              </a:spcBef>
              <a:defRPr sz="2800"/>
            </a:lvl1pPr>
            <a:lvl2pPr>
              <a:buFont typeface="Arial" pitchFamily="34" charset="0"/>
              <a:buChar char="•"/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63302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931025" y="630238"/>
            <a:ext cx="2105025" cy="611187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11188" y="630238"/>
            <a:ext cx="6167437" cy="61118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923651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0995957"/>
      </p:ext>
    </p:extLst>
  </p:cSld>
  <p:clrMapOvr>
    <a:masterClrMapping/>
  </p:clrMapOvr>
  <p:transition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2192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228600" y="1676400"/>
            <a:ext cx="4267200" cy="5029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267200" cy="24384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4267200"/>
            <a:ext cx="4267200" cy="24384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3E637C3-B23D-4403-B5A2-162F20DC68B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9664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864594658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11188" y="1881188"/>
            <a:ext cx="4135437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899025" y="1881188"/>
            <a:ext cx="4137025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143890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5408238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3534873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7168670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56002026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347356647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1762189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/>
          <a:srcRect b="19120"/>
          <a:stretch>
            <a:fillRect/>
          </a:stretch>
        </p:blipFill>
        <p:spPr bwMode="auto">
          <a:xfrm>
            <a:off x="503181" y="491574"/>
            <a:ext cx="8640000" cy="1277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9" name="Rectangle 13"/>
          <p:cNvSpPr>
            <a:spLocks noChangeArrowheads="1"/>
          </p:cNvSpPr>
          <p:nvPr/>
        </p:nvSpPr>
        <p:spPr bwMode="auto">
          <a:xfrm flipH="1">
            <a:off x="0" y="1773238"/>
            <a:ext cx="503238" cy="5084762"/>
          </a:xfrm>
          <a:prstGeom prst="rect">
            <a:avLst/>
          </a:prstGeom>
          <a:solidFill>
            <a:srgbClr val="72A03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</a:p>
        </p:txBody>
      </p:sp>
      <p:pic>
        <p:nvPicPr>
          <p:cNvPr id="1029" name="Picture 18" descr="logo pl male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-1588" y="0"/>
            <a:ext cx="234156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5"/>
          <p:cNvPicPr>
            <a:picLocks noChangeAspect="1" noChangeArrowheads="1"/>
          </p:cNvPicPr>
          <p:nvPr/>
        </p:nvPicPr>
        <p:blipFill>
          <a:blip r:embed="rId16" cstate="screen"/>
          <a:srcRect l="3754" t="18916" r="85631" b="31146"/>
          <a:stretch>
            <a:fillRect/>
          </a:stretch>
        </p:blipFill>
        <p:spPr bwMode="auto">
          <a:xfrm>
            <a:off x="0" y="0"/>
            <a:ext cx="5048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5"/>
          <p:cNvPicPr>
            <a:picLocks noChangeAspect="1" noChangeArrowheads="1"/>
          </p:cNvPicPr>
          <p:nvPr/>
        </p:nvPicPr>
        <p:blipFill>
          <a:blip r:embed="rId16" cstate="screen"/>
          <a:srcRect l="17896" t="11987" b="49013"/>
          <a:stretch>
            <a:fillRect/>
          </a:stretch>
        </p:blipFill>
        <p:spPr bwMode="auto">
          <a:xfrm rot="-5400000">
            <a:off x="-2299494" y="4067969"/>
            <a:ext cx="508952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pic>
        <p:nvPicPr>
          <p:cNvPr id="1034" name="Picture 16"/>
          <p:cNvPicPr>
            <a:picLocks noChangeAspect="1" noChangeArrowheads="1"/>
          </p:cNvPicPr>
          <p:nvPr/>
        </p:nvPicPr>
        <p:blipFill>
          <a:blip r:embed="rId17" cstate="screen"/>
          <a:srcRect/>
          <a:stretch>
            <a:fillRect/>
          </a:stretch>
        </p:blipFill>
        <p:spPr bwMode="auto">
          <a:xfrm>
            <a:off x="20638" y="6386513"/>
            <a:ext cx="46037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562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ransition>
    <p:randomBar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9pPr>
    </p:titleStyle>
    <p:bodyStyle>
      <a:lvl1pPr marL="355600" indent="-3556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2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5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.bin"/><Relationship Id="rId18" Type="http://schemas.openxmlformats.org/officeDocument/2006/relationships/image" Target="../media/image23.wmf"/><Relationship Id="rId26" Type="http://schemas.openxmlformats.org/officeDocument/2006/relationships/image" Target="../media/image27.wmf"/><Relationship Id="rId39" Type="http://schemas.openxmlformats.org/officeDocument/2006/relationships/oleObject" Target="../embeddings/oleObject28.bin"/><Relationship Id="rId21" Type="http://schemas.openxmlformats.org/officeDocument/2006/relationships/oleObject" Target="../embeddings/oleObject19.bin"/><Relationship Id="rId34" Type="http://schemas.openxmlformats.org/officeDocument/2006/relationships/image" Target="../media/image31.wmf"/><Relationship Id="rId42" Type="http://schemas.openxmlformats.org/officeDocument/2006/relationships/image" Target="../media/image35.wmf"/><Relationship Id="rId47" Type="http://schemas.openxmlformats.org/officeDocument/2006/relationships/oleObject" Target="../embeddings/oleObject32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2.wmf"/><Relationship Id="rId29" Type="http://schemas.openxmlformats.org/officeDocument/2006/relationships/oleObject" Target="../embeddings/oleObject23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37" Type="http://schemas.openxmlformats.org/officeDocument/2006/relationships/oleObject" Target="../embeddings/oleObject27.bin"/><Relationship Id="rId40" Type="http://schemas.openxmlformats.org/officeDocument/2006/relationships/image" Target="../media/image34.wmf"/><Relationship Id="rId45" Type="http://schemas.openxmlformats.org/officeDocument/2006/relationships/oleObject" Target="../embeddings/oleObject31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image" Target="../media/image28.wmf"/><Relationship Id="rId36" Type="http://schemas.openxmlformats.org/officeDocument/2006/relationships/image" Target="../media/image32.wmf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18.bin"/><Relationship Id="rId31" Type="http://schemas.openxmlformats.org/officeDocument/2006/relationships/oleObject" Target="../embeddings/oleObject24.bin"/><Relationship Id="rId44" Type="http://schemas.openxmlformats.org/officeDocument/2006/relationships/image" Target="../media/image36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29.wmf"/><Relationship Id="rId35" Type="http://schemas.openxmlformats.org/officeDocument/2006/relationships/oleObject" Target="../embeddings/oleObject26.bin"/><Relationship Id="rId43" Type="http://schemas.openxmlformats.org/officeDocument/2006/relationships/oleObject" Target="../embeddings/oleObject30.bin"/><Relationship Id="rId48" Type="http://schemas.openxmlformats.org/officeDocument/2006/relationships/image" Target="../media/image38.wmf"/><Relationship Id="rId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33" Type="http://schemas.openxmlformats.org/officeDocument/2006/relationships/oleObject" Target="../embeddings/oleObject25.bin"/><Relationship Id="rId38" Type="http://schemas.openxmlformats.org/officeDocument/2006/relationships/image" Target="../media/image33.wmf"/><Relationship Id="rId46" Type="http://schemas.openxmlformats.org/officeDocument/2006/relationships/image" Target="../media/image37.wmf"/><Relationship Id="rId20" Type="http://schemas.openxmlformats.org/officeDocument/2006/relationships/image" Target="../media/image24.wmf"/><Relationship Id="rId41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i="0" dirty="0" smtClean="0">
                <a:latin typeface="Arial" panose="020B0604020202020204" pitchFamily="34" charset="0"/>
              </a:rPr>
              <a:t>Wprowadzenie</a:t>
            </a:r>
            <a:endParaRPr lang="pl-PL" altLang="pl-PL" sz="2100" i="0" dirty="0" smtClean="0">
              <a:latin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18139246"/>
              </p:ext>
            </p:extLst>
          </p:nvPr>
        </p:nvGraphicFramePr>
        <p:xfrm>
          <a:off x="827584" y="1872343"/>
          <a:ext cx="7913917" cy="4797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851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rostokąt 5"/>
          <p:cNvSpPr>
            <a:spLocks noChangeArrowheads="1"/>
          </p:cNvSpPr>
          <p:nvPr/>
        </p:nvSpPr>
        <p:spPr bwMode="auto">
          <a:xfrm>
            <a:off x="539750" y="1773238"/>
            <a:ext cx="8496300" cy="243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</a:rPr>
              <a:t>gdzie:</a:t>
            </a:r>
            <a:endParaRPr lang="pl-PL" altLang="pl-PL" sz="180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pl-PL" altLang="pl-PL" sz="1800">
                <a:latin typeface="Arial" panose="020B0604020202020204" pitchFamily="34" charset="0"/>
              </a:rPr>
              <a:t>p</a:t>
            </a:r>
            <a:r>
              <a:rPr lang="pl-PL" altLang="pl-PL" sz="1800" baseline="-25000">
                <a:latin typeface="Arial" panose="020B0604020202020204" pitchFamily="34" charset="0"/>
              </a:rPr>
              <a:t>p</a:t>
            </a:r>
            <a:r>
              <a:rPr lang="pl-PL" altLang="pl-PL" sz="1800">
                <a:latin typeface="Arial" panose="020B0604020202020204" pitchFamily="34" charset="0"/>
              </a:rPr>
              <a:t>- straty w obiegu ciepłej wody i cyrkulacji potrzebne do doboru pompy cyrkulacyjnej; Pa</a:t>
            </a:r>
            <a:endParaRPr lang="pl-PL" altLang="pl-PL" sz="180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pl-PL" altLang="pl-PL" sz="1800">
                <a:latin typeface="Arial" panose="020B0604020202020204" pitchFamily="34" charset="0"/>
              </a:rPr>
              <a:t>p</a:t>
            </a:r>
            <a:r>
              <a:rPr lang="pl-PL" altLang="pl-PL" sz="1800" baseline="-25000">
                <a:latin typeface="Arial" panose="020B0604020202020204" pitchFamily="34" charset="0"/>
              </a:rPr>
              <a:t>l</a:t>
            </a:r>
            <a:r>
              <a:rPr lang="pl-PL" altLang="pl-PL" sz="1800">
                <a:latin typeface="Arial" panose="020B0604020202020204" pitchFamily="34" charset="0"/>
              </a:rPr>
              <a:t>- straty liniowe na odcinkach obliczeniowych; Pa</a:t>
            </a:r>
            <a:endParaRPr lang="pl-PL" altLang="pl-PL" sz="180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pl-PL" altLang="pl-PL" sz="1800">
                <a:latin typeface="Arial" panose="020B0604020202020204" pitchFamily="34" charset="0"/>
              </a:rPr>
              <a:t>p</a:t>
            </a:r>
            <a:r>
              <a:rPr lang="pl-PL" altLang="pl-PL" sz="1800" baseline="-25000">
                <a:latin typeface="Arial" panose="020B0604020202020204" pitchFamily="34" charset="0"/>
              </a:rPr>
              <a:t>m</a:t>
            </a:r>
            <a:r>
              <a:rPr lang="pl-PL" altLang="pl-PL" sz="1800">
                <a:latin typeface="Arial" panose="020B0604020202020204" pitchFamily="34" charset="0"/>
              </a:rPr>
              <a:t>- straty miejscowe na odcinkach obliczeniowych; Pa</a:t>
            </a:r>
            <a:endParaRPr lang="pl-PL" altLang="pl-PL" sz="180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pl-PL" altLang="pl-PL" sz="1800">
                <a:latin typeface="Arial" panose="020B0604020202020204" pitchFamily="34" charset="0"/>
              </a:rPr>
              <a:t>p</a:t>
            </a:r>
            <a:r>
              <a:rPr lang="pl-PL" altLang="pl-PL" sz="1800" baseline="-25000">
                <a:latin typeface="Arial" panose="020B0604020202020204" pitchFamily="34" charset="0"/>
              </a:rPr>
              <a:t>R</a:t>
            </a:r>
            <a:r>
              <a:rPr lang="pl-PL" altLang="pl-PL" sz="1800">
                <a:latin typeface="Arial" panose="020B0604020202020204" pitchFamily="34" charset="0"/>
              </a:rPr>
              <a:t>- strata ciśnienia na urządzeniu regulacyjnym (np. termostatycznym zaworze regulacyjnym); Pa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pl-PL" altLang="pl-PL" sz="1800">
                <a:latin typeface="Arial" panose="020B0604020202020204" pitchFamily="34" charset="0"/>
              </a:rPr>
              <a:t>p</a:t>
            </a:r>
            <a:r>
              <a:rPr lang="pl-PL" altLang="pl-PL" sz="1800" baseline="-25000">
                <a:latin typeface="Arial" panose="020B0604020202020204" pitchFamily="34" charset="0"/>
              </a:rPr>
              <a:t>w</a:t>
            </a:r>
            <a:r>
              <a:rPr lang="pl-PL" altLang="pl-PL" sz="1800">
                <a:latin typeface="Arial" panose="020B0604020202020204" pitchFamily="34" charset="0"/>
              </a:rPr>
              <a:t>- strata ciśnienia na urządzeniu przygotowującym ciepłą wodę użytkową; Pa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l-PL" altLang="pl-PL" sz="10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</a:rPr>
              <a:t>Dla termostatycznego zaworu cyrkulacyjnego MTCV firmy Danfoss stratę na zaworze wyznacza się z zależności:</a:t>
            </a:r>
            <a:endParaRPr lang="en-US" altLang="pl-PL" sz="1800">
              <a:latin typeface="Arial" panose="020B0604020202020204" pitchFamily="34" charset="0"/>
            </a:endParaRPr>
          </a:p>
        </p:txBody>
      </p:sp>
      <p:graphicFrame>
        <p:nvGraphicFramePr>
          <p:cNvPr id="19459" name="Obiekt 6"/>
          <p:cNvGraphicFramePr>
            <a:graphicFrameLocks noChangeAspect="1"/>
          </p:cNvGraphicFramePr>
          <p:nvPr/>
        </p:nvGraphicFramePr>
        <p:xfrm>
          <a:off x="2700338" y="4221163"/>
          <a:ext cx="4511675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95" name="Równanie" r:id="rId3" imgW="2095500" imgH="508000" progId="Equation.3">
                  <p:embed/>
                </p:oleObj>
              </mc:Choice>
              <mc:Fallback>
                <p:oleObj name="Równanie" r:id="rId3" imgW="2095500" imgH="508000" progId="Equation.3">
                  <p:embed/>
                  <p:pic>
                    <p:nvPicPr>
                      <p:cNvPr id="19459" name="Obi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221163"/>
                        <a:ext cx="4511675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Prostokąt 7"/>
          <p:cNvSpPr>
            <a:spLocks noChangeArrowheads="1"/>
          </p:cNvSpPr>
          <p:nvPr/>
        </p:nvSpPr>
        <p:spPr bwMode="auto">
          <a:xfrm>
            <a:off x="647700" y="5516563"/>
            <a:ext cx="8280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>
                <a:latin typeface="Arial" panose="020B0604020202020204" pitchFamily="34" charset="0"/>
              </a:rPr>
              <a:t>wartość </a:t>
            </a:r>
            <a:r>
              <a:rPr lang="pl-PL" altLang="pl-PL" sz="1800" b="1">
                <a:latin typeface="Arial" panose="020B0604020202020204" pitchFamily="34" charset="0"/>
              </a:rPr>
              <a:t>k</a:t>
            </a:r>
            <a:r>
              <a:rPr lang="pl-PL" altLang="pl-PL" sz="1800" b="1" baseline="-25000">
                <a:latin typeface="Arial" panose="020B0604020202020204" pitchFamily="34" charset="0"/>
              </a:rPr>
              <a:t>v</a:t>
            </a:r>
            <a:r>
              <a:rPr lang="pl-PL" altLang="pl-PL" sz="1800">
                <a:latin typeface="Arial" panose="020B0604020202020204" pitchFamily="34" charset="0"/>
              </a:rPr>
              <a:t> [m</a:t>
            </a:r>
            <a:r>
              <a:rPr lang="pl-PL" altLang="pl-PL" sz="1800" baseline="30000">
                <a:latin typeface="Arial" panose="020B0604020202020204" pitchFamily="34" charset="0"/>
              </a:rPr>
              <a:t>3</a:t>
            </a:r>
            <a:r>
              <a:rPr lang="pl-PL" altLang="pl-PL" sz="1800">
                <a:latin typeface="Arial" panose="020B0604020202020204" pitchFamily="34" charset="0"/>
              </a:rPr>
              <a:t>/h] odczytywana jest z katalogu producenta w zależności od nastawy zaworu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>
                <a:latin typeface="Arial" panose="020B0604020202020204" pitchFamily="34" charset="0"/>
              </a:rPr>
              <a:t>V</a:t>
            </a:r>
            <a:r>
              <a:rPr lang="pl-PL" altLang="pl-PL" sz="1800" baseline="-25000">
                <a:latin typeface="Arial" panose="020B0604020202020204" pitchFamily="34" charset="0"/>
              </a:rPr>
              <a:t>o</a:t>
            </a:r>
            <a:r>
              <a:rPr lang="pl-PL" altLang="pl-PL" sz="1800">
                <a:latin typeface="Arial" panose="020B0604020202020204" pitchFamily="34" charset="0"/>
              </a:rPr>
              <a:t> – podstawić do wzoru w </a:t>
            </a:r>
            <a:r>
              <a:rPr lang="pl-PL" altLang="pl-PL" sz="1800" b="1">
                <a:latin typeface="Arial" panose="020B0604020202020204" pitchFamily="34" charset="0"/>
              </a:rPr>
              <a:t>dm</a:t>
            </a:r>
            <a:r>
              <a:rPr lang="pl-PL" altLang="pl-PL" sz="1800" b="1" baseline="30000">
                <a:latin typeface="Arial" panose="020B0604020202020204" pitchFamily="34" charset="0"/>
              </a:rPr>
              <a:t>3</a:t>
            </a:r>
            <a:r>
              <a:rPr lang="pl-PL" altLang="pl-PL" sz="1800" b="1">
                <a:latin typeface="Arial" panose="020B0604020202020204" pitchFamily="34" charset="0"/>
              </a:rPr>
              <a:t>/h</a:t>
            </a:r>
          </a:p>
        </p:txBody>
      </p:sp>
    </p:spTree>
    <p:extLst>
      <p:ext uri="{BB962C8B-B14F-4D97-AF65-F5344CB8AC3E}">
        <p14:creationId xmlns:p14="http://schemas.microsoft.com/office/powerpoint/2010/main" val="206183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Prostokąt 5"/>
          <p:cNvSpPr>
            <a:spLocks noChangeArrowheads="1"/>
          </p:cNvSpPr>
          <p:nvPr/>
        </p:nvSpPr>
        <p:spPr bwMode="auto">
          <a:xfrm>
            <a:off x="684213" y="836613"/>
            <a:ext cx="8064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4000" b="1">
                <a:solidFill>
                  <a:schemeClr val="tx2"/>
                </a:solidFill>
                <a:latin typeface="Arial" panose="020B0604020202020204" pitchFamily="34" charset="0"/>
              </a:rPr>
              <a:t>Danfoss MTCV</a:t>
            </a:r>
          </a:p>
        </p:txBody>
      </p:sp>
      <p:pic>
        <p:nvPicPr>
          <p:cNvPr id="20483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87" r="68867"/>
          <a:stretch>
            <a:fillRect/>
          </a:stretch>
        </p:blipFill>
        <p:spPr bwMode="auto">
          <a:xfrm>
            <a:off x="539750" y="2349500"/>
            <a:ext cx="213995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78"/>
          <a:stretch>
            <a:fillRect/>
          </a:stretch>
        </p:blipFill>
        <p:spPr bwMode="auto">
          <a:xfrm>
            <a:off x="2700338" y="1773238"/>
            <a:ext cx="618172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Obraz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65" r="-2"/>
          <a:stretch>
            <a:fillRect/>
          </a:stretch>
        </p:blipFill>
        <p:spPr bwMode="auto">
          <a:xfrm>
            <a:off x="1809750" y="4581525"/>
            <a:ext cx="3914775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54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rostokąt 5"/>
          <p:cNvSpPr>
            <a:spLocks noChangeArrowheads="1"/>
          </p:cNvSpPr>
          <p:nvPr/>
        </p:nvSpPr>
        <p:spPr bwMode="auto">
          <a:xfrm>
            <a:off x="588963" y="1989138"/>
            <a:ext cx="81375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2400">
                <a:latin typeface="Arial" panose="020B0604020202020204" pitchFamily="34" charset="0"/>
              </a:rPr>
              <a:t>Doboru pompy cyrkulacyjnej dokonuje się dla obliczonych wartości przepływu i ciśnienia dyspozycyjnego umożliwiającego pokonanie strat ciśnienia w najniekorzystniej pod względem hydraulicznym usytuowanym obiegu, t.j.:</a:t>
            </a:r>
            <a:endParaRPr lang="pl-PL" altLang="pl-PL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507" name="Obiekt 6"/>
          <p:cNvGraphicFramePr>
            <a:graphicFrameLocks noChangeAspect="1"/>
          </p:cNvGraphicFramePr>
          <p:nvPr/>
        </p:nvGraphicFramePr>
        <p:xfrm>
          <a:off x="4067175" y="4292600"/>
          <a:ext cx="18224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19" name="Równanie" r:id="rId3" imgW="609336" imgH="482391" progId="Equation.3">
                  <p:embed/>
                </p:oleObj>
              </mc:Choice>
              <mc:Fallback>
                <p:oleObj name="Równanie" r:id="rId3" imgW="609336" imgH="482391" progId="Equation.3">
                  <p:embed/>
                  <p:pic>
                    <p:nvPicPr>
                      <p:cNvPr id="21507" name="Obi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4292600"/>
                        <a:ext cx="1822450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58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rostokąt 1"/>
          <p:cNvSpPr>
            <a:spLocks noChangeArrowheads="1"/>
          </p:cNvSpPr>
          <p:nvPr/>
        </p:nvSpPr>
        <p:spPr bwMode="auto">
          <a:xfrm>
            <a:off x="619125" y="1916113"/>
            <a:ext cx="835342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2000" dirty="0">
                <a:latin typeface="Arial" panose="020B0604020202020204" pitchFamily="34" charset="0"/>
                <a:sym typeface="Symbol" panose="05050102010706020507" pitchFamily="18" charset="2"/>
              </a:rPr>
              <a:t>Termostatyczne zawory regulacyjne do instalacji cyrkulacyjnych c.w.u. oferuje kilka firm, m.in.: Danfoss (MTCV), </a:t>
            </a:r>
            <a:r>
              <a:rPr lang="pl-PL" altLang="pl-PL" sz="2000" dirty="0" err="1">
                <a:latin typeface="Arial" panose="020B0604020202020204" pitchFamily="34" charset="0"/>
                <a:sym typeface="Symbol" panose="05050102010706020507" pitchFamily="18" charset="2"/>
              </a:rPr>
              <a:t>Frese</a:t>
            </a:r>
            <a:r>
              <a:rPr lang="pl-PL" altLang="pl-PL" sz="2000" dirty="0">
                <a:latin typeface="Arial" panose="020B0604020202020204" pitchFamily="34" charset="0"/>
                <a:sym typeface="Symbol" panose="05050102010706020507" pitchFamily="18" charset="2"/>
              </a:rPr>
              <a:t> (</a:t>
            </a:r>
            <a:r>
              <a:rPr lang="pl-PL" altLang="pl-PL" sz="2000" dirty="0" err="1">
                <a:latin typeface="Arial" panose="020B0604020202020204" pitchFamily="34" charset="0"/>
                <a:sym typeface="Symbol" panose="05050102010706020507" pitchFamily="18" charset="2"/>
              </a:rPr>
              <a:t>TemCon</a:t>
            </a:r>
            <a:r>
              <a:rPr lang="pl-PL" altLang="pl-PL" sz="2000" dirty="0">
                <a:latin typeface="Arial" panose="020B0604020202020204" pitchFamily="34" charset="0"/>
                <a:sym typeface="Symbol" panose="05050102010706020507" pitchFamily="18" charset="2"/>
              </a:rPr>
              <a:t>+, </a:t>
            </a:r>
            <a:r>
              <a:rPr lang="pl-PL" altLang="pl-PL" sz="2000" dirty="0" err="1">
                <a:latin typeface="Arial" panose="020B0604020202020204" pitchFamily="34" charset="0"/>
                <a:sym typeface="Symbol" panose="05050102010706020507" pitchFamily="18" charset="2"/>
              </a:rPr>
              <a:t>CirCon</a:t>
            </a:r>
            <a:r>
              <a:rPr lang="pl-PL" altLang="pl-PL" sz="2000" dirty="0">
                <a:latin typeface="Arial" panose="020B0604020202020204" pitchFamily="34" charset="0"/>
                <a:sym typeface="Symbol" panose="05050102010706020507" pitchFamily="18" charset="2"/>
              </a:rPr>
              <a:t>+), </a:t>
            </a:r>
            <a:r>
              <a:rPr lang="pl-PL" altLang="pl-PL" sz="2000" dirty="0" err="1">
                <a:latin typeface="Arial" panose="020B0604020202020204" pitchFamily="34" charset="0"/>
                <a:sym typeface="Symbol" panose="05050102010706020507" pitchFamily="18" charset="2"/>
              </a:rPr>
              <a:t>Oventrop</a:t>
            </a:r>
            <a:r>
              <a:rPr lang="pl-PL" altLang="pl-PL" sz="2000" dirty="0">
                <a:latin typeface="Arial" panose="020B0604020202020204" pitchFamily="34" charset="0"/>
                <a:sym typeface="Symbol" panose="05050102010706020507" pitchFamily="18" charset="2"/>
              </a:rPr>
              <a:t> (</a:t>
            </a:r>
            <a:r>
              <a:rPr lang="pl-PL" altLang="pl-PL" sz="2000" dirty="0" err="1">
                <a:latin typeface="Arial" panose="020B0604020202020204" pitchFamily="34" charset="0"/>
                <a:sym typeface="Symbol" panose="05050102010706020507" pitchFamily="18" charset="2"/>
              </a:rPr>
              <a:t>Aquastrom</a:t>
            </a:r>
            <a:r>
              <a:rPr lang="pl-PL" altLang="pl-PL" sz="2000" dirty="0">
                <a:latin typeface="Arial" panose="020B0604020202020204" pitchFamily="34" charset="0"/>
                <a:sym typeface="Symbol" panose="05050102010706020507" pitchFamily="18" charset="2"/>
              </a:rPr>
              <a:t> T), Honeywell (Alwa Kombi 4). Instalowane są na pionach cyrkulacyjnych, dławią przepływ w zależności od temperatury przepływającej przez nie wody cyrkulacyjnej. Niektóre z nich mają funkcję umożliwiającą okresowe przegrzewanie wody w instalacji w celu jej dezynfekcji.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l-PL" altLang="pl-PL" sz="20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2000" dirty="0">
                <a:latin typeface="Arial" panose="020B0604020202020204" pitchFamily="34" charset="0"/>
                <a:sym typeface="Symbol" panose="05050102010706020507" pitchFamily="18" charset="2"/>
              </a:rPr>
              <a:t>Nastawę temperatury termostatycznego zaworu cyrkulacyjnego, dla której będzie zamykany przepływ określa się na podstawie obliczeń strat ciepła w przewodach, na których zawór będzie instalowany. 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l-PL" altLang="pl-PL" sz="20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2400" dirty="0">
                <a:latin typeface="Arial" panose="020B0604020202020204" pitchFamily="34" charset="0"/>
                <a:sym typeface="Symbol" panose="05050102010706020507" pitchFamily="18" charset="2"/>
              </a:rPr>
              <a:t>Jeżeli w punkcie czerpalnym na najwyższej kondygnacji temperatura ciepłej wody ma być równa </a:t>
            </a:r>
            <a:r>
              <a:rPr lang="pl-PL" altLang="pl-PL" sz="2400" b="1" dirty="0">
                <a:latin typeface="Arial" panose="020B0604020202020204" pitchFamily="34" charset="0"/>
                <a:sym typeface="Symbol" panose="05050102010706020507" pitchFamily="18" charset="2"/>
              </a:rPr>
              <a:t>55</a:t>
            </a:r>
            <a:r>
              <a:rPr lang="pl-PL" altLang="pl-PL" sz="24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˚</a:t>
            </a:r>
            <a:r>
              <a:rPr lang="pl-PL" altLang="pl-PL" sz="2400" b="1" dirty="0">
                <a:latin typeface="Arial" panose="020B0604020202020204" pitchFamily="34" charset="0"/>
                <a:sym typeface="Symbol" panose="05050102010706020507" pitchFamily="18" charset="2"/>
              </a:rPr>
              <a:t>C</a:t>
            </a:r>
            <a:r>
              <a:rPr lang="pl-PL" altLang="pl-PL" sz="2400" dirty="0">
                <a:latin typeface="Arial" panose="020B0604020202020204" pitchFamily="34" charset="0"/>
                <a:sym typeface="Symbol" panose="05050102010706020507" pitchFamily="18" charset="2"/>
              </a:rPr>
              <a:t>, a strata ciepła w pionie cyrkulacyjnym spowoduje schłodzenie wody o </a:t>
            </a:r>
            <a:r>
              <a:rPr lang="pl-PL" altLang="pl-PL" sz="2400" b="1" dirty="0"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pl-PL" altLang="pl-PL" sz="24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˚</a:t>
            </a:r>
            <a:r>
              <a:rPr lang="pl-PL" altLang="pl-PL" sz="2400" b="1" dirty="0">
                <a:latin typeface="Arial" panose="020B0604020202020204" pitchFamily="34" charset="0"/>
                <a:sym typeface="Symbol" panose="05050102010706020507" pitchFamily="18" charset="2"/>
              </a:rPr>
              <a:t>C</a:t>
            </a:r>
            <a:r>
              <a:rPr lang="pl-PL" altLang="pl-PL" sz="2400" dirty="0">
                <a:latin typeface="Arial" panose="020B0604020202020204" pitchFamily="34" charset="0"/>
                <a:sym typeface="Symbol" panose="05050102010706020507" pitchFamily="18" charset="2"/>
              </a:rPr>
              <a:t>, to nastawa na zaworze u podstawy pionu powinna być równa </a:t>
            </a:r>
            <a:r>
              <a:rPr lang="pl-PL" altLang="pl-PL" sz="2400" b="1" dirty="0">
                <a:latin typeface="Arial" panose="020B0604020202020204" pitchFamily="34" charset="0"/>
                <a:sym typeface="Symbol" panose="05050102010706020507" pitchFamily="18" charset="2"/>
              </a:rPr>
              <a:t>52</a:t>
            </a:r>
            <a:r>
              <a:rPr lang="pl-PL" altLang="pl-PL" sz="24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˚</a:t>
            </a:r>
            <a:r>
              <a:rPr lang="pl-PL" altLang="pl-PL" sz="2400" b="1" dirty="0">
                <a:latin typeface="Arial" panose="020B0604020202020204" pitchFamily="34" charset="0"/>
                <a:sym typeface="Symbol" panose="05050102010706020507" pitchFamily="18" charset="2"/>
              </a:rPr>
              <a:t>C</a:t>
            </a:r>
            <a:r>
              <a:rPr lang="pl-PL" altLang="pl-PL" sz="2400" dirty="0">
                <a:latin typeface="Arial" panose="020B0604020202020204" pitchFamily="34" charset="0"/>
                <a:sym typeface="Symbol" panose="05050102010706020507" pitchFamily="18" charset="2"/>
              </a:rPr>
              <a:t>. </a:t>
            </a:r>
            <a:endParaRPr lang="en-US" altLang="pl-PL" sz="2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2531" name="Prostokąt 2"/>
          <p:cNvSpPr>
            <a:spLocks noChangeArrowheads="1"/>
          </p:cNvSpPr>
          <p:nvPr/>
        </p:nvSpPr>
        <p:spPr bwMode="auto">
          <a:xfrm>
            <a:off x="611188" y="903288"/>
            <a:ext cx="6553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800" b="1">
                <a:solidFill>
                  <a:schemeClr val="tx2"/>
                </a:solidFill>
                <a:latin typeface="Arial" panose="020B0604020202020204" pitchFamily="34" charset="0"/>
              </a:rPr>
              <a:t>Termostatyczne zawory cyrkulacyjne </a:t>
            </a:r>
          </a:p>
        </p:txBody>
      </p:sp>
    </p:spTree>
    <p:extLst>
      <p:ext uri="{BB962C8B-B14F-4D97-AF65-F5344CB8AC3E}">
        <p14:creationId xmlns:p14="http://schemas.microsoft.com/office/powerpoint/2010/main" val="26029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3600" b="1">
                <a:solidFill>
                  <a:schemeClr val="tx2"/>
                </a:solidFill>
                <a:latin typeface="Arial" panose="020B0604020202020204" pitchFamily="34" charset="0"/>
              </a:rPr>
              <a:t>Instalacja cyrkulacyjna </a:t>
            </a:r>
            <a:br>
              <a:rPr lang="pl-PL" altLang="pl-PL" sz="3600" b="1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pl-PL" altLang="pl-PL" sz="2100" b="1">
                <a:solidFill>
                  <a:srgbClr val="FFFF00"/>
                </a:solidFill>
                <a:latin typeface="Arial" panose="020B0604020202020204" pitchFamily="34" charset="0"/>
              </a:rPr>
              <a:t>Procedura obliczeń</a:t>
            </a:r>
          </a:p>
        </p:txBody>
      </p:sp>
      <p:sp>
        <p:nvSpPr>
          <p:cNvPr id="23555" name="Text Box 13"/>
          <p:cNvSpPr txBox="1">
            <a:spLocks noChangeArrowheads="1"/>
          </p:cNvSpPr>
          <p:nvPr/>
        </p:nvSpPr>
        <p:spPr bwMode="auto">
          <a:xfrm>
            <a:off x="681038" y="2036763"/>
            <a:ext cx="8024812" cy="17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pl-PL" altLang="pl-PL" sz="2100" b="1" dirty="0">
                <a:latin typeface="Arial" panose="020B0604020202020204" pitchFamily="34" charset="0"/>
              </a:rPr>
              <a:t>Wstępny dobór średnic przewodów instalacji cyrkulacyjnej na podstawie tabeli (PN-92/B-01706)</a:t>
            </a:r>
          </a:p>
        </p:txBody>
      </p:sp>
      <p:pic>
        <p:nvPicPr>
          <p:cNvPr id="23556" name="Picture 17"/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3068638"/>
            <a:ext cx="554355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3600" b="1" dirty="0">
                <a:solidFill>
                  <a:schemeClr val="tx2"/>
                </a:solidFill>
                <a:latin typeface="Arial" panose="020B0604020202020204" pitchFamily="34" charset="0"/>
              </a:rPr>
              <a:t>Instalacja cyrkulacyjna </a:t>
            </a:r>
            <a:br>
              <a:rPr lang="pl-PL" altLang="pl-PL" sz="3600" b="1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pl-PL" altLang="pl-PL" sz="2100" b="1" dirty="0">
                <a:solidFill>
                  <a:schemeClr val="accent3">
                    <a:lumMod val="95000"/>
                  </a:schemeClr>
                </a:solidFill>
                <a:latin typeface="Arial" panose="020B0604020202020204" pitchFamily="34" charset="0"/>
              </a:rPr>
              <a:t>Procedura obliczeń</a:t>
            </a:r>
          </a:p>
        </p:txBody>
      </p:sp>
    </p:spTree>
    <p:extLst>
      <p:ext uri="{BB962C8B-B14F-4D97-AF65-F5344CB8AC3E}">
        <p14:creationId xmlns:p14="http://schemas.microsoft.com/office/powerpoint/2010/main" val="197110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Prostokąt 1"/>
          <p:cNvSpPr>
            <a:spLocks noChangeArrowheads="1"/>
          </p:cNvSpPr>
          <p:nvPr/>
        </p:nvSpPr>
        <p:spPr bwMode="auto">
          <a:xfrm>
            <a:off x="682625" y="1916113"/>
            <a:ext cx="8353425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2. Wyznaczyć straty ciepła na przewodach c.w.u. i pionach cyrkulacyjnych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3. Wyznaczyć całkowity strumień wody cyrkulacyjnej, a następnie strumienie dla poszczególnych odcinków instalacji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4. Dobrać średnice przewodów cyrkulacyjnych dla wyznaczonych strumieni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5. Wyznaczyć straty ciśnienia w obiegach poszczególnych pionów (w przewodach zasilających c.w.u. i cyrkulacyjnych przy strumieniu wody cyrkulacyjnej)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6. Dobrać termostatyczne zawory cyrkulacyjne </a:t>
            </a:r>
            <a:b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r>
              <a:rPr lang="pl-PL" altLang="pl-PL" sz="2200" dirty="0" err="1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n.p</a:t>
            </a: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. MTCV i obliczyć ich nastawę, a następnie odczytać wartość </a:t>
            </a:r>
            <a:r>
              <a:rPr lang="pl-PL" altLang="pl-PL" sz="2200" dirty="0" err="1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k</a:t>
            </a:r>
            <a:r>
              <a:rPr lang="pl-PL" altLang="pl-PL" sz="2200" baseline="-25000" dirty="0" err="1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v</a:t>
            </a: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z katalogu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7. Obliczyć straty ciśnienia na zaworach cyrkulacyjnych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8. Wyznaczyć stratę ciśnienia dla najniekorzystniejszego obiegu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9. Dobrać pompę cyrkulacyjną</a:t>
            </a:r>
            <a:endParaRPr lang="en-US" altLang="pl-PL" sz="22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3600" b="1" dirty="0">
                <a:solidFill>
                  <a:schemeClr val="tx2"/>
                </a:solidFill>
                <a:latin typeface="Arial" panose="020B0604020202020204" pitchFamily="34" charset="0"/>
              </a:rPr>
              <a:t>Instalacja cyrkulacyjna </a:t>
            </a:r>
            <a:br>
              <a:rPr lang="pl-PL" altLang="pl-PL" sz="3600" b="1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pl-PL" altLang="pl-PL" sz="2100" b="1" dirty="0">
                <a:solidFill>
                  <a:schemeClr val="accent3">
                    <a:lumMod val="95000"/>
                  </a:schemeClr>
                </a:solidFill>
                <a:latin typeface="Arial" panose="020B0604020202020204" pitchFamily="34" charset="0"/>
              </a:rPr>
              <a:t>Procedura obliczeń</a:t>
            </a:r>
          </a:p>
        </p:txBody>
      </p:sp>
    </p:spTree>
    <p:extLst>
      <p:ext uri="{BB962C8B-B14F-4D97-AF65-F5344CB8AC3E}">
        <p14:creationId xmlns:p14="http://schemas.microsoft.com/office/powerpoint/2010/main" val="428267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539750" y="620713"/>
            <a:ext cx="9144000" cy="1219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sz="3600" dirty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Przykład obliczeniowy </a:t>
            </a:r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827088" y="1863725"/>
            <a:ext cx="2952750" cy="178117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rgbClr val="3A5047"/>
              </a:buClr>
              <a:buSzPct val="75000"/>
              <a:buFont typeface="Wingdings" pitchFamily="2" charset="2"/>
              <a:buNone/>
              <a:defRPr/>
            </a:pPr>
            <a:r>
              <a:rPr kumimoji="1" lang="pl-PL" sz="1800" dirty="0">
                <a:latin typeface="Arial" pitchFamily="34" charset="0"/>
                <a:cs typeface="Arial" pitchFamily="34" charset="0"/>
                <a:sym typeface="Symbol" pitchFamily="18" charset="2"/>
              </a:rPr>
              <a:t>Założenia: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rgbClr val="3A5047"/>
              </a:buClr>
              <a:buSzPct val="75000"/>
              <a:defRPr/>
            </a:pPr>
            <a:r>
              <a:rPr kumimoji="1" lang="pl-PL" sz="1800" dirty="0">
                <a:latin typeface="Arial" pitchFamily="34" charset="0"/>
                <a:cs typeface="Arial" pitchFamily="34" charset="0"/>
                <a:sym typeface="Symbol" pitchFamily="18" charset="2"/>
              </a:rPr>
              <a:t>materiał instalacji: miedź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rgbClr val="3A5047"/>
              </a:buClr>
              <a:buSzPct val="75000"/>
              <a:defRPr/>
            </a:pPr>
            <a:r>
              <a:rPr kumimoji="1" lang="pl-PL" sz="1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</a:t>
            </a:r>
            <a:r>
              <a:rPr kumimoji="1" lang="pl-PL" sz="1800" baseline="-250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cwu</a:t>
            </a:r>
            <a:r>
              <a:rPr kumimoji="1" lang="pl-PL" sz="1800" dirty="0">
                <a:latin typeface="Arial" pitchFamily="34" charset="0"/>
                <a:cs typeface="Arial" pitchFamily="34" charset="0"/>
                <a:sym typeface="Symbol" pitchFamily="18" charset="2"/>
              </a:rPr>
              <a:t> = 60˚C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rgbClr val="3A5047"/>
              </a:buClr>
              <a:buSzPct val="75000"/>
              <a:defRPr/>
            </a:pPr>
            <a:r>
              <a:rPr kumimoji="1" lang="pl-PL" sz="1800" dirty="0">
                <a:latin typeface="Symbol" pitchFamily="18" charset="2"/>
                <a:cs typeface="Arial" pitchFamily="34" charset="0"/>
                <a:sym typeface="Symbol" pitchFamily="18" charset="2"/>
              </a:rPr>
              <a:t>h</a:t>
            </a:r>
            <a:r>
              <a:rPr kumimoji="1" lang="pl-PL" sz="1800" dirty="0">
                <a:latin typeface="Arial" pitchFamily="34" charset="0"/>
                <a:cs typeface="Arial" pitchFamily="34" charset="0"/>
                <a:sym typeface="Symbol" pitchFamily="18" charset="2"/>
              </a:rPr>
              <a:t>= 0,8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rgbClr val="3A5047"/>
              </a:buClr>
              <a:buSzPct val="75000"/>
              <a:defRPr/>
            </a:pPr>
            <a:r>
              <a:rPr kumimoji="1" lang="pl-PL" sz="1800" dirty="0" err="1">
                <a:latin typeface="Symbol" pitchFamily="18" charset="2"/>
                <a:cs typeface="Arial" pitchFamily="34" charset="0"/>
                <a:sym typeface="Symbol" pitchFamily="18" charset="2"/>
              </a:rPr>
              <a:t>D</a:t>
            </a:r>
            <a:r>
              <a:rPr kumimoji="1" lang="pl-PL" sz="1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</a:t>
            </a:r>
            <a:r>
              <a:rPr kumimoji="1" lang="pl-PL" sz="1800" baseline="-250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cwu</a:t>
            </a:r>
            <a:r>
              <a:rPr kumimoji="1" lang="pl-PL" sz="1800" dirty="0">
                <a:latin typeface="Arial" pitchFamily="34" charset="0"/>
                <a:cs typeface="Arial" pitchFamily="34" charset="0"/>
                <a:sym typeface="Symbol" pitchFamily="18" charset="2"/>
              </a:rPr>
              <a:t> = 5 ˚C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rgbClr val="3A5047"/>
              </a:buClr>
              <a:buSzPct val="75000"/>
              <a:defRPr/>
            </a:pPr>
            <a:r>
              <a:rPr kumimoji="1" lang="pl-PL" sz="1800" dirty="0" err="1">
                <a:latin typeface="Symbol" pitchFamily="18" charset="2"/>
                <a:cs typeface="Arial" pitchFamily="34" charset="0"/>
                <a:sym typeface="Symbol" pitchFamily="18" charset="2"/>
              </a:rPr>
              <a:t>D</a:t>
            </a:r>
            <a:r>
              <a:rPr kumimoji="1" lang="pl-PL" sz="1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</a:t>
            </a:r>
            <a:r>
              <a:rPr kumimoji="1" lang="pl-PL" sz="1800" baseline="-250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cyrk</a:t>
            </a:r>
            <a:r>
              <a:rPr kumimoji="1" lang="pl-PL" sz="1800" dirty="0">
                <a:latin typeface="Arial" pitchFamily="34" charset="0"/>
                <a:cs typeface="Arial" pitchFamily="34" charset="0"/>
                <a:sym typeface="Symbol" pitchFamily="18" charset="2"/>
              </a:rPr>
              <a:t> = 3 ˚C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rgbClr val="3A5047"/>
              </a:buClr>
              <a:buSzPct val="75000"/>
              <a:buFont typeface="Wingdings" pitchFamily="2" charset="2"/>
              <a:buNone/>
              <a:defRPr/>
            </a:pPr>
            <a:endParaRPr kumimoji="1" lang="el-GR" sz="2800" dirty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1628775"/>
            <a:ext cx="7702550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54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773238"/>
            <a:ext cx="8351838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604838" y="981075"/>
            <a:ext cx="9144000" cy="468313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sz="3200" dirty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Straty ciepła w przewodach rozbiorczych </a:t>
            </a:r>
          </a:p>
        </p:txBody>
      </p:sp>
      <p:sp>
        <p:nvSpPr>
          <p:cNvPr id="26628" name="Rectangle 1033"/>
          <p:cNvSpPr>
            <a:spLocks noChangeArrowheads="1"/>
          </p:cNvSpPr>
          <p:nvPr/>
        </p:nvSpPr>
        <p:spPr bwMode="auto">
          <a:xfrm>
            <a:off x="647700" y="6057900"/>
            <a:ext cx="21526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k 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= t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- </a:t>
            </a:r>
            <a:r>
              <a:rPr lang="en-US" altLang="pl-PL" sz="2400">
                <a:latin typeface="Symbol" panose="05050102010706020507" pitchFamily="18" charset="2"/>
              </a:rPr>
              <a:t>d</a:t>
            </a:r>
            <a:r>
              <a:rPr lang="en-US" altLang="pl-PL" sz="2400">
                <a:latin typeface="Arial CE" panose="020B0604020202020204" pitchFamily="34" charset="0"/>
              </a:rPr>
              <a:t>t·</a:t>
            </a:r>
            <a:r>
              <a:rPr lang="pl-PL" altLang="pl-PL" sz="2400">
                <a:latin typeface="Arial CE" panose="020B0604020202020204" pitchFamily="34" charset="0"/>
              </a:rPr>
              <a:t>l</a:t>
            </a:r>
            <a:r>
              <a:rPr lang="pl-PL" altLang="pl-PL" sz="2400" baseline="-25000">
                <a:latin typeface="Arial CE" panose="020B0604020202020204" pitchFamily="34" charset="0"/>
              </a:rPr>
              <a:t>odc</a:t>
            </a:r>
            <a:endParaRPr lang="en-US" altLang="pl-PL" sz="2400" baseline="-25000">
              <a:latin typeface="Arial CE" panose="020B0604020202020204" pitchFamily="34" charset="0"/>
            </a:endParaRPr>
          </a:p>
        </p:txBody>
      </p:sp>
      <p:graphicFrame>
        <p:nvGraphicFramePr>
          <p:cNvPr id="26629" name="Obiekt 4"/>
          <p:cNvGraphicFramePr>
            <a:graphicFrameLocks noChangeAspect="1"/>
          </p:cNvGraphicFramePr>
          <p:nvPr/>
        </p:nvGraphicFramePr>
        <p:xfrm>
          <a:off x="3303588" y="5905500"/>
          <a:ext cx="1908175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43" name="Równanie" r:id="rId4" imgW="990600" imgH="419100" progId="Equation.3">
                  <p:embed/>
                </p:oleObj>
              </mc:Choice>
              <mc:Fallback>
                <p:oleObj name="Równanie" r:id="rId4" imgW="990600" imgH="419100" progId="Equation.3">
                  <p:embed/>
                  <p:pic>
                    <p:nvPicPr>
                      <p:cNvPr id="26629" name="Obi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588" y="5905500"/>
                        <a:ext cx="1908175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757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nożenie 1"/>
          <p:cNvSpPr/>
          <p:nvPr/>
        </p:nvSpPr>
        <p:spPr>
          <a:xfrm>
            <a:off x="8162925" y="3141663"/>
            <a:ext cx="981075" cy="863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l-PL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7651" name="Prostokąt 1"/>
          <p:cNvSpPr>
            <a:spLocks noChangeArrowheads="1"/>
          </p:cNvSpPr>
          <p:nvPr/>
        </p:nvSpPr>
        <p:spPr bwMode="auto">
          <a:xfrm>
            <a:off x="611188" y="981075"/>
            <a:ext cx="87233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pl-PL" altLang="pl-PL" b="1">
                <a:solidFill>
                  <a:schemeClr val="tx2"/>
                </a:solidFill>
                <a:latin typeface="Arial" panose="020B0604020202020204" pitchFamily="34" charset="0"/>
              </a:rPr>
              <a:t>Straty ciepła w przewodach cyrkulacyjnych </a:t>
            </a:r>
          </a:p>
        </p:txBody>
      </p:sp>
      <p:pic>
        <p:nvPicPr>
          <p:cNvPr id="27652" name="tabl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75" y="2205038"/>
            <a:ext cx="8569325" cy="291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6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Prostokąt 1"/>
          <p:cNvSpPr>
            <a:spLocks noChangeArrowheads="1"/>
          </p:cNvSpPr>
          <p:nvPr/>
        </p:nvSpPr>
        <p:spPr bwMode="auto">
          <a:xfrm>
            <a:off x="611188" y="836613"/>
            <a:ext cx="62880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pl-PL" altLang="pl-PL" b="1">
                <a:solidFill>
                  <a:schemeClr val="tx2"/>
                </a:solidFill>
                <a:latin typeface="Arial" panose="020B0604020202020204" pitchFamily="34" charset="0"/>
              </a:rPr>
              <a:t>Strumienie wody cyrkulacyjnej </a:t>
            </a:r>
          </a:p>
        </p:txBody>
      </p:sp>
      <p:pic>
        <p:nvPicPr>
          <p:cNvPr id="28675" name="tabl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44675"/>
            <a:ext cx="6840537" cy="213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angle 385"/>
          <p:cNvSpPr>
            <a:spLocks noChangeArrowheads="1"/>
          </p:cNvSpPr>
          <p:nvPr/>
        </p:nvSpPr>
        <p:spPr bwMode="auto">
          <a:xfrm>
            <a:off x="7451725" y="3213100"/>
            <a:ext cx="19081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Q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+Q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+Q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+Q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1C</a:t>
            </a:r>
            <a:endParaRPr kumimoji="1" lang="en-US" altLang="pl-PL" sz="1800" baseline="-2500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8677" name="Rectangle 388"/>
          <p:cNvSpPr>
            <a:spLocks noChangeArrowheads="1"/>
          </p:cNvSpPr>
          <p:nvPr/>
        </p:nvSpPr>
        <p:spPr bwMode="auto">
          <a:xfrm>
            <a:off x="5148263" y="3986213"/>
            <a:ext cx="19081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Q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5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+Q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6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+Q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7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+Q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4C</a:t>
            </a:r>
            <a:endParaRPr kumimoji="1" lang="en-US" altLang="pl-PL" sz="1800" baseline="-2500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pic>
        <p:nvPicPr>
          <p:cNvPr id="286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89" r="30424"/>
          <a:stretch>
            <a:fillRect/>
          </a:stretch>
        </p:blipFill>
        <p:spPr bwMode="auto">
          <a:xfrm>
            <a:off x="3924300" y="4437063"/>
            <a:ext cx="1943100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493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i="0" dirty="0" smtClean="0">
                <a:latin typeface="Arial" panose="020B0604020202020204" pitchFamily="34" charset="0"/>
              </a:rPr>
              <a:t>Obliczenia instalacji cyrkulacyjnej </a:t>
            </a:r>
            <a:endParaRPr lang="pl-PL" altLang="pl-PL" sz="2100" i="0" dirty="0" smtClean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11267" name="Prostokąt 1"/>
          <p:cNvSpPr>
            <a:spLocks noChangeArrowheads="1"/>
          </p:cNvSpPr>
          <p:nvPr/>
        </p:nvSpPr>
        <p:spPr bwMode="auto">
          <a:xfrm>
            <a:off x="755650" y="1887538"/>
            <a:ext cx="813752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2000" b="1" dirty="0">
                <a:latin typeface="Arial" panose="020B0604020202020204" pitchFamily="34" charset="0"/>
              </a:rPr>
              <a:t>Obecnie stosowana metoda termicznego równoważenia instalacji cyrkulacyjnej polega na wyznaczaniu strumienia wody cyrkulacyjnej na podstawie strat ciepła w przewodach rozprowadzających (inst. c.w.u.) oraz w pionowych przewodach cyrkulacyjnych.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l-PL" altLang="pl-PL" sz="2000" b="1" dirty="0"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2000" b="1" dirty="0">
                <a:latin typeface="Arial" panose="020B0604020202020204" pitchFamily="34" charset="0"/>
              </a:rPr>
              <a:t>Przy określaniu strat ciepła uwzględnia się rodzaj i grubość izolacji termicznej przewodów, oraz występującą różnicę temperatur pomiędzy czynnikiem płynącym w przewodach a otoczeniem.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l-PL" alt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l-PL" alt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W obliczeniach na wstępie przyjmuje się schłodzenie wody w instalacji. Tak przyjęta metoda zapewnia jednakowe temperatury w każdym pionie przy jednoczesnym zróżnicowaniu przepływu przez poszczególne piony.</a:t>
            </a:r>
            <a:endParaRPr lang="en-US" alt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pl-PL" altLang="pl-PL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7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539750" y="908050"/>
            <a:ext cx="9144000" cy="468313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sz="3200" dirty="0">
                <a:solidFill>
                  <a:schemeClr val="tx2"/>
                </a:solidFill>
                <a:latin typeface="Arial" charset="0"/>
                <a:ea typeface="+mn-ea"/>
                <a:cs typeface="+mn-cs"/>
              </a:rPr>
              <a:t>Dobór nastaw zaworów i wyznaczenie strat ciśnienia </a:t>
            </a:r>
          </a:p>
        </p:txBody>
      </p:sp>
      <p:sp>
        <p:nvSpPr>
          <p:cNvPr id="29699" name="Prostokąt 2"/>
          <p:cNvSpPr>
            <a:spLocks noChangeArrowheads="1"/>
          </p:cNvSpPr>
          <p:nvPr/>
        </p:nvSpPr>
        <p:spPr bwMode="auto">
          <a:xfrm>
            <a:off x="827088" y="1916113"/>
            <a:ext cx="799306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Tx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Dobrano zawory MTCV DN15 firmy Danfoss</a:t>
            </a:r>
            <a:endParaRPr kumimoji="1" lang="en-US" altLang="pl-PL" sz="180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pic>
        <p:nvPicPr>
          <p:cNvPr id="29700" name="tabl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25" y="2636838"/>
            <a:ext cx="8280400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0400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0" y="1628775"/>
            <a:ext cx="9144000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endParaRPr kumimoji="1" lang="el-GR" altLang="pl-PL" sz="280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30723" name="Object 51"/>
          <p:cNvGraphicFramePr>
            <a:graphicFrameLocks noChangeAspect="1"/>
          </p:cNvGraphicFramePr>
          <p:nvPr/>
        </p:nvGraphicFramePr>
        <p:xfrm>
          <a:off x="0" y="476250"/>
          <a:ext cx="9024938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67" name="Wykres" r:id="rId3" imgW="9610843" imgH="4886376" progId="Excel.Chart.8">
                  <p:embed/>
                </p:oleObj>
              </mc:Choice>
              <mc:Fallback>
                <p:oleObj name="Wykres" r:id="rId3" imgW="9610843" imgH="4886376" progId="Excel.Chart.8">
                  <p:embed/>
                  <p:pic>
                    <p:nvPicPr>
                      <p:cNvPr id="30723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76250"/>
                        <a:ext cx="9024938" cy="547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Line 53"/>
          <p:cNvSpPr>
            <a:spLocks noChangeShapeType="1"/>
          </p:cNvSpPr>
          <p:nvPr/>
        </p:nvSpPr>
        <p:spPr bwMode="auto">
          <a:xfrm flipV="1">
            <a:off x="611188" y="2536825"/>
            <a:ext cx="1512887" cy="0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l-PL"/>
          </a:p>
        </p:txBody>
      </p:sp>
      <p:sp>
        <p:nvSpPr>
          <p:cNvPr id="30725" name="Line 54"/>
          <p:cNvSpPr>
            <a:spLocks noChangeShapeType="1"/>
          </p:cNvSpPr>
          <p:nvPr/>
        </p:nvSpPr>
        <p:spPr bwMode="auto">
          <a:xfrm>
            <a:off x="2122488" y="2528888"/>
            <a:ext cx="1587" cy="2555875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l-PL"/>
          </a:p>
        </p:txBody>
      </p:sp>
      <p:sp>
        <p:nvSpPr>
          <p:cNvPr id="30726" name="Oval 56"/>
          <p:cNvSpPr>
            <a:spLocks noChangeArrowheads="1"/>
          </p:cNvSpPr>
          <p:nvPr/>
        </p:nvSpPr>
        <p:spPr bwMode="auto">
          <a:xfrm>
            <a:off x="2085975" y="2493963"/>
            <a:ext cx="71438" cy="73025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62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Prostokąt 2"/>
          <p:cNvSpPr>
            <a:spLocks noChangeArrowheads="1"/>
          </p:cNvSpPr>
          <p:nvPr/>
        </p:nvSpPr>
        <p:spPr bwMode="auto">
          <a:xfrm>
            <a:off x="606425" y="620713"/>
            <a:ext cx="8424863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1" lang="pl-PL" altLang="pl-PL" b="1">
                <a:solidFill>
                  <a:schemeClr val="tx2"/>
                </a:solidFill>
                <a:latin typeface="Arial" panose="020B0604020202020204" pitchFamily="34" charset="0"/>
              </a:rPr>
              <a:t>Wyznaczenie strat ciśnienia w obiegach przy przepływie wody cyrkulacyjnej. </a:t>
            </a:r>
          </a:p>
        </p:txBody>
      </p:sp>
      <p:sp>
        <p:nvSpPr>
          <p:cNvPr id="31747" name="Rectangle 52"/>
          <p:cNvSpPr>
            <a:spLocks noChangeArrowheads="1"/>
          </p:cNvSpPr>
          <p:nvPr/>
        </p:nvSpPr>
        <p:spPr bwMode="auto">
          <a:xfrm>
            <a:off x="468313" y="1844675"/>
            <a:ext cx="734377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Obieg pionu PI: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1C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2C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3C</a:t>
            </a:r>
          </a:p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Obieg pionu PII: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7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6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5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4C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5C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3C</a:t>
            </a:r>
          </a:p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endParaRPr kumimoji="1" lang="pl-PL" altLang="pl-PL" sz="1800" baseline="-2500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p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– strata liniowa i miejscowa na odcinku</a:t>
            </a: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282825"/>
            <a:ext cx="6951663" cy="454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 Box 62"/>
          <p:cNvSpPr txBox="1">
            <a:spLocks noChangeArrowheads="1"/>
          </p:cNvSpPr>
          <p:nvPr/>
        </p:nvSpPr>
        <p:spPr bwMode="auto">
          <a:xfrm>
            <a:off x="6516688" y="3211513"/>
            <a:ext cx="827087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</a:rPr>
              <a:t>t = 56,9</a:t>
            </a: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0" name="Text Box 54"/>
          <p:cNvSpPr txBox="1">
            <a:spLocks noChangeArrowheads="1"/>
          </p:cNvSpPr>
          <p:nvPr/>
        </p:nvSpPr>
        <p:spPr bwMode="auto">
          <a:xfrm>
            <a:off x="6732588" y="3028950"/>
            <a:ext cx="82708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latin typeface="Arial" panose="020B0604020202020204" pitchFamily="34" charset="0"/>
              </a:rPr>
              <a:t>t = 56,9</a:t>
            </a:r>
            <a:r>
              <a:rPr lang="pl-PL" altLang="pl-PL" sz="1200"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1" name="Text Box 55"/>
          <p:cNvSpPr txBox="1">
            <a:spLocks noChangeArrowheads="1"/>
          </p:cNvSpPr>
          <p:nvPr/>
        </p:nvSpPr>
        <p:spPr bwMode="auto">
          <a:xfrm>
            <a:off x="6726238" y="3860800"/>
            <a:ext cx="82708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latin typeface="Arial" panose="020B0604020202020204" pitchFamily="34" charset="0"/>
              </a:rPr>
              <a:t>t = 57,9</a:t>
            </a:r>
            <a:r>
              <a:rPr lang="pl-PL" altLang="pl-PL" sz="1200"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2" name="Text Box 64"/>
          <p:cNvSpPr txBox="1">
            <a:spLocks noChangeArrowheads="1"/>
          </p:cNvSpPr>
          <p:nvPr/>
        </p:nvSpPr>
        <p:spPr bwMode="auto">
          <a:xfrm>
            <a:off x="5292725" y="4371975"/>
            <a:ext cx="827088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</a:rPr>
              <a:t>56,1</a:t>
            </a: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3" name="Text Box 57"/>
          <p:cNvSpPr txBox="1">
            <a:spLocks noChangeArrowheads="1"/>
          </p:cNvSpPr>
          <p:nvPr/>
        </p:nvSpPr>
        <p:spPr bwMode="auto">
          <a:xfrm>
            <a:off x="6102350" y="4724400"/>
            <a:ext cx="827088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latin typeface="Arial" panose="020B0604020202020204" pitchFamily="34" charset="0"/>
              </a:rPr>
              <a:t>58,7</a:t>
            </a:r>
            <a:r>
              <a:rPr lang="pl-PL" altLang="pl-PL" sz="1200"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4" name="Text Box 63"/>
          <p:cNvSpPr txBox="1">
            <a:spLocks noChangeArrowheads="1"/>
          </p:cNvSpPr>
          <p:nvPr/>
        </p:nvSpPr>
        <p:spPr bwMode="auto">
          <a:xfrm>
            <a:off x="5141913" y="5157788"/>
            <a:ext cx="827087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</a:rPr>
              <a:t> 52,8</a:t>
            </a: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5" name="Text Box 61"/>
          <p:cNvSpPr txBox="1">
            <a:spLocks noChangeArrowheads="1"/>
          </p:cNvSpPr>
          <p:nvPr/>
        </p:nvSpPr>
        <p:spPr bwMode="auto">
          <a:xfrm>
            <a:off x="3725863" y="6165850"/>
            <a:ext cx="82708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</a:rPr>
              <a:t>t=52</a:t>
            </a: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6" name="Text Box 60"/>
          <p:cNvSpPr txBox="1">
            <a:spLocks noChangeArrowheads="1"/>
          </p:cNvSpPr>
          <p:nvPr/>
        </p:nvSpPr>
        <p:spPr bwMode="auto">
          <a:xfrm>
            <a:off x="7134225" y="5145088"/>
            <a:ext cx="827088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</a:rPr>
              <a:t>54,2</a:t>
            </a: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7" name="Text Box 58"/>
          <p:cNvSpPr txBox="1">
            <a:spLocks noChangeArrowheads="1"/>
          </p:cNvSpPr>
          <p:nvPr/>
        </p:nvSpPr>
        <p:spPr bwMode="auto">
          <a:xfrm>
            <a:off x="7812088" y="4962525"/>
            <a:ext cx="82708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latin typeface="Arial" panose="020B0604020202020204" pitchFamily="34" charset="0"/>
              </a:rPr>
              <a:t>56,5</a:t>
            </a:r>
            <a:r>
              <a:rPr lang="pl-PL" altLang="pl-PL" sz="1200"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8" name="Text Box 53"/>
          <p:cNvSpPr txBox="1">
            <a:spLocks noChangeArrowheads="1"/>
          </p:cNvSpPr>
          <p:nvPr/>
        </p:nvSpPr>
        <p:spPr bwMode="auto">
          <a:xfrm>
            <a:off x="8204200" y="4371975"/>
            <a:ext cx="827088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latin typeface="Arial" panose="020B0604020202020204" pitchFamily="34" charset="0"/>
              </a:rPr>
              <a:t>t = 56</a:t>
            </a:r>
            <a:r>
              <a:rPr lang="pl-PL" altLang="pl-PL" sz="1200"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  <p:sp>
        <p:nvSpPr>
          <p:cNvPr id="31759" name="Text Box 59"/>
          <p:cNvSpPr txBox="1">
            <a:spLocks noChangeArrowheads="1"/>
          </p:cNvSpPr>
          <p:nvPr/>
        </p:nvSpPr>
        <p:spPr bwMode="auto">
          <a:xfrm>
            <a:off x="7961313" y="3546475"/>
            <a:ext cx="82708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8000" tIns="0" rIns="1800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</a:rPr>
              <a:t>t = 55</a:t>
            </a:r>
            <a:r>
              <a:rPr lang="pl-PL" altLang="pl-PL" sz="1200">
                <a:solidFill>
                  <a:srgbClr val="0033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˚C</a:t>
            </a:r>
          </a:p>
        </p:txBody>
      </p:sp>
    </p:spTree>
    <p:extLst>
      <p:ext uri="{BB962C8B-B14F-4D97-AF65-F5344CB8AC3E}">
        <p14:creationId xmlns:p14="http://schemas.microsoft.com/office/powerpoint/2010/main" val="409469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Prostokąt 1"/>
          <p:cNvSpPr>
            <a:spLocks noChangeArrowheads="1"/>
          </p:cNvSpPr>
          <p:nvPr/>
        </p:nvSpPr>
        <p:spPr bwMode="auto">
          <a:xfrm>
            <a:off x="684213" y="908050"/>
            <a:ext cx="56705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pl-PL" altLang="pl-PL" b="1">
                <a:solidFill>
                  <a:schemeClr val="tx2"/>
                </a:solidFill>
                <a:latin typeface="Arial" panose="020B0604020202020204" pitchFamily="34" charset="0"/>
              </a:rPr>
              <a:t>Dobór pompy cyrkulacyjnej </a:t>
            </a:r>
          </a:p>
        </p:txBody>
      </p:sp>
      <p:sp>
        <p:nvSpPr>
          <p:cNvPr id="32771" name="Prostokąt 2"/>
          <p:cNvSpPr>
            <a:spLocks noChangeArrowheads="1"/>
          </p:cNvSpPr>
          <p:nvPr/>
        </p:nvSpPr>
        <p:spPr bwMode="auto">
          <a:xfrm>
            <a:off x="971550" y="2205038"/>
            <a:ext cx="669607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≥ V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0,0105 dm</a:t>
            </a:r>
            <a:r>
              <a:rPr kumimoji="1" lang="pl-PL" altLang="pl-PL" sz="2800" baseline="30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/s </a:t>
            </a:r>
            <a:r>
              <a:rPr kumimoji="1" lang="ru-RU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≈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0,04 m</a:t>
            </a:r>
            <a:r>
              <a:rPr kumimoji="1" lang="pl-PL" altLang="pl-PL" sz="2800" baseline="30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/h</a:t>
            </a:r>
          </a:p>
          <a:p>
            <a:pPr algn="just">
              <a:lnSpc>
                <a:spcPct val="80000"/>
              </a:lnSpc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H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0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≥ (p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obieg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+p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R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max+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p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150906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3600" b="1">
                <a:solidFill>
                  <a:schemeClr val="tx2"/>
                </a:solidFill>
                <a:latin typeface="Arial" panose="020B0604020202020204" pitchFamily="34" charset="0"/>
              </a:rPr>
              <a:t>Założenia i podstawowe wzory</a:t>
            </a:r>
            <a:endParaRPr lang="pl-PL" altLang="pl-PL" sz="2100" b="1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Prostokąt 1"/>
          <p:cNvSpPr>
            <a:spLocks noChangeArrowheads="1"/>
          </p:cNvSpPr>
          <p:nvPr/>
        </p:nvSpPr>
        <p:spPr bwMode="auto">
          <a:xfrm>
            <a:off x="611188" y="2133600"/>
            <a:ext cx="8424862" cy="408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pl-PL" altLang="pl-PL" sz="1800" b="1" dirty="0">
                <a:latin typeface="Arial" panose="020B0604020202020204" pitchFamily="34" charset="0"/>
              </a:rPr>
              <a:t>Temperatura wody opuszczającej urządzenie przygotowujące ciepła wodę:  </a:t>
            </a:r>
            <a:r>
              <a:rPr lang="pl-PL" altLang="pl-PL" sz="1800" b="1" dirty="0" err="1">
                <a:latin typeface="Arial" panose="020B0604020202020204" pitchFamily="34" charset="0"/>
              </a:rPr>
              <a:t>t</a:t>
            </a:r>
            <a:r>
              <a:rPr lang="pl-PL" altLang="pl-PL" sz="1800" b="1" baseline="-25000" dirty="0" err="1">
                <a:latin typeface="Arial" panose="020B0604020202020204" pitchFamily="34" charset="0"/>
              </a:rPr>
              <a:t>cwu</a:t>
            </a:r>
            <a:r>
              <a:rPr lang="pl-PL" altLang="pl-PL" sz="1800" b="1" dirty="0">
                <a:latin typeface="Arial" panose="020B0604020202020204" pitchFamily="34" charset="0"/>
              </a:rPr>
              <a:t> = 60</a:t>
            </a:r>
            <a:r>
              <a:rPr lang="en-US" alt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º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Minimalna temperatura wody w punkcie poboru: </a:t>
            </a:r>
            <a:r>
              <a:rPr lang="pl-PL" altLang="pl-PL" sz="1800" b="1" dirty="0" err="1">
                <a:latin typeface="Arial" panose="020B0604020202020204" pitchFamily="34" charset="0"/>
              </a:rPr>
              <a:t>t</a:t>
            </a:r>
            <a:r>
              <a:rPr lang="pl-PL" altLang="pl-PL" sz="1800" b="1" baseline="-25000" dirty="0" err="1">
                <a:latin typeface="Arial" panose="020B0604020202020204" pitchFamily="34" charset="0"/>
              </a:rPr>
              <a:t>min</a:t>
            </a:r>
            <a:r>
              <a:rPr lang="pl-PL" altLang="pl-PL" sz="1800" b="1" dirty="0">
                <a:latin typeface="Arial" panose="020B0604020202020204" pitchFamily="34" charset="0"/>
              </a:rPr>
              <a:t> = 55</a:t>
            </a:r>
            <a:r>
              <a:rPr lang="en-US" alt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º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Spadek temperatury c.w.u. w instalacji:  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pl-PL" altLang="pl-PL" sz="1800" b="1" dirty="0" err="1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</a:t>
            </a:r>
            <a:r>
              <a:rPr lang="pl-PL" altLang="pl-PL" sz="1800" b="1" baseline="-25000" dirty="0" err="1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cwu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5</a:t>
            </a:r>
            <a:r>
              <a:rPr lang="en-US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º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endParaRPr lang="pl-PL" altLang="pl-PL" sz="1800" b="1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endParaRPr lang="pl-PL" altLang="pl-PL" sz="1800" b="1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Temperatury otoczenia przewodów wynoszą odpowiednio:</a:t>
            </a:r>
          </a:p>
          <a:p>
            <a:pPr lvl="1"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pl-PL" altLang="pl-PL" sz="1800" b="1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1"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dla nie ogrzewanych piwnic i szachtów instalacyjnych wentylowanych: t</a:t>
            </a:r>
            <a:r>
              <a:rPr lang="pl-PL" altLang="pl-PL" sz="1800" b="1" baseline="-25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5 </a:t>
            </a:r>
            <a:r>
              <a:rPr lang="en-US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º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</a:p>
          <a:p>
            <a:pPr lvl="1"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pl-PL" altLang="pl-PL" sz="1800" b="1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1"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dla przewodów prowadzonych po wierzchu ścian w pomieszczeniach mieszkalnych: t</a:t>
            </a:r>
            <a:r>
              <a:rPr lang="pl-PL" altLang="pl-PL" sz="1800" b="1" baseline="-25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20 </a:t>
            </a:r>
            <a:r>
              <a:rPr lang="en-US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º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</a:p>
          <a:p>
            <a:pPr lvl="1"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pl-PL" altLang="pl-PL" sz="1800" b="1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1"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dla przewodów prowadzonych w szachtach instalacyjnych niewentylowanych: t</a:t>
            </a:r>
            <a:r>
              <a:rPr lang="pl-PL" altLang="pl-PL" sz="1800" b="1" baseline="-25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25 </a:t>
            </a:r>
            <a:r>
              <a:rPr lang="en-US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º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</a:p>
          <a:p>
            <a:pPr lvl="1"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pl-PL" altLang="pl-PL" sz="1800" b="1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1"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dla przewodów prowadzonych w bruzdach ściennych: t</a:t>
            </a:r>
            <a:r>
              <a:rPr lang="pl-PL" altLang="pl-PL" sz="1800" b="1" baseline="-25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 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= 40 </a:t>
            </a:r>
            <a:r>
              <a:rPr lang="en-US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º</a:t>
            </a:r>
            <a:r>
              <a:rPr lang="pl-PL" altLang="pl-PL" sz="18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  <a:endParaRPr lang="en-US" altLang="pl-PL" sz="1800" b="1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6853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Prostokąt 1"/>
          <p:cNvSpPr>
            <a:spLocks noChangeArrowheads="1"/>
          </p:cNvSpPr>
          <p:nvPr/>
        </p:nvSpPr>
        <p:spPr bwMode="auto">
          <a:xfrm>
            <a:off x="611188" y="692150"/>
            <a:ext cx="83534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2800" b="1">
                <a:solidFill>
                  <a:schemeClr val="tx2"/>
                </a:solidFill>
                <a:latin typeface="Arial" panose="020B0604020202020204" pitchFamily="34" charset="0"/>
              </a:rPr>
              <a:t>Straty ciepła w poszczególnych odcinkach instalacji oblicza się wg zależności:</a:t>
            </a:r>
          </a:p>
        </p:txBody>
      </p:sp>
      <p:graphicFrame>
        <p:nvGraphicFramePr>
          <p:cNvPr id="13315" name="Obiekt 2"/>
          <p:cNvGraphicFramePr>
            <a:graphicFrameLocks noChangeAspect="1"/>
          </p:cNvGraphicFramePr>
          <p:nvPr/>
        </p:nvGraphicFramePr>
        <p:xfrm>
          <a:off x="800100" y="1916113"/>
          <a:ext cx="8135938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51" name="Równanie" r:id="rId3" imgW="2870200" imgH="431800" progId="Equation.3">
                  <p:embed/>
                </p:oleObj>
              </mc:Choice>
              <mc:Fallback>
                <p:oleObj name="Równanie" r:id="rId3" imgW="2870200" imgH="431800" progId="Equation.3">
                  <p:embed/>
                  <p:pic>
                    <p:nvPicPr>
                      <p:cNvPr id="13315" name="Obi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1916113"/>
                        <a:ext cx="8135938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Prostokąt 3"/>
          <p:cNvSpPr>
            <a:spLocks noChangeArrowheads="1"/>
          </p:cNvSpPr>
          <p:nvPr/>
        </p:nvSpPr>
        <p:spPr bwMode="auto">
          <a:xfrm>
            <a:off x="900113" y="3284538"/>
            <a:ext cx="7920037" cy="269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Gdzie:</a:t>
            </a: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 – średnica zewnętrzna przewodu [m]</a:t>
            </a: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K – współczynnik przenikania ciepła [W/m</a:t>
            </a:r>
            <a:r>
              <a:rPr kumimoji="1" lang="pl-PL" altLang="pl-PL" sz="1800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K]</a:t>
            </a: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 – temperatura na początku odcinka [</a:t>
            </a:r>
            <a:r>
              <a:rPr kumimoji="1" lang="en-US" altLang="pl-PL" sz="1800">
                <a:latin typeface="Arial" panose="020B0604020202020204" pitchFamily="34" charset="0"/>
                <a:cs typeface="Arial" panose="020B0604020202020204" pitchFamily="34" charset="0"/>
              </a:rPr>
              <a:t>º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C]</a:t>
            </a:r>
            <a:endParaRPr kumimoji="1" lang="en-US" altLang="pl-PL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 – temperatura na końcu odcinka [</a:t>
            </a:r>
            <a:r>
              <a:rPr kumimoji="1" lang="en-US" altLang="pl-PL" sz="1800">
                <a:latin typeface="Arial" panose="020B0604020202020204" pitchFamily="34" charset="0"/>
                <a:cs typeface="Arial" panose="020B0604020202020204" pitchFamily="34" charset="0"/>
              </a:rPr>
              <a:t>º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C]</a:t>
            </a: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1" lang="pl-PL" altLang="pl-PL" sz="1800" baseline="-25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 – temperatura otoczenia odcinka [</a:t>
            </a:r>
            <a:r>
              <a:rPr kumimoji="1" lang="en-US" altLang="pl-PL" sz="1800">
                <a:latin typeface="Arial" panose="020B0604020202020204" pitchFamily="34" charset="0"/>
                <a:cs typeface="Arial" panose="020B0604020202020204" pitchFamily="34" charset="0"/>
              </a:rPr>
              <a:t>º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C]</a:t>
            </a: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L – długość odcinka [m]</a:t>
            </a: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 - sprawność izolacji – przyjmuje się:  = 0,7</a:t>
            </a:r>
            <a:r>
              <a:rPr kumimoji="1" lang="en-US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÷</a:t>
            </a:r>
            <a:r>
              <a:rPr kumimoji="1" lang="pl-PL" altLang="pl-PL" sz="1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0,9</a:t>
            </a:r>
            <a:endParaRPr kumimoji="1" lang="en-US" altLang="pl-PL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2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660400" y="585788"/>
            <a:ext cx="8231188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lang="pl-PL" altLang="pl-PL" b="1">
                <a:solidFill>
                  <a:schemeClr val="tx2"/>
                </a:solidFill>
                <a:latin typeface="Arial" panose="020B0604020202020204" pitchFamily="34" charset="0"/>
              </a:rPr>
              <a:t>K – współczynnik przenikania ciepła wyznaczany wg wzorów w tabeli:</a:t>
            </a:r>
          </a:p>
        </p:txBody>
      </p:sp>
      <p:graphicFrame>
        <p:nvGraphicFramePr>
          <p:cNvPr id="14339" name="Object 240"/>
          <p:cNvGraphicFramePr>
            <a:graphicFrameLocks noChangeAspect="1"/>
          </p:cNvGraphicFramePr>
          <p:nvPr/>
        </p:nvGraphicFramePr>
        <p:xfrm>
          <a:off x="6207125" y="2936875"/>
          <a:ext cx="287972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90" name="Równanie" r:id="rId3" imgW="1371600" imgH="228600" progId="Equation.3">
                  <p:embed/>
                </p:oleObj>
              </mc:Choice>
              <mc:Fallback>
                <p:oleObj name="Równanie" r:id="rId3" imgW="1371600" imgH="228600" progId="Equation.3">
                  <p:embed/>
                  <p:pic>
                    <p:nvPicPr>
                      <p:cNvPr id="14339" name="Object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25" y="2936875"/>
                        <a:ext cx="2879725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239"/>
          <p:cNvGraphicFramePr>
            <a:graphicFrameLocks noChangeAspect="1"/>
          </p:cNvGraphicFramePr>
          <p:nvPr/>
        </p:nvGraphicFramePr>
        <p:xfrm>
          <a:off x="6180138" y="3503613"/>
          <a:ext cx="24923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91" name="Równanie" r:id="rId5" imgW="977900" imgH="228600" progId="Equation.3">
                  <p:embed/>
                </p:oleObj>
              </mc:Choice>
              <mc:Fallback>
                <p:oleObj name="Równanie" r:id="rId5" imgW="977900" imgH="228600" progId="Equation.3">
                  <p:embed/>
                  <p:pic>
                    <p:nvPicPr>
                      <p:cNvPr id="14340" name="Object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0138" y="3503613"/>
                        <a:ext cx="24923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238"/>
          <p:cNvGraphicFramePr>
            <a:graphicFrameLocks noChangeAspect="1"/>
          </p:cNvGraphicFramePr>
          <p:nvPr/>
        </p:nvGraphicFramePr>
        <p:xfrm>
          <a:off x="6180138" y="4076700"/>
          <a:ext cx="28082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92" name="Równanie" r:id="rId7" imgW="1346200" imgH="228600" progId="Equation.3">
                  <p:embed/>
                </p:oleObj>
              </mc:Choice>
              <mc:Fallback>
                <p:oleObj name="Równanie" r:id="rId7" imgW="1346200" imgH="228600" progId="Equation.3">
                  <p:embed/>
                  <p:pic>
                    <p:nvPicPr>
                      <p:cNvPr id="14341" name="Object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0138" y="4076700"/>
                        <a:ext cx="2808287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237"/>
          <p:cNvGraphicFramePr>
            <a:graphicFrameLocks noChangeAspect="1"/>
          </p:cNvGraphicFramePr>
          <p:nvPr/>
        </p:nvGraphicFramePr>
        <p:xfrm>
          <a:off x="6180138" y="4724400"/>
          <a:ext cx="271145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93" name="Równanie" r:id="rId9" imgW="1346200" imgH="228600" progId="Equation.3">
                  <p:embed/>
                </p:oleObj>
              </mc:Choice>
              <mc:Fallback>
                <p:oleObj name="Równanie" r:id="rId9" imgW="1346200" imgH="228600" progId="Equation.3">
                  <p:embed/>
                  <p:pic>
                    <p:nvPicPr>
                      <p:cNvPr id="14342" name="Object 2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0138" y="4724400"/>
                        <a:ext cx="271145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Rectangle 248"/>
          <p:cNvSpPr>
            <a:spLocks noChangeArrowheads="1"/>
          </p:cNvSpPr>
          <p:nvPr/>
        </p:nvSpPr>
        <p:spPr bwMode="auto">
          <a:xfrm>
            <a:off x="1647825" y="1754188"/>
            <a:ext cx="1536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14344" name="Rectangle 251"/>
          <p:cNvSpPr>
            <a:spLocks noChangeArrowheads="1"/>
          </p:cNvSpPr>
          <p:nvPr/>
        </p:nvSpPr>
        <p:spPr bwMode="auto">
          <a:xfrm>
            <a:off x="1647825" y="1754188"/>
            <a:ext cx="1536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14345" name="Rectangle 255"/>
          <p:cNvSpPr>
            <a:spLocks noChangeArrowheads="1"/>
          </p:cNvSpPr>
          <p:nvPr/>
        </p:nvSpPr>
        <p:spPr bwMode="auto">
          <a:xfrm>
            <a:off x="1647825" y="1754188"/>
            <a:ext cx="1536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14346" name="Rectangle 258"/>
          <p:cNvSpPr>
            <a:spLocks noChangeArrowheads="1"/>
          </p:cNvSpPr>
          <p:nvPr/>
        </p:nvSpPr>
        <p:spPr bwMode="auto">
          <a:xfrm>
            <a:off x="1647825" y="1754188"/>
            <a:ext cx="1536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14347" name="Rectangle 262"/>
          <p:cNvSpPr>
            <a:spLocks noChangeArrowheads="1"/>
          </p:cNvSpPr>
          <p:nvPr/>
        </p:nvSpPr>
        <p:spPr bwMode="auto">
          <a:xfrm>
            <a:off x="1647825" y="1754188"/>
            <a:ext cx="1536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pic>
        <p:nvPicPr>
          <p:cNvPr id="14348" name="table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1933575"/>
            <a:ext cx="8496300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9" name="Prostokąt 1"/>
          <p:cNvSpPr>
            <a:spLocks noChangeArrowheads="1"/>
          </p:cNvSpPr>
          <p:nvPr/>
        </p:nvSpPr>
        <p:spPr bwMode="auto">
          <a:xfrm>
            <a:off x="755650" y="5516563"/>
            <a:ext cx="8135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pl-PL" altLang="pl-PL" sz="1800">
                <a:latin typeface="Symbol" panose="05050102010706020507" pitchFamily="18" charset="2"/>
              </a:rPr>
              <a:t>D</a:t>
            </a:r>
            <a:r>
              <a:rPr kumimoji="1" lang="pl-PL" altLang="pl-PL" sz="1800">
                <a:latin typeface="Arial" panose="020B0604020202020204" pitchFamily="34" charset="0"/>
              </a:rPr>
              <a:t>t  – różnica temperatur między temperaturą wody a otoczenia</a:t>
            </a:r>
          </a:p>
        </p:txBody>
      </p:sp>
    </p:spTree>
    <p:extLst>
      <p:ext uri="{BB962C8B-B14F-4D97-AF65-F5344CB8AC3E}">
        <p14:creationId xmlns:p14="http://schemas.microsoft.com/office/powerpoint/2010/main" val="91500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rostokąt 5"/>
          <p:cNvSpPr>
            <a:spLocks noChangeArrowheads="1"/>
          </p:cNvSpPr>
          <p:nvPr/>
        </p:nvSpPr>
        <p:spPr bwMode="auto">
          <a:xfrm>
            <a:off x="684213" y="692150"/>
            <a:ext cx="8064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2800" b="1">
                <a:solidFill>
                  <a:schemeClr val="tx2"/>
                </a:solidFill>
                <a:latin typeface="Arial" panose="020B0604020202020204" pitchFamily="34" charset="0"/>
              </a:rPr>
              <a:t>Strumień wody cyrkulacyjnej dla całej instalacji:</a:t>
            </a:r>
          </a:p>
        </p:txBody>
      </p:sp>
      <p:graphicFrame>
        <p:nvGraphicFramePr>
          <p:cNvPr id="15363" name="Obiekt 6"/>
          <p:cNvGraphicFramePr>
            <a:graphicFrameLocks noChangeAspect="1"/>
          </p:cNvGraphicFramePr>
          <p:nvPr/>
        </p:nvGraphicFramePr>
        <p:xfrm>
          <a:off x="2333625" y="2276475"/>
          <a:ext cx="4827588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4" name="Równanie" r:id="rId3" imgW="1612900" imgH="457200" progId="Equation.3">
                  <p:embed/>
                </p:oleObj>
              </mc:Choice>
              <mc:Fallback>
                <p:oleObj name="Równanie" r:id="rId3" imgW="1612900" imgH="457200" progId="Equation.3">
                  <p:embed/>
                  <p:pic>
                    <p:nvPicPr>
                      <p:cNvPr id="15363" name="Obi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276475"/>
                        <a:ext cx="4827588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iekt 7"/>
          <p:cNvGraphicFramePr>
            <a:graphicFrameLocks noChangeAspect="1"/>
          </p:cNvGraphicFramePr>
          <p:nvPr/>
        </p:nvGraphicFramePr>
        <p:xfrm>
          <a:off x="863600" y="3736975"/>
          <a:ext cx="35401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5" name="Equation" r:id="rId5" imgW="139680" imgH="203040" progId="Equation.DSMT4">
                  <p:embed/>
                </p:oleObj>
              </mc:Choice>
              <mc:Fallback>
                <p:oleObj name="Equation" r:id="rId5" imgW="139680" imgH="203040" progId="Equation.DSMT4">
                  <p:embed/>
                  <p:pic>
                    <p:nvPicPr>
                      <p:cNvPr id="15364" name="Obi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736975"/>
                        <a:ext cx="354013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576263" y="3721100"/>
            <a:ext cx="5832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</a:t>
            </a:r>
            <a:r>
              <a:rPr kumimoji="1" lang="pl-PL" altLang="pl-PL" sz="2800" i="1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  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</a:rPr>
              <a:t>- suma strat ciepła [kW]</a:t>
            </a: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endParaRPr kumimoji="1" lang="en-US" altLang="pl-PL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576263" y="4221163"/>
            <a:ext cx="8459787" cy="213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en-US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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  - gęstość wody [kg/m</a:t>
            </a:r>
            <a:r>
              <a:rPr kumimoji="1" lang="pl-PL" altLang="pl-PL" sz="2800" baseline="30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] – 1000 kg/m</a:t>
            </a:r>
            <a:r>
              <a:rPr kumimoji="1" lang="pl-PL" altLang="pl-PL" sz="2800" baseline="30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endParaRPr kumimoji="1" lang="pl-PL" altLang="pl-PL" sz="280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w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 - ciepło właściwe wody [kJ/kgK] – 4,19 kJ/kgK</a:t>
            </a:r>
          </a:p>
          <a:p>
            <a:pPr algn="just">
              <a:buClr>
                <a:srgbClr val="3A5047"/>
              </a:buClr>
              <a:buSzPct val="75000"/>
              <a:buFont typeface="Wingdings" panose="05000000000000000000" pitchFamily="2" charset="2"/>
              <a:buNone/>
            </a:pP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t</a:t>
            </a:r>
            <a:r>
              <a:rPr kumimoji="1" lang="pl-PL" altLang="pl-PL" sz="2800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cwu</a:t>
            </a:r>
            <a:r>
              <a:rPr kumimoji="1" lang="pl-PL" altLang="pl-PL" sz="28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- spadek temperatury  c.w.u. w instalacji [K]</a:t>
            </a:r>
            <a:endParaRPr kumimoji="1" lang="en-US" altLang="pl-PL" sz="280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3775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Prostokąt 5"/>
          <p:cNvSpPr>
            <a:spLocks noChangeArrowheads="1"/>
          </p:cNvSpPr>
          <p:nvPr/>
        </p:nvSpPr>
        <p:spPr bwMode="auto">
          <a:xfrm>
            <a:off x="468313" y="1809750"/>
            <a:ext cx="86756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l-PL" altLang="pl-PL" sz="1800">
                <a:latin typeface="Arial" panose="020B0604020202020204" pitchFamily="34" charset="0"/>
              </a:rPr>
              <a:t>Natężenie przepływu cyrkulacyjnego w poszczególnych pionach, wyznaczone metodą punktów węzłowych: </a:t>
            </a:r>
          </a:p>
        </p:txBody>
      </p:sp>
      <p:graphicFrame>
        <p:nvGraphicFramePr>
          <p:cNvPr id="16387" name="Obiekt 6"/>
          <p:cNvGraphicFramePr>
            <a:graphicFrameLocks noChangeAspect="1"/>
          </p:cNvGraphicFramePr>
          <p:nvPr/>
        </p:nvGraphicFramePr>
        <p:xfrm>
          <a:off x="2362200" y="2349500"/>
          <a:ext cx="4589463" cy="127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28" name="Równanie" r:id="rId3" imgW="1676400" imgH="469900" progId="Equation.3">
                  <p:embed/>
                </p:oleObj>
              </mc:Choice>
              <mc:Fallback>
                <p:oleObj name="Równanie" r:id="rId3" imgW="1676400" imgH="469900" progId="Equation.3">
                  <p:embed/>
                  <p:pic>
                    <p:nvPicPr>
                      <p:cNvPr id="16387" name="Obi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49500"/>
                        <a:ext cx="4589463" cy="1277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Prostokąt 7"/>
          <p:cNvSpPr>
            <a:spLocks noChangeArrowheads="1"/>
          </p:cNvSpPr>
          <p:nvPr/>
        </p:nvSpPr>
        <p:spPr bwMode="auto">
          <a:xfrm>
            <a:off x="479425" y="3559175"/>
            <a:ext cx="8629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  <a:cs typeface="Arial" panose="020B0604020202020204" pitchFamily="34" charset="0"/>
              </a:rPr>
              <a:t>Strumień wody cyrkulacyjnej w poziomym przewodzie cyrkulacji (strumień przechodzący):</a:t>
            </a:r>
          </a:p>
        </p:txBody>
      </p:sp>
      <p:graphicFrame>
        <p:nvGraphicFramePr>
          <p:cNvPr id="16389" name="Obiekt 8"/>
          <p:cNvGraphicFramePr>
            <a:graphicFrameLocks noChangeAspect="1"/>
          </p:cNvGraphicFramePr>
          <p:nvPr/>
        </p:nvGraphicFramePr>
        <p:xfrm>
          <a:off x="1908175" y="4370388"/>
          <a:ext cx="384016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29" name="Równanie" r:id="rId5" imgW="1358310" imgH="253890" progId="Equation.3">
                  <p:embed/>
                </p:oleObj>
              </mc:Choice>
              <mc:Fallback>
                <p:oleObj name="Równanie" r:id="rId5" imgW="1358310" imgH="253890" progId="Equation.3">
                  <p:embed/>
                  <p:pic>
                    <p:nvPicPr>
                      <p:cNvPr id="16389" name="Obi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370388"/>
                        <a:ext cx="3840163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Prostokąt 5"/>
          <p:cNvSpPr>
            <a:spLocks noChangeArrowheads="1"/>
          </p:cNvSpPr>
          <p:nvPr/>
        </p:nvSpPr>
        <p:spPr bwMode="auto">
          <a:xfrm>
            <a:off x="552450" y="5307013"/>
            <a:ext cx="82804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</a:rPr>
              <a:t>gdzie: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</a:rPr>
              <a:t>V</a:t>
            </a:r>
            <a:r>
              <a:rPr lang="pl-PL" altLang="pl-PL" sz="1800" baseline="-25000">
                <a:latin typeface="Arial" panose="020B0604020202020204" pitchFamily="34" charset="0"/>
              </a:rPr>
              <a:t>o</a:t>
            </a:r>
            <a:r>
              <a:rPr lang="pl-PL" altLang="pl-PL" sz="1800">
                <a:latin typeface="Arial" panose="020B0604020202020204" pitchFamily="34" charset="0"/>
              </a:rPr>
              <a:t>– obliczeniowy strumień objętościowy wody w pionie cyrkulacyjnym; dm</a:t>
            </a:r>
            <a:r>
              <a:rPr lang="pl-PL" altLang="pl-PL" sz="1800" baseline="30000">
                <a:latin typeface="Arial" panose="020B0604020202020204" pitchFamily="34" charset="0"/>
              </a:rPr>
              <a:t>3</a:t>
            </a:r>
            <a:r>
              <a:rPr lang="pl-PL" altLang="pl-PL" sz="1800">
                <a:latin typeface="Arial" panose="020B0604020202020204" pitchFamily="34" charset="0"/>
              </a:rPr>
              <a:t>/s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</a:rPr>
              <a:t>V</a:t>
            </a:r>
            <a:r>
              <a:rPr lang="pl-PL" altLang="pl-PL" sz="1800" baseline="-25000">
                <a:latin typeface="Arial" panose="020B0604020202020204" pitchFamily="34" charset="0"/>
              </a:rPr>
              <a:t>c </a:t>
            </a:r>
            <a:r>
              <a:rPr lang="pl-PL" altLang="pl-PL" sz="1800">
                <a:latin typeface="Arial" panose="020B0604020202020204" pitchFamily="34" charset="0"/>
              </a:rPr>
              <a:t>– obliczeniowy całkowity strumień objętościowy wody wypływającej z podgrzewacza ciepłej wody do instalacji; dm</a:t>
            </a:r>
            <a:r>
              <a:rPr lang="pl-PL" altLang="pl-PL" sz="1800" baseline="30000">
                <a:latin typeface="Arial" panose="020B0604020202020204" pitchFamily="34" charset="0"/>
              </a:rPr>
              <a:t>3</a:t>
            </a:r>
            <a:r>
              <a:rPr lang="pl-PL" altLang="pl-PL" sz="1800">
                <a:latin typeface="Arial" panose="020B0604020202020204" pitchFamily="34" charset="0"/>
              </a:rPr>
              <a:t>/s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</a:rPr>
              <a:t>Q</a:t>
            </a:r>
            <a:r>
              <a:rPr lang="pl-PL" altLang="pl-PL" sz="1800" baseline="-25000">
                <a:latin typeface="Arial" panose="020B0604020202020204" pitchFamily="34" charset="0"/>
              </a:rPr>
              <a:t>o </a:t>
            </a:r>
            <a:r>
              <a:rPr lang="pl-PL" altLang="pl-PL" sz="1800">
                <a:latin typeface="Arial" panose="020B0604020202020204" pitchFamily="34" charset="0"/>
              </a:rPr>
              <a:t>– obliczeniowa strata ciepła w pionie cyrkulacyjnym odgałęzienia; W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z="1800">
                <a:latin typeface="Arial" panose="020B0604020202020204" pitchFamily="34" charset="0"/>
              </a:rPr>
              <a:t>Q</a:t>
            </a:r>
            <a:r>
              <a:rPr lang="pl-PL" altLang="pl-PL" sz="1800" baseline="-25000">
                <a:latin typeface="Arial" panose="020B0604020202020204" pitchFamily="34" charset="0"/>
              </a:rPr>
              <a:t>p </a:t>
            </a:r>
            <a:r>
              <a:rPr lang="pl-PL" altLang="pl-PL" sz="1800">
                <a:latin typeface="Arial" panose="020B0604020202020204" pitchFamily="34" charset="0"/>
              </a:rPr>
              <a:t>– obliczeniowa strata ciepła w pozostałej części instalacji za węzłem; W</a:t>
            </a:r>
          </a:p>
        </p:txBody>
      </p:sp>
      <p:pic>
        <p:nvPicPr>
          <p:cNvPr id="16391" name="Picture 20" descr="Clipboard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032250"/>
            <a:ext cx="2406650" cy="127476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30238"/>
            <a:ext cx="8424862" cy="1035050"/>
          </a:xfrm>
        </p:spPr>
        <p:txBody>
          <a:bodyPr/>
          <a:lstStyle/>
          <a:p>
            <a:pPr eaLnBrk="1" hangingPunct="1"/>
            <a:r>
              <a:rPr lang="pl-PL" altLang="pl-PL" i="0" dirty="0" smtClean="0">
                <a:latin typeface="Arial" panose="020B0604020202020204" pitchFamily="34" charset="0"/>
              </a:rPr>
              <a:t>Podział strumienia </a:t>
            </a:r>
            <a:r>
              <a:rPr lang="pl-PL" altLang="pl-PL" i="0" dirty="0" err="1" smtClean="0">
                <a:latin typeface="Arial" panose="020B0604020202020204" pitchFamily="34" charset="0"/>
              </a:rPr>
              <a:t>V</a:t>
            </a:r>
            <a:r>
              <a:rPr lang="pl-PL" altLang="pl-PL" i="0" baseline="-25000" dirty="0" err="1" smtClean="0">
                <a:latin typeface="Arial" panose="020B0604020202020204" pitchFamily="34" charset="0"/>
              </a:rPr>
              <a:t>c</a:t>
            </a:r>
            <a:endParaRPr lang="pl-PL" altLang="pl-PL" i="0" baseline="-25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11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1077913" y="4614863"/>
            <a:ext cx="46799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6200000">
            <a:off x="11113" y="3548063"/>
            <a:ext cx="2159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rot="16200000">
            <a:off x="1273175" y="3535363"/>
            <a:ext cx="2159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/>
        </p:nvCxnSpPr>
        <p:spPr>
          <a:xfrm rot="16200000">
            <a:off x="3319463" y="3535363"/>
            <a:ext cx="2159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 rot="16200000">
            <a:off x="4661694" y="3539332"/>
            <a:ext cx="21605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 rot="5400000" flipV="1">
            <a:off x="3181350" y="4975226"/>
            <a:ext cx="7207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/>
          <p:cNvCxnSpPr/>
          <p:nvPr/>
        </p:nvCxnSpPr>
        <p:spPr>
          <a:xfrm rot="16200000">
            <a:off x="-84931" y="3801269"/>
            <a:ext cx="1979612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/>
          <p:cNvCxnSpPr/>
          <p:nvPr/>
        </p:nvCxnSpPr>
        <p:spPr>
          <a:xfrm rot="16200000">
            <a:off x="1208882" y="3801269"/>
            <a:ext cx="1979612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 rot="16200000">
            <a:off x="3237707" y="3801269"/>
            <a:ext cx="1979612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 rot="16200000">
            <a:off x="4580732" y="3801269"/>
            <a:ext cx="1979612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17"/>
          <p:cNvCxnSpPr/>
          <p:nvPr/>
        </p:nvCxnSpPr>
        <p:spPr>
          <a:xfrm>
            <a:off x="892175" y="4778375"/>
            <a:ext cx="4679950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18"/>
          <p:cNvCxnSpPr/>
          <p:nvPr/>
        </p:nvCxnSpPr>
        <p:spPr>
          <a:xfrm rot="5400000" flipV="1">
            <a:off x="2002631" y="5530057"/>
            <a:ext cx="1512887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22" name="Object 5"/>
          <p:cNvGraphicFramePr>
            <a:graphicFrameLocks noChangeAspect="1"/>
          </p:cNvGraphicFramePr>
          <p:nvPr/>
        </p:nvGraphicFramePr>
        <p:xfrm>
          <a:off x="973138" y="2057400"/>
          <a:ext cx="233362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7" name="Equation" r:id="rId3" imgW="114120" imgH="139680" progId="Equation.DSMT4">
                  <p:embed/>
                </p:oleObj>
              </mc:Choice>
              <mc:Fallback>
                <p:oleObj name="Equation" r:id="rId3" imgW="114120" imgH="139680" progId="Equation.DSMT4">
                  <p:embed/>
                  <p:pic>
                    <p:nvPicPr>
                      <p:cNvPr id="174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138" y="2057400"/>
                        <a:ext cx="233362" cy="2873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5"/>
          <p:cNvGraphicFramePr>
            <a:graphicFrameLocks noChangeAspect="1"/>
          </p:cNvGraphicFramePr>
          <p:nvPr/>
        </p:nvGraphicFramePr>
        <p:xfrm>
          <a:off x="2197100" y="2054225"/>
          <a:ext cx="3111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8" name="Equation" r:id="rId5" imgW="152280" imgH="139680" progId="Equation.DSMT4">
                  <p:embed/>
                </p:oleObj>
              </mc:Choice>
              <mc:Fallback>
                <p:oleObj name="Equation" r:id="rId5" imgW="152280" imgH="139680" progId="Equation.DSMT4">
                  <p:embed/>
                  <p:pic>
                    <p:nvPicPr>
                      <p:cNvPr id="1742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054225"/>
                        <a:ext cx="311150" cy="2873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5"/>
          <p:cNvGraphicFramePr>
            <a:graphicFrameLocks noChangeAspect="1"/>
          </p:cNvGraphicFramePr>
          <p:nvPr/>
        </p:nvGraphicFramePr>
        <p:xfrm>
          <a:off x="4205288" y="2057400"/>
          <a:ext cx="38893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9" name="Equation" r:id="rId7" imgW="190440" imgH="139680" progId="Equation.DSMT4">
                  <p:embed/>
                </p:oleObj>
              </mc:Choice>
              <mc:Fallback>
                <p:oleObj name="Equation" r:id="rId7" imgW="190440" imgH="139680" progId="Equation.DSMT4">
                  <p:embed/>
                  <p:pic>
                    <p:nvPicPr>
                      <p:cNvPr id="1742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288" y="2057400"/>
                        <a:ext cx="388937" cy="2873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Object 5"/>
          <p:cNvGraphicFramePr>
            <a:graphicFrameLocks noChangeAspect="1"/>
          </p:cNvGraphicFramePr>
          <p:nvPr/>
        </p:nvGraphicFramePr>
        <p:xfrm>
          <a:off x="5546725" y="2054225"/>
          <a:ext cx="38893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0" name="Equation" r:id="rId9" imgW="190440" imgH="152280" progId="Equation.DSMT4">
                  <p:embed/>
                </p:oleObj>
              </mc:Choice>
              <mc:Fallback>
                <p:oleObj name="Equation" r:id="rId9" imgW="190440" imgH="152280" progId="Equation.DSMT4">
                  <p:embed/>
                  <p:pic>
                    <p:nvPicPr>
                      <p:cNvPr id="174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6725" y="2054225"/>
                        <a:ext cx="388938" cy="3127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Łącznik prosty 23"/>
          <p:cNvCxnSpPr/>
          <p:nvPr/>
        </p:nvCxnSpPr>
        <p:spPr>
          <a:xfrm rot="18900000">
            <a:off x="863600" y="2720975"/>
            <a:ext cx="269875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 rot="18900000">
            <a:off x="4184650" y="2725738"/>
            <a:ext cx="252413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 rot="18900000">
            <a:off x="5529263" y="2724150"/>
            <a:ext cx="252412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 rot="18900000">
            <a:off x="2163763" y="2727325"/>
            <a:ext cx="215900" cy="0"/>
          </a:xfrm>
          <a:prstGeom prst="line">
            <a:avLst/>
          </a:prstGeom>
          <a:ln w="28575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 rot="10800000">
            <a:off x="1082675" y="2482850"/>
            <a:ext cx="3603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28"/>
          <p:cNvCxnSpPr/>
          <p:nvPr/>
        </p:nvCxnSpPr>
        <p:spPr>
          <a:xfrm rot="5400000">
            <a:off x="1249362" y="2486026"/>
            <a:ext cx="1809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29"/>
          <p:cNvCxnSpPr/>
          <p:nvPr/>
        </p:nvCxnSpPr>
        <p:spPr>
          <a:xfrm rot="10800000">
            <a:off x="2357438" y="2468563"/>
            <a:ext cx="36036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30"/>
          <p:cNvCxnSpPr/>
          <p:nvPr/>
        </p:nvCxnSpPr>
        <p:spPr>
          <a:xfrm rot="5400000">
            <a:off x="2524919" y="2470944"/>
            <a:ext cx="1793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 rot="10800000">
            <a:off x="4397375" y="2468563"/>
            <a:ext cx="3603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y 32"/>
          <p:cNvCxnSpPr/>
          <p:nvPr/>
        </p:nvCxnSpPr>
        <p:spPr>
          <a:xfrm rot="5400000">
            <a:off x="4564856" y="2470944"/>
            <a:ext cx="1793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33"/>
          <p:cNvCxnSpPr/>
          <p:nvPr/>
        </p:nvCxnSpPr>
        <p:spPr>
          <a:xfrm rot="10800000">
            <a:off x="5746750" y="2473325"/>
            <a:ext cx="3603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y 34"/>
          <p:cNvCxnSpPr/>
          <p:nvPr/>
        </p:nvCxnSpPr>
        <p:spPr>
          <a:xfrm rot="5400000">
            <a:off x="5911850" y="2476501"/>
            <a:ext cx="1809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38" name="Grupa 35"/>
          <p:cNvGrpSpPr>
            <a:grpSpLocks/>
          </p:cNvGrpSpPr>
          <p:nvPr/>
        </p:nvGrpSpPr>
        <p:grpSpPr bwMode="auto">
          <a:xfrm>
            <a:off x="727075" y="4356100"/>
            <a:ext cx="252413" cy="219075"/>
            <a:chOff x="680380" y="4126713"/>
            <a:chExt cx="253584" cy="219444"/>
          </a:xfrm>
        </p:grpSpPr>
        <p:sp>
          <p:nvSpPr>
            <p:cNvPr id="37" name="Trójkąt równoramienny 36"/>
            <p:cNvSpPr/>
            <p:nvPr/>
          </p:nvSpPr>
          <p:spPr>
            <a:xfrm>
              <a:off x="790426" y="4238025"/>
              <a:ext cx="143538" cy="108132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38" name="Trójkąt równoramienny 37"/>
            <p:cNvSpPr/>
            <p:nvPr/>
          </p:nvSpPr>
          <p:spPr>
            <a:xfrm flipV="1">
              <a:off x="790426" y="4126713"/>
              <a:ext cx="143538" cy="108132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39" name="Prostokąt 38"/>
            <p:cNvSpPr/>
            <p:nvPr/>
          </p:nvSpPr>
          <p:spPr>
            <a:xfrm>
              <a:off x="680380" y="4190320"/>
              <a:ext cx="71769" cy="890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cxnSp>
          <p:nvCxnSpPr>
            <p:cNvPr id="40" name="Łącznik prosty 39"/>
            <p:cNvCxnSpPr>
              <a:stCxn id="38" idx="0"/>
            </p:cNvCxnSpPr>
            <p:nvPr/>
          </p:nvCxnSpPr>
          <p:spPr>
            <a:xfrm flipH="1">
              <a:off x="755339" y="4234845"/>
              <a:ext cx="10685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39" name="Grupa 40"/>
          <p:cNvGrpSpPr>
            <a:grpSpLocks/>
          </p:cNvGrpSpPr>
          <p:nvPr/>
        </p:nvGrpSpPr>
        <p:grpSpPr bwMode="auto">
          <a:xfrm>
            <a:off x="5392738" y="4344988"/>
            <a:ext cx="254000" cy="219075"/>
            <a:chOff x="680380" y="4126713"/>
            <a:chExt cx="253584" cy="219444"/>
          </a:xfrm>
        </p:grpSpPr>
        <p:sp>
          <p:nvSpPr>
            <p:cNvPr id="42" name="Trójkąt równoramienny 41"/>
            <p:cNvSpPr/>
            <p:nvPr/>
          </p:nvSpPr>
          <p:spPr>
            <a:xfrm>
              <a:off x="789738" y="4238025"/>
              <a:ext cx="144226" cy="108132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43" name="Trójkąt równoramienny 42"/>
            <p:cNvSpPr/>
            <p:nvPr/>
          </p:nvSpPr>
          <p:spPr>
            <a:xfrm flipV="1">
              <a:off x="789738" y="4126713"/>
              <a:ext cx="144226" cy="108132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44" name="Prostokąt 43"/>
            <p:cNvSpPr/>
            <p:nvPr/>
          </p:nvSpPr>
          <p:spPr>
            <a:xfrm>
              <a:off x="680380" y="4190320"/>
              <a:ext cx="71320" cy="890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cxnSp>
          <p:nvCxnSpPr>
            <p:cNvPr id="45" name="Łącznik prosty 44"/>
            <p:cNvCxnSpPr>
              <a:stCxn id="43" idx="0"/>
            </p:cNvCxnSpPr>
            <p:nvPr/>
          </p:nvCxnSpPr>
          <p:spPr>
            <a:xfrm flipH="1">
              <a:off x="754870" y="4234845"/>
              <a:ext cx="10777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40" name="Grupa 45"/>
          <p:cNvGrpSpPr>
            <a:grpSpLocks/>
          </p:cNvGrpSpPr>
          <p:nvPr/>
        </p:nvGrpSpPr>
        <p:grpSpPr bwMode="auto">
          <a:xfrm>
            <a:off x="4049713" y="4349750"/>
            <a:ext cx="254000" cy="219075"/>
            <a:chOff x="680380" y="4126713"/>
            <a:chExt cx="253584" cy="219444"/>
          </a:xfrm>
        </p:grpSpPr>
        <p:sp>
          <p:nvSpPr>
            <p:cNvPr id="47" name="Trójkąt równoramienny 46"/>
            <p:cNvSpPr/>
            <p:nvPr/>
          </p:nvSpPr>
          <p:spPr>
            <a:xfrm>
              <a:off x="789738" y="4238025"/>
              <a:ext cx="144226" cy="108132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48" name="Trójkąt równoramienny 47"/>
            <p:cNvSpPr/>
            <p:nvPr/>
          </p:nvSpPr>
          <p:spPr>
            <a:xfrm flipV="1">
              <a:off x="789738" y="4126713"/>
              <a:ext cx="144226" cy="108132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49" name="Prostokąt 48"/>
            <p:cNvSpPr/>
            <p:nvPr/>
          </p:nvSpPr>
          <p:spPr>
            <a:xfrm>
              <a:off x="680380" y="4190320"/>
              <a:ext cx="71320" cy="890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cxnSp>
          <p:nvCxnSpPr>
            <p:cNvPr id="50" name="Łącznik prosty 49"/>
            <p:cNvCxnSpPr>
              <a:stCxn id="48" idx="0"/>
            </p:cNvCxnSpPr>
            <p:nvPr/>
          </p:nvCxnSpPr>
          <p:spPr>
            <a:xfrm flipH="1">
              <a:off x="754870" y="4234845"/>
              <a:ext cx="10777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41" name="Grupa 50"/>
          <p:cNvGrpSpPr>
            <a:grpSpLocks/>
          </p:cNvGrpSpPr>
          <p:nvPr/>
        </p:nvGrpSpPr>
        <p:grpSpPr bwMode="auto">
          <a:xfrm>
            <a:off x="2019300" y="4344988"/>
            <a:ext cx="254000" cy="219075"/>
            <a:chOff x="680380" y="4126713"/>
            <a:chExt cx="253584" cy="219444"/>
          </a:xfrm>
        </p:grpSpPr>
        <p:sp>
          <p:nvSpPr>
            <p:cNvPr id="52" name="Trójkąt równoramienny 51"/>
            <p:cNvSpPr/>
            <p:nvPr/>
          </p:nvSpPr>
          <p:spPr>
            <a:xfrm>
              <a:off x="789739" y="4238025"/>
              <a:ext cx="144225" cy="108132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53" name="Trójkąt równoramienny 52"/>
            <p:cNvSpPr/>
            <p:nvPr/>
          </p:nvSpPr>
          <p:spPr>
            <a:xfrm flipV="1">
              <a:off x="789739" y="4126713"/>
              <a:ext cx="144225" cy="108132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54" name="Prostokąt 53"/>
            <p:cNvSpPr/>
            <p:nvPr/>
          </p:nvSpPr>
          <p:spPr>
            <a:xfrm>
              <a:off x="680380" y="4190320"/>
              <a:ext cx="71321" cy="890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cxnSp>
          <p:nvCxnSpPr>
            <p:cNvPr id="55" name="Łącznik prosty 54"/>
            <p:cNvCxnSpPr>
              <a:stCxn id="53" idx="0"/>
            </p:cNvCxnSpPr>
            <p:nvPr/>
          </p:nvCxnSpPr>
          <p:spPr>
            <a:xfrm flipH="1">
              <a:off x="754871" y="4234845"/>
              <a:ext cx="10777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Łącznik prosty 55"/>
          <p:cNvCxnSpPr/>
          <p:nvPr/>
        </p:nvCxnSpPr>
        <p:spPr>
          <a:xfrm flipH="1">
            <a:off x="2746375" y="6283325"/>
            <a:ext cx="792163" cy="0"/>
          </a:xfrm>
          <a:prstGeom prst="line">
            <a:avLst/>
          </a:prstGeom>
          <a:ln w="28575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43" name="Grupa 56"/>
          <p:cNvGrpSpPr>
            <a:grpSpLocks/>
          </p:cNvGrpSpPr>
          <p:nvPr/>
        </p:nvGrpSpPr>
        <p:grpSpPr bwMode="auto">
          <a:xfrm rot="-5400000">
            <a:off x="2584450" y="5481638"/>
            <a:ext cx="323850" cy="323850"/>
            <a:chOff x="1713148" y="5067300"/>
            <a:chExt cx="324000" cy="324000"/>
          </a:xfrm>
        </p:grpSpPr>
        <p:sp>
          <p:nvSpPr>
            <p:cNvPr id="58" name="Elipsa 57"/>
            <p:cNvSpPr/>
            <p:nvPr/>
          </p:nvSpPr>
          <p:spPr>
            <a:xfrm>
              <a:off x="1713148" y="5067300"/>
              <a:ext cx="324000" cy="324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59" name="Trójkąt równoramienny 58"/>
            <p:cNvSpPr/>
            <p:nvPr/>
          </p:nvSpPr>
          <p:spPr>
            <a:xfrm rot="5400000" flipV="1">
              <a:off x="1744913" y="5130829"/>
              <a:ext cx="216000" cy="216000"/>
            </a:xfrm>
            <a:prstGeom prst="triangl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</p:grpSp>
      <p:sp>
        <p:nvSpPr>
          <p:cNvPr id="60" name="Prostokąt 59"/>
          <p:cNvSpPr/>
          <p:nvPr/>
        </p:nvSpPr>
        <p:spPr>
          <a:xfrm>
            <a:off x="3267075" y="5334000"/>
            <a:ext cx="539750" cy="7191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cxnSp>
        <p:nvCxnSpPr>
          <p:cNvPr id="61" name="Łącznik prosty 60"/>
          <p:cNvCxnSpPr/>
          <p:nvPr/>
        </p:nvCxnSpPr>
        <p:spPr>
          <a:xfrm rot="5400000" flipV="1">
            <a:off x="3267869" y="6323807"/>
            <a:ext cx="54133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Łącznik prosty 61"/>
          <p:cNvCxnSpPr/>
          <p:nvPr/>
        </p:nvCxnSpPr>
        <p:spPr>
          <a:xfrm flipH="1">
            <a:off x="3444875" y="5576888"/>
            <a:ext cx="792163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Łącznik prosty 62"/>
          <p:cNvCxnSpPr/>
          <p:nvPr/>
        </p:nvCxnSpPr>
        <p:spPr>
          <a:xfrm flipH="1">
            <a:off x="3440113" y="5821363"/>
            <a:ext cx="792162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Łącznik prosty 63"/>
          <p:cNvCxnSpPr/>
          <p:nvPr/>
        </p:nvCxnSpPr>
        <p:spPr>
          <a:xfrm rot="18900000" flipH="1" flipV="1">
            <a:off x="3422650" y="5756275"/>
            <a:ext cx="180975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Łącznik prosty 64"/>
          <p:cNvCxnSpPr/>
          <p:nvPr/>
        </p:nvCxnSpPr>
        <p:spPr>
          <a:xfrm rot="2700000" flipH="1">
            <a:off x="3427413" y="5645150"/>
            <a:ext cx="179387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Elipsa 65"/>
          <p:cNvSpPr/>
          <p:nvPr/>
        </p:nvSpPr>
        <p:spPr>
          <a:xfrm>
            <a:off x="3473450" y="4556125"/>
            <a:ext cx="107950" cy="10795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67" name="Elipsa 66"/>
          <p:cNvSpPr/>
          <p:nvPr/>
        </p:nvSpPr>
        <p:spPr>
          <a:xfrm>
            <a:off x="2295525" y="4551363"/>
            <a:ext cx="107950" cy="10795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68" name="Elipsa 67"/>
          <p:cNvSpPr/>
          <p:nvPr/>
        </p:nvSpPr>
        <p:spPr>
          <a:xfrm>
            <a:off x="4348163" y="4557713"/>
            <a:ext cx="107950" cy="10795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69" name="Dowolny kształt 68"/>
          <p:cNvSpPr/>
          <p:nvPr/>
        </p:nvSpPr>
        <p:spPr>
          <a:xfrm>
            <a:off x="3603625" y="1855788"/>
            <a:ext cx="2695575" cy="3178175"/>
          </a:xfrm>
          <a:custGeom>
            <a:avLst/>
            <a:gdLst>
              <a:gd name="connsiteX0" fmla="*/ 0 w 2695272"/>
              <a:gd name="connsiteY0" fmla="*/ 2465413 h 3177112"/>
              <a:gd name="connsiteX1" fmla="*/ 32658 w 2695272"/>
              <a:gd name="connsiteY1" fmla="*/ 2694013 h 3177112"/>
              <a:gd name="connsiteX2" fmla="*/ 195943 w 2695272"/>
              <a:gd name="connsiteY2" fmla="*/ 3020584 h 3177112"/>
              <a:gd name="connsiteX3" fmla="*/ 685800 w 2695272"/>
              <a:gd name="connsiteY3" fmla="*/ 3162098 h 3177112"/>
              <a:gd name="connsiteX4" fmla="*/ 1153886 w 2695272"/>
              <a:gd name="connsiteY4" fmla="*/ 3172984 h 3177112"/>
              <a:gd name="connsiteX5" fmla="*/ 1839686 w 2695272"/>
              <a:gd name="connsiteY5" fmla="*/ 3162098 h 3177112"/>
              <a:gd name="connsiteX6" fmla="*/ 2253343 w 2695272"/>
              <a:gd name="connsiteY6" fmla="*/ 3064127 h 3177112"/>
              <a:gd name="connsiteX7" fmla="*/ 2416629 w 2695272"/>
              <a:gd name="connsiteY7" fmla="*/ 2791984 h 3177112"/>
              <a:gd name="connsiteX8" fmla="*/ 2536372 w 2695272"/>
              <a:gd name="connsiteY8" fmla="*/ 2171498 h 3177112"/>
              <a:gd name="connsiteX9" fmla="*/ 2667000 w 2695272"/>
              <a:gd name="connsiteY9" fmla="*/ 1365955 h 3177112"/>
              <a:gd name="connsiteX10" fmla="*/ 2688772 w 2695272"/>
              <a:gd name="connsiteY10" fmla="*/ 691041 h 3177112"/>
              <a:gd name="connsiteX11" fmla="*/ 2579915 w 2695272"/>
              <a:gd name="connsiteY11" fmla="*/ 201184 h 3177112"/>
              <a:gd name="connsiteX12" fmla="*/ 2383972 w 2695272"/>
              <a:gd name="connsiteY12" fmla="*/ 37898 h 3177112"/>
              <a:gd name="connsiteX13" fmla="*/ 1861458 w 2695272"/>
              <a:gd name="connsiteY13" fmla="*/ 16127 h 3177112"/>
              <a:gd name="connsiteX14" fmla="*/ 1077686 w 2695272"/>
              <a:gd name="connsiteY14" fmla="*/ 16127 h 3177112"/>
              <a:gd name="connsiteX15" fmla="*/ 664029 w 2695272"/>
              <a:gd name="connsiteY15" fmla="*/ 16127 h 3177112"/>
              <a:gd name="connsiteX16" fmla="*/ 413658 w 2695272"/>
              <a:gd name="connsiteY16" fmla="*/ 233841 h 3177112"/>
              <a:gd name="connsiteX17" fmla="*/ 348343 w 2695272"/>
              <a:gd name="connsiteY17" fmla="*/ 680155 h 3177112"/>
              <a:gd name="connsiteX18" fmla="*/ 217715 w 2695272"/>
              <a:gd name="connsiteY18" fmla="*/ 1115584 h 3177112"/>
              <a:gd name="connsiteX19" fmla="*/ 87086 w 2695272"/>
              <a:gd name="connsiteY19" fmla="*/ 1648984 h 3177112"/>
              <a:gd name="connsiteX20" fmla="*/ 32658 w 2695272"/>
              <a:gd name="connsiteY20" fmla="*/ 2106184 h 3177112"/>
              <a:gd name="connsiteX21" fmla="*/ 0 w 2695272"/>
              <a:gd name="connsiteY21" fmla="*/ 2465413 h 3177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695272" h="3177112">
                <a:moveTo>
                  <a:pt x="0" y="2465413"/>
                </a:moveTo>
                <a:cubicBezTo>
                  <a:pt x="0" y="2563384"/>
                  <a:pt x="1" y="2601485"/>
                  <a:pt x="32658" y="2694013"/>
                </a:cubicBezTo>
                <a:cubicBezTo>
                  <a:pt x="65315" y="2786542"/>
                  <a:pt x="87086" y="2942570"/>
                  <a:pt x="195943" y="3020584"/>
                </a:cubicBezTo>
                <a:cubicBezTo>
                  <a:pt x="304800" y="3098598"/>
                  <a:pt x="526143" y="3136698"/>
                  <a:pt x="685800" y="3162098"/>
                </a:cubicBezTo>
                <a:cubicBezTo>
                  <a:pt x="845457" y="3187498"/>
                  <a:pt x="961572" y="3172984"/>
                  <a:pt x="1153886" y="3172984"/>
                </a:cubicBezTo>
                <a:cubicBezTo>
                  <a:pt x="1346200" y="3172984"/>
                  <a:pt x="1656443" y="3180241"/>
                  <a:pt x="1839686" y="3162098"/>
                </a:cubicBezTo>
                <a:cubicBezTo>
                  <a:pt x="2022929" y="3143955"/>
                  <a:pt x="2157186" y="3125813"/>
                  <a:pt x="2253343" y="3064127"/>
                </a:cubicBezTo>
                <a:cubicBezTo>
                  <a:pt x="2349500" y="3002441"/>
                  <a:pt x="2369458" y="2940755"/>
                  <a:pt x="2416629" y="2791984"/>
                </a:cubicBezTo>
                <a:cubicBezTo>
                  <a:pt x="2463800" y="2643213"/>
                  <a:pt x="2494644" y="2409169"/>
                  <a:pt x="2536372" y="2171498"/>
                </a:cubicBezTo>
                <a:cubicBezTo>
                  <a:pt x="2578100" y="1933827"/>
                  <a:pt x="2641600" y="1612698"/>
                  <a:pt x="2667000" y="1365955"/>
                </a:cubicBezTo>
                <a:cubicBezTo>
                  <a:pt x="2692400" y="1119212"/>
                  <a:pt x="2703286" y="885169"/>
                  <a:pt x="2688772" y="691041"/>
                </a:cubicBezTo>
                <a:cubicBezTo>
                  <a:pt x="2674258" y="496913"/>
                  <a:pt x="2630715" y="310041"/>
                  <a:pt x="2579915" y="201184"/>
                </a:cubicBezTo>
                <a:cubicBezTo>
                  <a:pt x="2529115" y="92327"/>
                  <a:pt x="2503715" y="68741"/>
                  <a:pt x="2383972" y="37898"/>
                </a:cubicBezTo>
                <a:cubicBezTo>
                  <a:pt x="2264229" y="7055"/>
                  <a:pt x="2079172" y="19755"/>
                  <a:pt x="1861458" y="16127"/>
                </a:cubicBezTo>
                <a:cubicBezTo>
                  <a:pt x="1643744" y="12499"/>
                  <a:pt x="1077686" y="16127"/>
                  <a:pt x="1077686" y="16127"/>
                </a:cubicBezTo>
                <a:cubicBezTo>
                  <a:pt x="878115" y="16127"/>
                  <a:pt x="774700" y="-20159"/>
                  <a:pt x="664029" y="16127"/>
                </a:cubicBezTo>
                <a:cubicBezTo>
                  <a:pt x="553358" y="52413"/>
                  <a:pt x="466272" y="123170"/>
                  <a:pt x="413658" y="233841"/>
                </a:cubicBezTo>
                <a:cubicBezTo>
                  <a:pt x="361044" y="344512"/>
                  <a:pt x="381000" y="533198"/>
                  <a:pt x="348343" y="680155"/>
                </a:cubicBezTo>
                <a:cubicBezTo>
                  <a:pt x="315686" y="827112"/>
                  <a:pt x="261258" y="954112"/>
                  <a:pt x="217715" y="1115584"/>
                </a:cubicBezTo>
                <a:cubicBezTo>
                  <a:pt x="174172" y="1277055"/>
                  <a:pt x="117929" y="1483884"/>
                  <a:pt x="87086" y="1648984"/>
                </a:cubicBezTo>
                <a:cubicBezTo>
                  <a:pt x="56243" y="1814084"/>
                  <a:pt x="48987" y="1964670"/>
                  <a:pt x="32658" y="2106184"/>
                </a:cubicBezTo>
                <a:cubicBezTo>
                  <a:pt x="16330" y="2247698"/>
                  <a:pt x="0" y="2367442"/>
                  <a:pt x="0" y="2465413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0" name="Dowolny kształt 69"/>
          <p:cNvSpPr/>
          <p:nvPr/>
        </p:nvSpPr>
        <p:spPr>
          <a:xfrm>
            <a:off x="566738" y="1838325"/>
            <a:ext cx="2644775" cy="3179763"/>
          </a:xfrm>
          <a:custGeom>
            <a:avLst/>
            <a:gdLst>
              <a:gd name="connsiteX0" fmla="*/ 990685 w 2646026"/>
              <a:gd name="connsiteY0" fmla="*/ 1432 h 3179143"/>
              <a:gd name="connsiteX1" fmla="*/ 566142 w 2646026"/>
              <a:gd name="connsiteY1" fmla="*/ 77632 h 3179143"/>
              <a:gd name="connsiteX2" fmla="*/ 174257 w 2646026"/>
              <a:gd name="connsiteY2" fmla="*/ 251803 h 3179143"/>
              <a:gd name="connsiteX3" fmla="*/ 54514 w 2646026"/>
              <a:gd name="connsiteY3" fmla="*/ 709003 h 3179143"/>
              <a:gd name="connsiteX4" fmla="*/ 85 w 2646026"/>
              <a:gd name="connsiteY4" fmla="*/ 1318603 h 3179143"/>
              <a:gd name="connsiteX5" fmla="*/ 65399 w 2646026"/>
              <a:gd name="connsiteY5" fmla="*/ 1917317 h 3179143"/>
              <a:gd name="connsiteX6" fmla="*/ 54514 w 2646026"/>
              <a:gd name="connsiteY6" fmla="*/ 2559575 h 3179143"/>
              <a:gd name="connsiteX7" fmla="*/ 108942 w 2646026"/>
              <a:gd name="connsiteY7" fmla="*/ 2940575 h 3179143"/>
              <a:gd name="connsiteX8" fmla="*/ 337542 w 2646026"/>
              <a:gd name="connsiteY8" fmla="*/ 3158289 h 3179143"/>
              <a:gd name="connsiteX9" fmla="*/ 1132199 w 2646026"/>
              <a:gd name="connsiteY9" fmla="*/ 3169175 h 3179143"/>
              <a:gd name="connsiteX10" fmla="*/ 1567628 w 2646026"/>
              <a:gd name="connsiteY10" fmla="*/ 3147403 h 3179143"/>
              <a:gd name="connsiteX11" fmla="*/ 1839771 w 2646026"/>
              <a:gd name="connsiteY11" fmla="*/ 3169175 h 3179143"/>
              <a:gd name="connsiteX12" fmla="*/ 2133685 w 2646026"/>
              <a:gd name="connsiteY12" fmla="*/ 3049432 h 3179143"/>
              <a:gd name="connsiteX13" fmla="*/ 2329628 w 2646026"/>
              <a:gd name="connsiteY13" fmla="*/ 2777289 h 3179143"/>
              <a:gd name="connsiteX14" fmla="*/ 2612657 w 2646026"/>
              <a:gd name="connsiteY14" fmla="*/ 2374517 h 3179143"/>
              <a:gd name="connsiteX15" fmla="*/ 2612657 w 2646026"/>
              <a:gd name="connsiteY15" fmla="*/ 1612517 h 3179143"/>
              <a:gd name="connsiteX16" fmla="*/ 2362285 w 2646026"/>
              <a:gd name="connsiteY16" fmla="*/ 567489 h 3179143"/>
              <a:gd name="connsiteX17" fmla="*/ 2035714 w 2646026"/>
              <a:gd name="connsiteY17" fmla="*/ 88517 h 3179143"/>
              <a:gd name="connsiteX18" fmla="*/ 1578514 w 2646026"/>
              <a:gd name="connsiteY18" fmla="*/ 34089 h 3179143"/>
              <a:gd name="connsiteX19" fmla="*/ 990685 w 2646026"/>
              <a:gd name="connsiteY19" fmla="*/ 1432 h 317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46026" h="3179143">
                <a:moveTo>
                  <a:pt x="990685" y="1432"/>
                </a:moveTo>
                <a:cubicBezTo>
                  <a:pt x="821956" y="8689"/>
                  <a:pt x="702213" y="35904"/>
                  <a:pt x="566142" y="77632"/>
                </a:cubicBezTo>
                <a:cubicBezTo>
                  <a:pt x="430071" y="119361"/>
                  <a:pt x="259528" y="146575"/>
                  <a:pt x="174257" y="251803"/>
                </a:cubicBezTo>
                <a:cubicBezTo>
                  <a:pt x="88986" y="357031"/>
                  <a:pt x="83543" y="531203"/>
                  <a:pt x="54514" y="709003"/>
                </a:cubicBezTo>
                <a:cubicBezTo>
                  <a:pt x="25485" y="886803"/>
                  <a:pt x="-1729" y="1117217"/>
                  <a:pt x="85" y="1318603"/>
                </a:cubicBezTo>
                <a:cubicBezTo>
                  <a:pt x="1899" y="1519989"/>
                  <a:pt x="56328" y="1710488"/>
                  <a:pt x="65399" y="1917317"/>
                </a:cubicBezTo>
                <a:cubicBezTo>
                  <a:pt x="74470" y="2124146"/>
                  <a:pt x="47257" y="2389032"/>
                  <a:pt x="54514" y="2559575"/>
                </a:cubicBezTo>
                <a:cubicBezTo>
                  <a:pt x="61771" y="2730118"/>
                  <a:pt x="61771" y="2840789"/>
                  <a:pt x="108942" y="2940575"/>
                </a:cubicBezTo>
                <a:cubicBezTo>
                  <a:pt x="156113" y="3040361"/>
                  <a:pt x="166999" y="3120189"/>
                  <a:pt x="337542" y="3158289"/>
                </a:cubicBezTo>
                <a:cubicBezTo>
                  <a:pt x="508085" y="3196389"/>
                  <a:pt x="927185" y="3170989"/>
                  <a:pt x="1132199" y="3169175"/>
                </a:cubicBezTo>
                <a:cubicBezTo>
                  <a:pt x="1337213" y="3167361"/>
                  <a:pt x="1449699" y="3147403"/>
                  <a:pt x="1567628" y="3147403"/>
                </a:cubicBezTo>
                <a:cubicBezTo>
                  <a:pt x="1685557" y="3147403"/>
                  <a:pt x="1745428" y="3185503"/>
                  <a:pt x="1839771" y="3169175"/>
                </a:cubicBezTo>
                <a:cubicBezTo>
                  <a:pt x="1934114" y="3152847"/>
                  <a:pt x="2052042" y="3114746"/>
                  <a:pt x="2133685" y="3049432"/>
                </a:cubicBezTo>
                <a:cubicBezTo>
                  <a:pt x="2215328" y="2984118"/>
                  <a:pt x="2249799" y="2889775"/>
                  <a:pt x="2329628" y="2777289"/>
                </a:cubicBezTo>
                <a:cubicBezTo>
                  <a:pt x="2409457" y="2664803"/>
                  <a:pt x="2565486" y="2568646"/>
                  <a:pt x="2612657" y="2374517"/>
                </a:cubicBezTo>
                <a:cubicBezTo>
                  <a:pt x="2659829" y="2180388"/>
                  <a:pt x="2654386" y="1913688"/>
                  <a:pt x="2612657" y="1612517"/>
                </a:cubicBezTo>
                <a:cubicBezTo>
                  <a:pt x="2570928" y="1311346"/>
                  <a:pt x="2458442" y="821489"/>
                  <a:pt x="2362285" y="567489"/>
                </a:cubicBezTo>
                <a:cubicBezTo>
                  <a:pt x="2266128" y="313489"/>
                  <a:pt x="2166342" y="177417"/>
                  <a:pt x="2035714" y="88517"/>
                </a:cubicBezTo>
                <a:cubicBezTo>
                  <a:pt x="1905086" y="-383"/>
                  <a:pt x="1752686" y="52232"/>
                  <a:pt x="1578514" y="34089"/>
                </a:cubicBezTo>
                <a:cubicBezTo>
                  <a:pt x="1404343" y="15946"/>
                  <a:pt x="1159414" y="-5825"/>
                  <a:pt x="990685" y="1432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pSp>
        <p:nvGrpSpPr>
          <p:cNvPr id="71" name="Grupa 70"/>
          <p:cNvGrpSpPr>
            <a:grpSpLocks/>
          </p:cNvGrpSpPr>
          <p:nvPr/>
        </p:nvGrpSpPr>
        <p:grpSpPr bwMode="auto">
          <a:xfrm>
            <a:off x="2763838" y="4994275"/>
            <a:ext cx="1816100" cy="439738"/>
            <a:chOff x="2764602" y="4993621"/>
            <a:chExt cx="1815336" cy="440392"/>
          </a:xfrm>
        </p:grpSpPr>
        <p:graphicFrame>
          <p:nvGraphicFramePr>
            <p:cNvPr id="17479" name="Object 5"/>
            <p:cNvGraphicFramePr>
              <a:graphicFrameLocks noChangeAspect="1"/>
            </p:cNvGraphicFramePr>
            <p:nvPr/>
          </p:nvGraphicFramePr>
          <p:xfrm>
            <a:off x="4365625" y="5164138"/>
            <a:ext cx="214313" cy="269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161" name="Equation" r:id="rId11" imgW="152280" imgH="190440" progId="Equation.DSMT4">
                    <p:embed/>
                  </p:oleObj>
                </mc:Choice>
                <mc:Fallback>
                  <p:oleObj name="Equation" r:id="rId11" imgW="152280" imgH="190440" progId="Equation.DSMT4">
                    <p:embed/>
                    <p:pic>
                      <p:nvPicPr>
                        <p:cNvPr id="17479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5625" y="5164138"/>
                          <a:ext cx="214313" cy="269875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00B0F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3" name="Łącznik prosty ze strzałką 72"/>
            <p:cNvCxnSpPr/>
            <p:nvPr/>
          </p:nvCxnSpPr>
          <p:spPr>
            <a:xfrm flipH="1" flipV="1">
              <a:off x="3529455" y="4993621"/>
              <a:ext cx="782308" cy="29889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y ze strzałką 73"/>
            <p:cNvCxnSpPr/>
            <p:nvPr/>
          </p:nvCxnSpPr>
          <p:spPr>
            <a:xfrm flipH="1" flipV="1">
              <a:off x="2764602" y="5081064"/>
              <a:ext cx="1547161" cy="21781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5" name="Object 5"/>
          <p:cNvGraphicFramePr>
            <a:graphicFrameLocks noChangeAspect="1"/>
          </p:cNvGraphicFramePr>
          <p:nvPr/>
        </p:nvGraphicFramePr>
        <p:xfrm>
          <a:off x="6499225" y="4332288"/>
          <a:ext cx="24892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2" name="Equation" r:id="rId13" imgW="1765080" imgH="380880" progId="Equation.DSMT4">
                  <p:embed/>
                </p:oleObj>
              </mc:Choice>
              <mc:Fallback>
                <p:oleObj name="Equation" r:id="rId13" imgW="1765080" imgH="380880" progId="Equation.DSMT4">
                  <p:embed/>
                  <p:pic>
                    <p:nvPicPr>
                      <p:cNvPr id="7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225" y="4332288"/>
                        <a:ext cx="2489200" cy="5397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B0F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5"/>
          <p:cNvGraphicFramePr>
            <a:graphicFrameLocks noChangeAspect="1"/>
          </p:cNvGraphicFramePr>
          <p:nvPr/>
        </p:nvGraphicFramePr>
        <p:xfrm>
          <a:off x="6429375" y="4986338"/>
          <a:ext cx="26320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3" name="Equation" r:id="rId15" imgW="1866600" imgH="380880" progId="Equation.DSMT4">
                  <p:embed/>
                </p:oleObj>
              </mc:Choice>
              <mc:Fallback>
                <p:oleObj name="Equation" r:id="rId15" imgW="1866600" imgH="380880" progId="Equation.DSMT4">
                  <p:embed/>
                  <p:pic>
                    <p:nvPicPr>
                      <p:cNvPr id="7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4986338"/>
                        <a:ext cx="2632075" cy="5397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B0F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5"/>
          <p:cNvGraphicFramePr>
            <a:graphicFrameLocks noChangeAspect="1"/>
          </p:cNvGraphicFramePr>
          <p:nvPr/>
        </p:nvGraphicFramePr>
        <p:xfrm>
          <a:off x="3022600" y="4270375"/>
          <a:ext cx="4476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4" name="Equation" r:id="rId17" imgW="317160" imgH="190440" progId="Equation.DSMT4">
                  <p:embed/>
                </p:oleObj>
              </mc:Choice>
              <mc:Fallback>
                <p:oleObj name="Equation" r:id="rId17" imgW="317160" imgH="190440" progId="Equation.DSMT4">
                  <p:embed/>
                  <p:pic>
                    <p:nvPicPr>
                      <p:cNvPr id="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270375"/>
                        <a:ext cx="447675" cy="2698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00B0F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5"/>
          <p:cNvGraphicFramePr>
            <a:graphicFrameLocks noChangeAspect="1"/>
          </p:cNvGraphicFramePr>
          <p:nvPr/>
        </p:nvGraphicFramePr>
        <p:xfrm>
          <a:off x="3557588" y="4292600"/>
          <a:ext cx="592137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5" name="Equation" r:id="rId19" imgW="419040" imgH="190440" progId="Equation.DSMT4">
                  <p:embed/>
                </p:oleObj>
              </mc:Choice>
              <mc:Fallback>
                <p:oleObj name="Equation" r:id="rId19" imgW="419040" imgH="190440" progId="Equation.DSMT4">
                  <p:embed/>
                  <p:pic>
                    <p:nvPicPr>
                      <p:cNvPr id="7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588" y="4292600"/>
                        <a:ext cx="592137" cy="2698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00B0F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5"/>
          <p:cNvGraphicFramePr>
            <a:graphicFrameLocks noChangeAspect="1"/>
          </p:cNvGraphicFramePr>
          <p:nvPr/>
        </p:nvGraphicFramePr>
        <p:xfrm>
          <a:off x="4868863" y="5738813"/>
          <a:ext cx="19319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6" name="Equation" r:id="rId21" imgW="1371600" imgH="380880" progId="Equation.DSMT4">
                  <p:embed/>
                </p:oleObj>
              </mc:Choice>
              <mc:Fallback>
                <p:oleObj name="Equation" r:id="rId21" imgW="1371600" imgH="380880" progId="Equation.DSMT4">
                  <p:embed/>
                  <p:pic>
                    <p:nvPicPr>
                      <p:cNvPr id="7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5738813"/>
                        <a:ext cx="1931987" cy="5397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B0F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Strzałka w prawo 79"/>
          <p:cNvSpPr/>
          <p:nvPr/>
        </p:nvSpPr>
        <p:spPr>
          <a:xfrm>
            <a:off x="6891338" y="5924550"/>
            <a:ext cx="423862" cy="23971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graphicFrame>
        <p:nvGraphicFramePr>
          <p:cNvPr id="81" name="Object 5"/>
          <p:cNvGraphicFramePr>
            <a:graphicFrameLocks noChangeAspect="1"/>
          </p:cNvGraphicFramePr>
          <p:nvPr/>
        </p:nvGraphicFramePr>
        <p:xfrm>
          <a:off x="7442200" y="5907088"/>
          <a:ext cx="1465263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7" name="Equation" r:id="rId23" imgW="1041120" imgH="190440" progId="Equation.DSMT4">
                  <p:embed/>
                </p:oleObj>
              </mc:Choice>
              <mc:Fallback>
                <p:oleObj name="Equation" r:id="rId23" imgW="1041120" imgH="190440" progId="Equation.DSMT4">
                  <p:embed/>
                  <p:pic>
                    <p:nvPicPr>
                      <p:cNvPr id="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2200" y="5907088"/>
                        <a:ext cx="1465263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B0F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Dowolny kształt 81"/>
          <p:cNvSpPr/>
          <p:nvPr/>
        </p:nvSpPr>
        <p:spPr>
          <a:xfrm>
            <a:off x="4016829" y="1977969"/>
            <a:ext cx="827314" cy="2883968"/>
          </a:xfrm>
          <a:custGeom>
            <a:avLst/>
            <a:gdLst>
              <a:gd name="connsiteX0" fmla="*/ 185057 w 827314"/>
              <a:gd name="connsiteY0" fmla="*/ 2877060 h 2883968"/>
              <a:gd name="connsiteX1" fmla="*/ 402771 w 827314"/>
              <a:gd name="connsiteY1" fmla="*/ 2800860 h 2883968"/>
              <a:gd name="connsiteX2" fmla="*/ 500742 w 827314"/>
              <a:gd name="connsiteY2" fmla="*/ 2561374 h 2883968"/>
              <a:gd name="connsiteX3" fmla="*/ 500742 w 827314"/>
              <a:gd name="connsiteY3" fmla="*/ 2125945 h 2883968"/>
              <a:gd name="connsiteX4" fmla="*/ 566057 w 827314"/>
              <a:gd name="connsiteY4" fmla="*/ 1538117 h 2883968"/>
              <a:gd name="connsiteX5" fmla="*/ 566057 w 827314"/>
              <a:gd name="connsiteY5" fmla="*/ 1059145 h 2883968"/>
              <a:gd name="connsiteX6" fmla="*/ 500742 w 827314"/>
              <a:gd name="connsiteY6" fmla="*/ 721688 h 2883968"/>
              <a:gd name="connsiteX7" fmla="*/ 631371 w 827314"/>
              <a:gd name="connsiteY7" fmla="*/ 656374 h 2883968"/>
              <a:gd name="connsiteX8" fmla="*/ 772885 w 827314"/>
              <a:gd name="connsiteY8" fmla="*/ 645488 h 2883968"/>
              <a:gd name="connsiteX9" fmla="*/ 827314 w 827314"/>
              <a:gd name="connsiteY9" fmla="*/ 395117 h 2883968"/>
              <a:gd name="connsiteX10" fmla="*/ 772885 w 827314"/>
              <a:gd name="connsiteY10" fmla="*/ 79431 h 2883968"/>
              <a:gd name="connsiteX11" fmla="*/ 620485 w 827314"/>
              <a:gd name="connsiteY11" fmla="*/ 3231 h 2883968"/>
              <a:gd name="connsiteX12" fmla="*/ 424542 w 827314"/>
              <a:gd name="connsiteY12" fmla="*/ 14117 h 2883968"/>
              <a:gd name="connsiteX13" fmla="*/ 239485 w 827314"/>
              <a:gd name="connsiteY13" fmla="*/ 14117 h 2883968"/>
              <a:gd name="connsiteX14" fmla="*/ 119742 w 827314"/>
              <a:gd name="connsiteY14" fmla="*/ 112088 h 2883968"/>
              <a:gd name="connsiteX15" fmla="*/ 87085 w 827314"/>
              <a:gd name="connsiteY15" fmla="*/ 351574 h 2883968"/>
              <a:gd name="connsiteX16" fmla="*/ 130628 w 827314"/>
              <a:gd name="connsiteY16" fmla="*/ 645488 h 2883968"/>
              <a:gd name="connsiteX17" fmla="*/ 21771 w 827314"/>
              <a:gd name="connsiteY17" fmla="*/ 972060 h 2883968"/>
              <a:gd name="connsiteX18" fmla="*/ 0 w 827314"/>
              <a:gd name="connsiteY18" fmla="*/ 1472802 h 2883968"/>
              <a:gd name="connsiteX19" fmla="*/ 21771 w 827314"/>
              <a:gd name="connsiteY19" fmla="*/ 1723174 h 2883968"/>
              <a:gd name="connsiteX20" fmla="*/ 65314 w 827314"/>
              <a:gd name="connsiteY20" fmla="*/ 2027974 h 2883968"/>
              <a:gd name="connsiteX21" fmla="*/ 65314 w 827314"/>
              <a:gd name="connsiteY21" fmla="*/ 2289231 h 2883968"/>
              <a:gd name="connsiteX22" fmla="*/ 65314 w 827314"/>
              <a:gd name="connsiteY22" fmla="*/ 2517831 h 2883968"/>
              <a:gd name="connsiteX23" fmla="*/ 87085 w 827314"/>
              <a:gd name="connsiteY23" fmla="*/ 2648460 h 2883968"/>
              <a:gd name="connsiteX24" fmla="*/ 185057 w 827314"/>
              <a:gd name="connsiteY24" fmla="*/ 2877060 h 2883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27314" h="2883968">
                <a:moveTo>
                  <a:pt x="185057" y="2877060"/>
                </a:moveTo>
                <a:cubicBezTo>
                  <a:pt x="237671" y="2902460"/>
                  <a:pt x="350157" y="2853474"/>
                  <a:pt x="402771" y="2800860"/>
                </a:cubicBezTo>
                <a:cubicBezTo>
                  <a:pt x="455385" y="2748246"/>
                  <a:pt x="484414" y="2673860"/>
                  <a:pt x="500742" y="2561374"/>
                </a:cubicBezTo>
                <a:cubicBezTo>
                  <a:pt x="517070" y="2448888"/>
                  <a:pt x="489856" y="2296488"/>
                  <a:pt x="500742" y="2125945"/>
                </a:cubicBezTo>
                <a:cubicBezTo>
                  <a:pt x="511628" y="1955402"/>
                  <a:pt x="555171" y="1715917"/>
                  <a:pt x="566057" y="1538117"/>
                </a:cubicBezTo>
                <a:cubicBezTo>
                  <a:pt x="576943" y="1360317"/>
                  <a:pt x="576943" y="1195216"/>
                  <a:pt x="566057" y="1059145"/>
                </a:cubicBezTo>
                <a:cubicBezTo>
                  <a:pt x="555171" y="923073"/>
                  <a:pt x="489856" y="788816"/>
                  <a:pt x="500742" y="721688"/>
                </a:cubicBezTo>
                <a:cubicBezTo>
                  <a:pt x="511628" y="654559"/>
                  <a:pt x="586014" y="669074"/>
                  <a:pt x="631371" y="656374"/>
                </a:cubicBezTo>
                <a:cubicBezTo>
                  <a:pt x="676728" y="643674"/>
                  <a:pt x="740228" y="689031"/>
                  <a:pt x="772885" y="645488"/>
                </a:cubicBezTo>
                <a:cubicBezTo>
                  <a:pt x="805542" y="601945"/>
                  <a:pt x="827314" y="489460"/>
                  <a:pt x="827314" y="395117"/>
                </a:cubicBezTo>
                <a:cubicBezTo>
                  <a:pt x="827314" y="300774"/>
                  <a:pt x="807356" y="144745"/>
                  <a:pt x="772885" y="79431"/>
                </a:cubicBezTo>
                <a:cubicBezTo>
                  <a:pt x="738414" y="14117"/>
                  <a:pt x="678542" y="14117"/>
                  <a:pt x="620485" y="3231"/>
                </a:cubicBezTo>
                <a:cubicBezTo>
                  <a:pt x="562428" y="-7655"/>
                  <a:pt x="488042" y="12303"/>
                  <a:pt x="424542" y="14117"/>
                </a:cubicBezTo>
                <a:cubicBezTo>
                  <a:pt x="361042" y="15931"/>
                  <a:pt x="290285" y="-2212"/>
                  <a:pt x="239485" y="14117"/>
                </a:cubicBezTo>
                <a:cubicBezTo>
                  <a:pt x="188685" y="30445"/>
                  <a:pt x="145142" y="55845"/>
                  <a:pt x="119742" y="112088"/>
                </a:cubicBezTo>
                <a:cubicBezTo>
                  <a:pt x="94342" y="168331"/>
                  <a:pt x="85271" y="262674"/>
                  <a:pt x="87085" y="351574"/>
                </a:cubicBezTo>
                <a:cubicBezTo>
                  <a:pt x="88899" y="440474"/>
                  <a:pt x="141514" y="542074"/>
                  <a:pt x="130628" y="645488"/>
                </a:cubicBezTo>
                <a:cubicBezTo>
                  <a:pt x="119742" y="748902"/>
                  <a:pt x="43542" y="834174"/>
                  <a:pt x="21771" y="972060"/>
                </a:cubicBezTo>
                <a:cubicBezTo>
                  <a:pt x="0" y="1109946"/>
                  <a:pt x="0" y="1347616"/>
                  <a:pt x="0" y="1472802"/>
                </a:cubicBezTo>
                <a:cubicBezTo>
                  <a:pt x="0" y="1597988"/>
                  <a:pt x="10885" y="1630645"/>
                  <a:pt x="21771" y="1723174"/>
                </a:cubicBezTo>
                <a:cubicBezTo>
                  <a:pt x="32657" y="1815703"/>
                  <a:pt x="58057" y="1933631"/>
                  <a:pt x="65314" y="2027974"/>
                </a:cubicBezTo>
                <a:cubicBezTo>
                  <a:pt x="72571" y="2122317"/>
                  <a:pt x="65314" y="2289231"/>
                  <a:pt x="65314" y="2289231"/>
                </a:cubicBezTo>
                <a:cubicBezTo>
                  <a:pt x="65314" y="2370874"/>
                  <a:pt x="61686" y="2457960"/>
                  <a:pt x="65314" y="2517831"/>
                </a:cubicBezTo>
                <a:cubicBezTo>
                  <a:pt x="68942" y="2577702"/>
                  <a:pt x="72571" y="2584960"/>
                  <a:pt x="87085" y="2648460"/>
                </a:cubicBezTo>
                <a:cubicBezTo>
                  <a:pt x="101599" y="2711960"/>
                  <a:pt x="132443" y="2851660"/>
                  <a:pt x="185057" y="287706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dash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7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30238"/>
            <a:ext cx="8424862" cy="1035050"/>
          </a:xfrm>
        </p:spPr>
        <p:txBody>
          <a:bodyPr/>
          <a:lstStyle/>
          <a:p>
            <a:pPr eaLnBrk="1" hangingPunct="1"/>
            <a:r>
              <a:rPr lang="pl-PL" altLang="pl-PL" i="0" dirty="0" smtClean="0">
                <a:latin typeface="Arial" panose="020B0604020202020204" pitchFamily="34" charset="0"/>
              </a:rPr>
              <a:t>Podział strumienia </a:t>
            </a:r>
            <a:r>
              <a:rPr lang="pl-PL" altLang="pl-PL" i="0" dirty="0" err="1" smtClean="0">
                <a:latin typeface="Arial" panose="020B0604020202020204" pitchFamily="34" charset="0"/>
              </a:rPr>
              <a:t>V</a:t>
            </a:r>
            <a:r>
              <a:rPr lang="pl-PL" altLang="pl-PL" i="0" baseline="-25000" dirty="0" err="1" smtClean="0">
                <a:latin typeface="Arial" panose="020B0604020202020204" pitchFamily="34" charset="0"/>
              </a:rPr>
              <a:t>c</a:t>
            </a:r>
            <a:endParaRPr lang="pl-PL" altLang="pl-PL" i="0" baseline="-25000" dirty="0" smtClean="0">
              <a:latin typeface="Arial" panose="020B0604020202020204" pitchFamily="34" charset="0"/>
            </a:endParaRPr>
          </a:p>
        </p:txBody>
      </p:sp>
      <p:graphicFrame>
        <p:nvGraphicFramePr>
          <p:cNvPr id="17467" name="Object 5"/>
          <p:cNvGraphicFramePr>
            <a:graphicFrameLocks noChangeAspect="1"/>
          </p:cNvGraphicFramePr>
          <p:nvPr/>
        </p:nvGraphicFramePr>
        <p:xfrm>
          <a:off x="628650" y="3021013"/>
          <a:ext cx="21590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8" name="Equation" r:id="rId25" imgW="152280" imgH="190440" progId="Equation.DSMT4">
                  <p:embed/>
                </p:oleObj>
              </mc:Choice>
              <mc:Fallback>
                <p:oleObj name="Equation" r:id="rId25" imgW="152280" imgH="190440" progId="Equation.DSMT4">
                  <p:embed/>
                  <p:pic>
                    <p:nvPicPr>
                      <p:cNvPr id="1746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3021013"/>
                        <a:ext cx="215900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7030A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8" name="Object 5"/>
          <p:cNvGraphicFramePr>
            <a:graphicFrameLocks noChangeAspect="1"/>
          </p:cNvGraphicFramePr>
          <p:nvPr/>
        </p:nvGraphicFramePr>
        <p:xfrm>
          <a:off x="1176338" y="3500438"/>
          <a:ext cx="3778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9" name="Equation" r:id="rId27" imgW="266400" imgH="190440" progId="Equation.DSMT4">
                  <p:embed/>
                </p:oleObj>
              </mc:Choice>
              <mc:Fallback>
                <p:oleObj name="Equation" r:id="rId27" imgW="266400" imgH="190440" progId="Equation.DSMT4">
                  <p:embed/>
                  <p:pic>
                    <p:nvPicPr>
                      <p:cNvPr id="1746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3500438"/>
                        <a:ext cx="377825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69" name="Object 5"/>
          <p:cNvGraphicFramePr>
            <a:graphicFrameLocks noChangeAspect="1"/>
          </p:cNvGraphicFramePr>
          <p:nvPr/>
        </p:nvGraphicFramePr>
        <p:xfrm>
          <a:off x="1835150" y="3027363"/>
          <a:ext cx="2698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0" name="Equation" r:id="rId29" imgW="190440" imgH="190440" progId="Equation.DSMT4">
                  <p:embed/>
                </p:oleObj>
              </mc:Choice>
              <mc:Fallback>
                <p:oleObj name="Equation" r:id="rId29" imgW="190440" imgH="190440" progId="Equation.DSMT4">
                  <p:embed/>
                  <p:pic>
                    <p:nvPicPr>
                      <p:cNvPr id="174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027363"/>
                        <a:ext cx="269875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7030A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0" name="Object 5"/>
          <p:cNvGraphicFramePr>
            <a:graphicFrameLocks noChangeAspect="1"/>
          </p:cNvGraphicFramePr>
          <p:nvPr/>
        </p:nvGraphicFramePr>
        <p:xfrm>
          <a:off x="2430463" y="3500438"/>
          <a:ext cx="449262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1" name="Equation" r:id="rId31" imgW="317160" imgH="190440" progId="Equation.DSMT4">
                  <p:embed/>
                </p:oleObj>
              </mc:Choice>
              <mc:Fallback>
                <p:oleObj name="Equation" r:id="rId31" imgW="317160" imgH="190440" progId="Equation.DSMT4">
                  <p:embed/>
                  <p:pic>
                    <p:nvPicPr>
                      <p:cNvPr id="1747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63" y="3500438"/>
                        <a:ext cx="449262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1" name="Object 5"/>
          <p:cNvGraphicFramePr>
            <a:graphicFrameLocks noChangeAspect="1"/>
          </p:cNvGraphicFramePr>
          <p:nvPr/>
        </p:nvGraphicFramePr>
        <p:xfrm>
          <a:off x="3851275" y="3040063"/>
          <a:ext cx="3238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2" name="Equation" r:id="rId33" imgW="228600" imgH="190440" progId="Equation.DSMT4">
                  <p:embed/>
                </p:oleObj>
              </mc:Choice>
              <mc:Fallback>
                <p:oleObj name="Equation" r:id="rId33" imgW="228600" imgH="190440" progId="Equation.DSMT4">
                  <p:embed/>
                  <p:pic>
                    <p:nvPicPr>
                      <p:cNvPr id="1747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040063"/>
                        <a:ext cx="323850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7030A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2" name="Object 5"/>
          <p:cNvGraphicFramePr>
            <a:graphicFrameLocks noChangeAspect="1"/>
          </p:cNvGraphicFramePr>
          <p:nvPr/>
        </p:nvGraphicFramePr>
        <p:xfrm>
          <a:off x="4462463" y="3519488"/>
          <a:ext cx="503237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3" name="Equation" r:id="rId35" imgW="355320" imgH="190440" progId="Equation.DSMT4">
                  <p:embed/>
                </p:oleObj>
              </mc:Choice>
              <mc:Fallback>
                <p:oleObj name="Equation" r:id="rId35" imgW="355320" imgH="190440" progId="Equation.DSMT4">
                  <p:embed/>
                  <p:pic>
                    <p:nvPicPr>
                      <p:cNvPr id="1747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3519488"/>
                        <a:ext cx="503237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3" name="Object 5"/>
          <p:cNvGraphicFramePr>
            <a:graphicFrameLocks noChangeAspect="1"/>
          </p:cNvGraphicFramePr>
          <p:nvPr/>
        </p:nvGraphicFramePr>
        <p:xfrm>
          <a:off x="5167313" y="3046413"/>
          <a:ext cx="306387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4" name="Equation" r:id="rId37" imgW="215640" imgH="190440" progId="Equation.DSMT4">
                  <p:embed/>
                </p:oleObj>
              </mc:Choice>
              <mc:Fallback>
                <p:oleObj name="Equation" r:id="rId37" imgW="215640" imgH="190440" progId="Equation.DSMT4">
                  <p:embed/>
                  <p:pic>
                    <p:nvPicPr>
                      <p:cNvPr id="174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3046413"/>
                        <a:ext cx="306387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7030A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4" name="Object 5"/>
          <p:cNvGraphicFramePr>
            <a:graphicFrameLocks noChangeAspect="1"/>
          </p:cNvGraphicFramePr>
          <p:nvPr/>
        </p:nvGraphicFramePr>
        <p:xfrm>
          <a:off x="5834063" y="3519488"/>
          <a:ext cx="4667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5" name="Equation" r:id="rId39" imgW="330120" imgH="190440" progId="Equation.DSMT4">
                  <p:embed/>
                </p:oleObj>
              </mc:Choice>
              <mc:Fallback>
                <p:oleObj name="Equation" r:id="rId39" imgW="330120" imgH="190440" progId="Equation.DSMT4">
                  <p:embed/>
                  <p:pic>
                    <p:nvPicPr>
                      <p:cNvPr id="1747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4063" y="3519488"/>
                        <a:ext cx="466725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5" name="Object 5"/>
          <p:cNvGraphicFramePr>
            <a:graphicFrameLocks noChangeAspect="1"/>
          </p:cNvGraphicFramePr>
          <p:nvPr/>
        </p:nvGraphicFramePr>
        <p:xfrm>
          <a:off x="1404938" y="4248150"/>
          <a:ext cx="4667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6" name="Equation" r:id="rId41" imgW="330120" imgH="190440" progId="Equation.DSMT4">
                  <p:embed/>
                </p:oleObj>
              </mc:Choice>
              <mc:Fallback>
                <p:oleObj name="Equation" r:id="rId41" imgW="330120" imgH="190440" progId="Equation.DSMT4">
                  <p:embed/>
                  <p:pic>
                    <p:nvPicPr>
                      <p:cNvPr id="1747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4248150"/>
                        <a:ext cx="466725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6" name="Object 5"/>
          <p:cNvGraphicFramePr>
            <a:graphicFrameLocks noChangeAspect="1"/>
          </p:cNvGraphicFramePr>
          <p:nvPr/>
        </p:nvGraphicFramePr>
        <p:xfrm>
          <a:off x="2413000" y="4270375"/>
          <a:ext cx="503238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7" name="Equation" r:id="rId43" imgW="355320" imgH="190440" progId="Equation.DSMT4">
                  <p:embed/>
                </p:oleObj>
              </mc:Choice>
              <mc:Fallback>
                <p:oleObj name="Equation" r:id="rId43" imgW="355320" imgH="190440" progId="Equation.DSMT4">
                  <p:embed/>
                  <p:pic>
                    <p:nvPicPr>
                      <p:cNvPr id="1747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4270375"/>
                        <a:ext cx="503238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7" name="Object 5"/>
          <p:cNvGraphicFramePr>
            <a:graphicFrameLocks noChangeAspect="1"/>
          </p:cNvGraphicFramePr>
          <p:nvPr/>
        </p:nvGraphicFramePr>
        <p:xfrm>
          <a:off x="3609975" y="3957638"/>
          <a:ext cx="503238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8" name="Equation" r:id="rId45" imgW="355320" imgH="190440" progId="Equation.DSMT4">
                  <p:embed/>
                </p:oleObj>
              </mc:Choice>
              <mc:Fallback>
                <p:oleObj name="Equation" r:id="rId45" imgW="355320" imgH="190440" progId="Equation.DSMT4">
                  <p:embed/>
                  <p:pic>
                    <p:nvPicPr>
                      <p:cNvPr id="174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957638"/>
                        <a:ext cx="503238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78" name="Object 5"/>
          <p:cNvGraphicFramePr>
            <a:graphicFrameLocks noChangeAspect="1"/>
          </p:cNvGraphicFramePr>
          <p:nvPr/>
        </p:nvGraphicFramePr>
        <p:xfrm>
          <a:off x="4779963" y="4291013"/>
          <a:ext cx="503237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9" name="Equation" r:id="rId47" imgW="355320" imgH="190440" progId="Equation.DSMT4">
                  <p:embed/>
                </p:oleObj>
              </mc:Choice>
              <mc:Fallback>
                <p:oleObj name="Equation" r:id="rId47" imgW="355320" imgH="190440" progId="Equation.DSMT4">
                  <p:embed/>
                  <p:pic>
                    <p:nvPicPr>
                      <p:cNvPr id="1747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4291013"/>
                        <a:ext cx="503237" cy="269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689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539750" y="1855788"/>
            <a:ext cx="8496300" cy="5029200"/>
          </a:xfrm>
        </p:spPr>
        <p:txBody>
          <a:bodyPr/>
          <a:lstStyle/>
          <a:p>
            <a:pPr marL="0" indent="0" algn="just"/>
            <a:r>
              <a:rPr lang="pl-PL" altLang="pl-PL" sz="2800" dirty="0" smtClean="0">
                <a:latin typeface="Arial" panose="020B0604020202020204" pitchFamily="34" charset="0"/>
              </a:rPr>
              <a:t>Na podstawie obliczonych przepływów wody w poszczególnych działkach dokonuje się doboru średnic przewodów cyrkulacyjnych, przy zachowaniu założenia wg PN – 92/B- 01706: prędkość przepływu wody w instalacji cyrkulacyjnej </a:t>
            </a:r>
            <a:r>
              <a:rPr lang="pl-PL" altLang="pl-PL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v = 0,2 </a:t>
            </a:r>
            <a:r>
              <a:rPr lang="en-US" altLang="pl-PL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÷</a:t>
            </a:r>
            <a:r>
              <a:rPr lang="pl-PL" altLang="pl-PL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0,5 m/s</a:t>
            </a:r>
            <a:r>
              <a:rPr lang="pl-PL" altLang="pl-PL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(max 1,0 m/s)</a:t>
            </a:r>
            <a:endParaRPr lang="en-US" altLang="pl-PL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pl-PL" altLang="pl-PL" sz="2800" dirty="0" smtClean="0">
                <a:latin typeface="Arial" panose="020B0604020202020204" pitchFamily="34" charset="0"/>
              </a:rPr>
              <a:t>Stratę ciśnienia dla najniekorzystniejszego obiegu </a:t>
            </a:r>
            <a:br>
              <a:rPr lang="pl-PL" altLang="pl-PL" sz="2800" dirty="0" smtClean="0">
                <a:latin typeface="Arial" panose="020B0604020202020204" pitchFamily="34" charset="0"/>
              </a:rPr>
            </a:br>
            <a:r>
              <a:rPr lang="pl-PL" altLang="pl-PL" sz="2800" dirty="0" smtClean="0">
                <a:latin typeface="Arial" panose="020B0604020202020204" pitchFamily="34" charset="0"/>
              </a:rPr>
              <a:t>z uwzględnieniem straty na termostatycznym zaworze cyrkulacyjnym oblicza się z zależności:</a:t>
            </a:r>
          </a:p>
          <a:p>
            <a:pPr algn="just"/>
            <a:endParaRPr lang="pl-PL" altLang="pl-PL" dirty="0" smtClean="0"/>
          </a:p>
        </p:txBody>
      </p:sp>
      <p:graphicFrame>
        <p:nvGraphicFramePr>
          <p:cNvPr id="18435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261704"/>
              </p:ext>
            </p:extLst>
          </p:nvPr>
        </p:nvGraphicFramePr>
        <p:xfrm>
          <a:off x="711633" y="5923248"/>
          <a:ext cx="8245475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71" name="Równanie" r:id="rId3" imgW="2362200" imgH="241300" progId="Equation.3">
                  <p:embed/>
                </p:oleObj>
              </mc:Choice>
              <mc:Fallback>
                <p:oleObj name="Równanie" r:id="rId3" imgW="2362200" imgH="241300" progId="Equation.3">
                  <p:embed/>
                  <p:pic>
                    <p:nvPicPr>
                      <p:cNvPr id="18435" name="Obi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633" y="5923248"/>
                        <a:ext cx="8245475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78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ablon1-PL">
  <a:themeElements>
    <a:clrScheme name="Niestandardowy 2">
      <a:dk1>
        <a:srgbClr val="000000"/>
      </a:dk1>
      <a:lt1>
        <a:srgbClr val="FFFFFF"/>
      </a:lt1>
      <a:dk2>
        <a:srgbClr val="FFEBD5"/>
      </a:dk2>
      <a:lt2>
        <a:srgbClr val="78120A"/>
      </a:lt2>
      <a:accent1>
        <a:srgbClr val="0084B4"/>
      </a:accent1>
      <a:accent2>
        <a:srgbClr val="ED3A2C"/>
      </a:accent2>
      <a:accent3>
        <a:srgbClr val="FFFFFF"/>
      </a:accent3>
      <a:accent4>
        <a:srgbClr val="000000"/>
      </a:accent4>
      <a:accent5>
        <a:srgbClr val="EFABAA"/>
      </a:accent5>
      <a:accent6>
        <a:srgbClr val="E7BF91"/>
      </a:accent6>
      <a:hlink>
        <a:srgbClr val="FFD9AF"/>
      </a:hlink>
      <a:folHlink>
        <a:srgbClr val="FFB25D"/>
      </a:folHlink>
    </a:clrScheme>
    <a:fontScheme name="1_Projekt domyśln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ojekt domyślny 1">
        <a:dk1>
          <a:srgbClr val="000000"/>
        </a:dk1>
        <a:lt1>
          <a:srgbClr val="FFFFFF"/>
        </a:lt1>
        <a:dk2>
          <a:srgbClr val="FFEBD5"/>
        </a:dk2>
        <a:lt2>
          <a:srgbClr val="78120A"/>
        </a:lt2>
        <a:accent1>
          <a:srgbClr val="E32213"/>
        </a:accent1>
        <a:accent2>
          <a:srgbClr val="FFD3A1"/>
        </a:accent2>
        <a:accent3>
          <a:srgbClr val="FFFFFF"/>
        </a:accent3>
        <a:accent4>
          <a:srgbClr val="000000"/>
        </a:accent4>
        <a:accent5>
          <a:srgbClr val="EFABAA"/>
        </a:accent5>
        <a:accent6>
          <a:srgbClr val="E7BF91"/>
        </a:accent6>
        <a:hlink>
          <a:srgbClr val="FFD9AF"/>
        </a:hlink>
        <a:folHlink>
          <a:srgbClr val="FFB2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szablon2-PL</Template>
  <TotalTime>0</TotalTime>
  <Words>1028</Words>
  <Application>Microsoft Office PowerPoint</Application>
  <PresentationFormat>Pokaz na ekranie (4:3)</PresentationFormat>
  <Paragraphs>118</Paragraphs>
  <Slides>23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3</vt:i4>
      </vt:variant>
      <vt:variant>
        <vt:lpstr>Tytuły slajdów</vt:lpstr>
      </vt:variant>
      <vt:variant>
        <vt:i4>23</vt:i4>
      </vt:variant>
    </vt:vector>
  </HeadingPairs>
  <TitlesOfParts>
    <vt:vector size="33" baseType="lpstr">
      <vt:lpstr>Arial</vt:lpstr>
      <vt:lpstr>Arial CE</vt:lpstr>
      <vt:lpstr>Symbol</vt:lpstr>
      <vt:lpstr>Times New Roman</vt:lpstr>
      <vt:lpstr>Trebuchet MS</vt:lpstr>
      <vt:lpstr>Wingdings</vt:lpstr>
      <vt:lpstr>szablon1-PL</vt:lpstr>
      <vt:lpstr>Równanie</vt:lpstr>
      <vt:lpstr>Equation</vt:lpstr>
      <vt:lpstr>Wykres</vt:lpstr>
      <vt:lpstr>Wprowadzenie</vt:lpstr>
      <vt:lpstr>Obliczenia instalacji cyrkulacyjnej </vt:lpstr>
      <vt:lpstr>Prezentacja programu PowerPoint</vt:lpstr>
      <vt:lpstr>Prezentacja programu PowerPoint</vt:lpstr>
      <vt:lpstr>Prezentacja programu PowerPoint</vt:lpstr>
      <vt:lpstr>Prezentacja programu PowerPoint</vt:lpstr>
      <vt:lpstr>Podział strumienia Vc</vt:lpstr>
      <vt:lpstr>Podział strumienia Vc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Układy przygotowania ciepłej wody użytkowej</dc:title>
  <dc:creator/>
  <cp:lastModifiedBy/>
  <cp:revision>113</cp:revision>
  <cp:lastPrinted>2014-03-20T13:01:47Z</cp:lastPrinted>
  <dcterms:created xsi:type="dcterms:W3CDTF">2009-11-22T08:43:02Z</dcterms:created>
  <dcterms:modified xsi:type="dcterms:W3CDTF">2018-04-25T05:33:50Z</dcterms:modified>
</cp:coreProperties>
</file>