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7" r:id="rId13"/>
    <p:sldId id="269" r:id="rId14"/>
    <p:sldId id="270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1B29-9542-43C0-A49C-61563C4B1E5D}" type="datetimeFigureOut">
              <a:rPr lang="pl-PL" smtClean="0"/>
              <a:t>22.03.2018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184B8-BE8E-42D7-8F28-0777AAAAE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228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C11942-38C3-42B7-96A0-33FAE53CF56D}" type="slidenum">
              <a:rPr lang="pl-PL" altLang="pl-PL" smtClean="0"/>
              <a:pPr>
                <a:spcBef>
                  <a:spcPct val="0"/>
                </a:spcBef>
              </a:pPr>
              <a:t>1</a:t>
            </a:fld>
            <a:endParaRPr lang="pl-PL" altLang="pl-PL" smtClean="0"/>
          </a:p>
        </p:txBody>
      </p:sp>
      <p:sp>
        <p:nvSpPr>
          <p:cNvPr id="4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8EF85C-7CC3-4531-8C82-7CC470798817}" type="slidenum">
              <a:rPr lang="pl-PL" altLang="pl-PL" smtClean="0"/>
              <a:pPr>
                <a:spcBef>
                  <a:spcPct val="0"/>
                </a:spcBef>
              </a:pPr>
              <a:t>2</a:t>
            </a:fld>
            <a:endParaRPr lang="pl-PL" altLang="pl-PL" smtClean="0"/>
          </a:p>
        </p:txBody>
      </p:sp>
      <p:sp>
        <p:nvSpPr>
          <p:cNvPr id="6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2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79894E-2CC0-4E4D-8E5C-9107C2DD3F3F}" type="slidenum">
              <a:rPr lang="pl-PL" altLang="pl-PL" smtClean="0"/>
              <a:pPr>
                <a:spcBef>
                  <a:spcPct val="0"/>
                </a:spcBef>
              </a:pPr>
              <a:t>6</a:t>
            </a:fld>
            <a:endParaRPr lang="pl-PL" altLang="pl-PL" smtClean="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7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9844AF-49FD-40AC-AB18-071EAE713E7B}" type="slidenum">
              <a:rPr lang="pl-PL" altLang="pl-PL" smtClean="0"/>
              <a:pPr>
                <a:spcBef>
                  <a:spcPct val="0"/>
                </a:spcBef>
              </a:pPr>
              <a:t>7</a:t>
            </a:fld>
            <a:endParaRPr lang="pl-PL" altLang="pl-PL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05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B2CD97B-D445-47B2-A409-9EBA31F41EDF}" type="slidenum">
              <a:rPr lang="pl-PL" altLang="pl-PL" smtClean="0"/>
              <a:pPr>
                <a:spcBef>
                  <a:spcPct val="0"/>
                </a:spcBef>
              </a:pPr>
              <a:t>8</a:t>
            </a:fld>
            <a:endParaRPr lang="pl-PL" altLang="pl-PL" smtClean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43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813297-883A-4375-9E7B-E6CAFF44F399}" type="slidenum">
              <a:rPr lang="pl-PL" altLang="pl-PL" smtClean="0"/>
              <a:pPr>
                <a:spcBef>
                  <a:spcPct val="0"/>
                </a:spcBef>
              </a:pPr>
              <a:t>9</a:t>
            </a:fld>
            <a:endParaRPr lang="pl-PL" altLang="pl-PL" smtClean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22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2CBD4B-D865-4D66-B420-2D1C76BF91A5}" type="slidenum">
              <a:rPr lang="pl-PL" altLang="pl-PL" smtClean="0"/>
              <a:pPr>
                <a:spcBef>
                  <a:spcPct val="0"/>
                </a:spcBef>
              </a:pPr>
              <a:t>10</a:t>
            </a:fld>
            <a:endParaRPr lang="pl-PL" altLang="pl-PL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91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CCD3-8AEF-4369-8727-950BE5512E92}" type="datetimeFigureOut">
              <a:rPr lang="pl-PL" smtClean="0"/>
              <a:t>22.03.2018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FCAB-B02F-4848-9AC8-CF6412464B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396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CCD3-8AEF-4369-8727-950BE5512E92}" type="datetimeFigureOut">
              <a:rPr lang="pl-PL" smtClean="0"/>
              <a:t>22.03.2018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FCAB-B02F-4848-9AC8-CF6412464B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839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CCD3-8AEF-4369-8727-950BE5512E92}" type="datetimeFigureOut">
              <a:rPr lang="pl-PL" smtClean="0"/>
              <a:t>22.03.2018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FCAB-B02F-4848-9AC8-CF6412464B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340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CCD3-8AEF-4369-8727-950BE5512E92}" type="datetimeFigureOut">
              <a:rPr lang="pl-PL" smtClean="0"/>
              <a:t>22.03.2018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FCAB-B02F-4848-9AC8-CF6412464B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169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CCD3-8AEF-4369-8727-950BE5512E92}" type="datetimeFigureOut">
              <a:rPr lang="pl-PL" smtClean="0"/>
              <a:t>22.03.2018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FCAB-B02F-4848-9AC8-CF6412464B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924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CCD3-8AEF-4369-8727-950BE5512E92}" type="datetimeFigureOut">
              <a:rPr lang="pl-PL" smtClean="0"/>
              <a:t>22.03.2018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FCAB-B02F-4848-9AC8-CF6412464B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64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CCD3-8AEF-4369-8727-950BE5512E92}" type="datetimeFigureOut">
              <a:rPr lang="pl-PL" smtClean="0"/>
              <a:t>22.03.2018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FCAB-B02F-4848-9AC8-CF6412464B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537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CCD3-8AEF-4369-8727-950BE5512E92}" type="datetimeFigureOut">
              <a:rPr lang="pl-PL" smtClean="0"/>
              <a:t>22.03.2018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FCAB-B02F-4848-9AC8-CF6412464B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967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CCD3-8AEF-4369-8727-950BE5512E92}" type="datetimeFigureOut">
              <a:rPr lang="pl-PL" smtClean="0"/>
              <a:t>22.03.2018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FCAB-B02F-4848-9AC8-CF6412464B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38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CCD3-8AEF-4369-8727-950BE5512E92}" type="datetimeFigureOut">
              <a:rPr lang="pl-PL" smtClean="0"/>
              <a:t>22.03.2018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FCAB-B02F-4848-9AC8-CF6412464B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811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CCD3-8AEF-4369-8727-950BE5512E92}" type="datetimeFigureOut">
              <a:rPr lang="pl-PL" smtClean="0"/>
              <a:t>22.03.2018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1FCAB-B02F-4848-9AC8-CF6412464B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438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CCD3-8AEF-4369-8727-950BE5512E92}" type="datetimeFigureOut">
              <a:rPr lang="pl-PL" smtClean="0"/>
              <a:t>22.03.2018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1FCAB-B02F-4848-9AC8-CF6412464B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300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665288" y="452439"/>
            <a:ext cx="8686800" cy="615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>
                <a:cs typeface="Times New Roman" panose="02020603050405020304" pitchFamily="18" charset="0"/>
              </a:rPr>
              <a:t>Dane			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>
                <a:cs typeface="Times New Roman" panose="02020603050405020304" pitchFamily="18" charset="0"/>
              </a:rPr>
              <a:t>Obiekt – pomieszczenie przemysłowe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>
                <a:cs typeface="Times New Roman" panose="02020603050405020304" pitchFamily="18" charset="0"/>
              </a:rPr>
              <a:t>Lokalizacja – </a:t>
            </a:r>
            <a:r>
              <a:rPr lang="pl-PL" altLang="pl-PL" sz="1600"/>
              <a:t>Wrocław,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 u="sng">
                <a:cs typeface="Times New Roman" panose="02020603050405020304" pitchFamily="18" charset="0"/>
              </a:rPr>
              <a:t>Parametry powietrza zewnętrznego </a:t>
            </a:r>
            <a:r>
              <a:rPr lang="pl-PL" altLang="pl-PL" sz="1600">
                <a:cs typeface="Times New Roman" panose="02020603050405020304" pitchFamily="18" charset="0"/>
              </a:rPr>
              <a:t>– 	</a:t>
            </a:r>
            <a:r>
              <a:rPr lang="en-US" altLang="pl-PL" sz="1600">
                <a:solidFill>
                  <a:srgbClr val="FF0000"/>
                </a:solidFill>
                <a:cs typeface="Times New Roman" panose="02020603050405020304" pitchFamily="18" charset="0"/>
              </a:rPr>
              <a:t>Lato</a:t>
            </a:r>
            <a:r>
              <a:rPr lang="pl-PL" altLang="pl-PL" sz="1600">
                <a:solidFill>
                  <a:srgbClr val="FF0000"/>
                </a:solidFill>
              </a:rPr>
              <a:t> </a:t>
            </a:r>
            <a:r>
              <a:rPr lang="en-US" altLang="pl-PL" sz="1600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r>
              <a:rPr lang="en-US" altLang="pl-PL" sz="16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z</a:t>
            </a:r>
            <a:r>
              <a:rPr lang="en-US" altLang="pl-PL" sz="1600">
                <a:solidFill>
                  <a:srgbClr val="FF0000"/>
                </a:solidFill>
                <a:cs typeface="Times New Roman" panose="02020603050405020304" pitchFamily="18" charset="0"/>
              </a:rPr>
              <a:t>=</a:t>
            </a:r>
            <a:r>
              <a:rPr lang="pl-PL" altLang="pl-PL" sz="16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pl-PL" altLang="pl-PL" sz="1600">
                <a:solidFill>
                  <a:srgbClr val="FF0000"/>
                </a:solidFill>
              </a:rPr>
              <a:t> </a:t>
            </a:r>
            <a:r>
              <a:rPr lang="en-US" altLang="pl-PL" sz="1600">
                <a:solidFill>
                  <a:srgbClr val="FF0000"/>
                </a:solidFill>
                <a:cs typeface="Times New Roman" panose="02020603050405020304" pitchFamily="18" charset="0"/>
              </a:rPr>
              <a:t>30</a:t>
            </a:r>
            <a:r>
              <a:rPr lang="pl-PL" altLang="pl-PL" sz="160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altLang="pl-PL" sz="1600">
                <a:solidFill>
                  <a:srgbClr val="FF0000"/>
                </a:solidFill>
                <a:cs typeface="Times New Roman" panose="02020603050405020304" pitchFamily="18" charset="0"/>
              </a:rPr>
              <a:t>C, </a:t>
            </a:r>
            <a:r>
              <a:rPr lang="pl-PL" altLang="pl-PL" sz="1600">
                <a:solidFill>
                  <a:srgbClr val="FF0000"/>
                </a:solidFill>
              </a:rPr>
              <a:t>        </a:t>
            </a:r>
            <a:r>
              <a:rPr lang="pl-PL" altLang="pl-PL" sz="160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altLang="pl-PL" sz="16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z</a:t>
            </a:r>
            <a:r>
              <a:rPr lang="en-US" altLang="pl-PL" sz="1600">
                <a:solidFill>
                  <a:srgbClr val="FF0000"/>
                </a:solidFill>
                <a:cs typeface="Times New Roman" panose="02020603050405020304" pitchFamily="18" charset="0"/>
              </a:rPr>
              <a:t>= </a:t>
            </a:r>
            <a:r>
              <a:rPr lang="pl-PL" altLang="pl-PL" sz="16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pl-PL" sz="1600">
                <a:solidFill>
                  <a:srgbClr val="FF0000"/>
                </a:solidFill>
                <a:cs typeface="Times New Roman" panose="02020603050405020304" pitchFamily="18" charset="0"/>
              </a:rPr>
              <a:t>45%,</a:t>
            </a:r>
            <a:r>
              <a:rPr lang="pl-PL" altLang="pl-PL" sz="1600">
                <a:solidFill>
                  <a:srgbClr val="FF0000"/>
                </a:solidFill>
              </a:rPr>
              <a:t>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				Zima</a:t>
            </a:r>
            <a:r>
              <a:rPr lang="pl-PL" altLang="pl-PL" sz="160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pl-PL" altLang="pl-PL" sz="160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pl-PL" sz="16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z</a:t>
            </a:r>
            <a:r>
              <a:rPr lang="pl-PL" altLang="pl-PL" sz="160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pl-PL" altLang="pl-PL" sz="1600">
                <a:solidFill>
                  <a:srgbClr val="FF0000"/>
                </a:solidFill>
                <a:sym typeface="Symbol" panose="05050102010706020507" pitchFamily="18" charset="2"/>
              </a:rPr>
              <a:t>-18</a:t>
            </a:r>
            <a:r>
              <a:rPr lang="pl-PL" altLang="pl-PL" sz="160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</a:t>
            </a:r>
            <a:r>
              <a:rPr lang="pl-PL" altLang="pl-PL" sz="1600">
                <a:solidFill>
                  <a:srgbClr val="FF0000"/>
                </a:solidFill>
                <a:cs typeface="Times New Roman" panose="02020603050405020304" pitchFamily="18" charset="0"/>
              </a:rPr>
              <a:t>C, </a:t>
            </a:r>
            <a:r>
              <a:rPr lang="pl-PL" altLang="pl-PL" sz="1600">
                <a:solidFill>
                  <a:srgbClr val="FF0000"/>
                </a:solidFill>
              </a:rPr>
              <a:t>      </a:t>
            </a:r>
            <a:r>
              <a:rPr lang="pl-PL" altLang="pl-PL" sz="160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altLang="pl-PL" sz="16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z</a:t>
            </a:r>
            <a:r>
              <a:rPr lang="pl-PL" altLang="pl-PL" sz="1600">
                <a:solidFill>
                  <a:srgbClr val="FF0000"/>
                </a:solidFill>
                <a:cs typeface="Times New Roman" panose="02020603050405020304" pitchFamily="18" charset="0"/>
              </a:rPr>
              <a:t>= 100%</a:t>
            </a:r>
            <a:endParaRPr lang="pl-PL" altLang="pl-PL" sz="1600">
              <a:solidFill>
                <a:srgbClr val="FF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 u="sng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Parametry powietrza wewnętrznego</a:t>
            </a:r>
            <a:r>
              <a:rPr lang="pl-PL" altLang="pl-PL" sz="1600" u="sng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pl-PL" altLang="pl-PL" sz="1600">
                <a:solidFill>
                  <a:srgbClr val="0070C0"/>
                </a:solidFill>
                <a:sym typeface="Symbol" panose="05050102010706020507" pitchFamily="18" charset="2"/>
              </a:rPr>
              <a:t>- 	</a:t>
            </a:r>
            <a:r>
              <a:rPr lang="pl-PL" altLang="pl-PL" sz="160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t</a:t>
            </a:r>
            <a:r>
              <a:rPr lang="pl-PL" altLang="pl-PL" sz="1600" baseline="-2500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pl-PL" altLang="pl-PL" sz="160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 </a:t>
            </a:r>
            <a:r>
              <a:rPr lang="pl-PL" altLang="pl-PL" sz="1600">
                <a:solidFill>
                  <a:srgbClr val="0070C0"/>
                </a:solidFill>
                <a:sym typeface="Symbol" panose="05050102010706020507" pitchFamily="18" charset="2"/>
              </a:rPr>
              <a:t>22</a:t>
            </a:r>
            <a:r>
              <a:rPr lang="pl-PL" altLang="pl-PL" sz="160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</a:t>
            </a:r>
            <a:r>
              <a:rPr lang="pl-PL" altLang="pl-PL" sz="1600">
                <a:solidFill>
                  <a:srgbClr val="0070C0"/>
                </a:solidFill>
                <a:cs typeface="Times New Roman" panose="02020603050405020304" pitchFamily="18" charset="0"/>
              </a:rPr>
              <a:t>C – dla całego roku</a:t>
            </a:r>
            <a:r>
              <a:rPr lang="pl-PL" altLang="pl-PL" sz="160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</a:t>
            </a:r>
            <a:r>
              <a:rPr lang="pl-PL" altLang="pl-PL" sz="1600" baseline="-2500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pl-PL" sz="160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pl-PL" altLang="pl-PL" sz="1600">
                <a:solidFill>
                  <a:srgbClr val="0070C0"/>
                </a:solidFill>
                <a:cs typeface="Times New Roman" panose="02020603050405020304" pitchFamily="18" charset="0"/>
              </a:rPr>
              <a:t>50 ÷</a:t>
            </a:r>
            <a:r>
              <a:rPr lang="pl-PL" altLang="pl-PL" sz="160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55 %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 u="sng">
                <a:cs typeface="Times New Roman" panose="02020603050405020304" pitchFamily="18" charset="0"/>
                <a:sym typeface="Symbol" panose="05050102010706020507" pitchFamily="18" charset="2"/>
              </a:rPr>
              <a:t>Zyski ciepła</a:t>
            </a:r>
            <a:r>
              <a:rPr lang="pl-PL" altLang="pl-PL" sz="1600" u="sng">
                <a:sym typeface="Symbol" panose="05050102010706020507" pitchFamily="18" charset="2"/>
              </a:rPr>
              <a:t>:  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1600">
                <a:cs typeface="Times New Roman" panose="02020603050405020304" pitchFamily="18" charset="0"/>
                <a:sym typeface="Symbol" panose="05050102010706020507" pitchFamily="18" charset="2"/>
              </a:rPr>
              <a:t>przegrody zewnętrzne  35 kW</a:t>
            </a:r>
            <a:r>
              <a:rPr lang="pl-PL" altLang="pl-PL" sz="1600">
                <a:sym typeface="Symbol" panose="05050102010706020507" pitchFamily="18" charset="2"/>
              </a:rPr>
              <a:t>, 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1600">
                <a:cs typeface="Times New Roman" panose="02020603050405020304" pitchFamily="18" charset="0"/>
                <a:sym typeface="Symbol" panose="05050102010706020507" pitchFamily="18" charset="2"/>
              </a:rPr>
              <a:t>technologia   1</a:t>
            </a:r>
            <a:r>
              <a:rPr lang="pl-PL" altLang="pl-PL" sz="1600">
                <a:sym typeface="Symbol" panose="05050102010706020507" pitchFamily="18" charset="2"/>
              </a:rPr>
              <a:t>0</a:t>
            </a:r>
            <a:r>
              <a:rPr lang="pl-PL" altLang="pl-PL" sz="1600">
                <a:cs typeface="Times New Roman" panose="02020603050405020304" pitchFamily="18" charset="0"/>
                <a:sym typeface="Symbol" panose="05050102010706020507" pitchFamily="18" charset="2"/>
              </a:rPr>
              <a:t>0  kW</a:t>
            </a:r>
            <a:r>
              <a:rPr lang="pl-PL" altLang="pl-PL" sz="1600">
                <a:sym typeface="Symbol" panose="05050102010706020507" pitchFamily="18" charset="2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>
                <a:sym typeface="Symbol" panose="05050102010706020507" pitchFamily="18" charset="2"/>
              </a:rPr>
              <a:t>L</a:t>
            </a:r>
            <a:r>
              <a:rPr lang="pl-PL" altLang="pl-PL" sz="1600">
                <a:cs typeface="Times New Roman" panose="02020603050405020304" pitchFamily="18" charset="0"/>
                <a:sym typeface="Symbol" panose="05050102010706020507" pitchFamily="18" charset="2"/>
              </a:rPr>
              <a:t>iczba osób –   150,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>
                <a:cs typeface="Times New Roman" panose="02020603050405020304" pitchFamily="18" charset="0"/>
                <a:sym typeface="Symbol" panose="05050102010706020507" pitchFamily="18" charset="2"/>
              </a:rPr>
              <a:t>Zyski od ludzi średnie dla parametrów pomieszczenia.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pl-PL" altLang="pl-PL" sz="1600" baseline="-25000"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pl-PL" altLang="pl-PL" sz="1600">
                <a:cs typeface="Times New Roman" panose="02020603050405020304" pitchFamily="18" charset="0"/>
                <a:sym typeface="Symbol" panose="05050102010706020507" pitchFamily="18" charset="2"/>
              </a:rPr>
              <a:t> ludzi= 75 W/osobę</a:t>
            </a:r>
            <a:r>
              <a:rPr lang="pl-PL" altLang="pl-PL" sz="1600">
                <a:sym typeface="Symbol" panose="05050102010706020507" pitchFamily="18" charset="2"/>
              </a:rPr>
              <a:t>,          </a:t>
            </a:r>
            <a:r>
              <a:rPr lang="pl-PL" altLang="pl-PL" sz="1600"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pl-PL" altLang="pl-PL" sz="1600" baseline="-25000"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pl-PL" altLang="pl-PL" sz="1600">
                <a:cs typeface="Times New Roman" panose="02020603050405020304" pitchFamily="18" charset="0"/>
                <a:sym typeface="Symbol" panose="05050102010706020507" pitchFamily="18" charset="2"/>
              </a:rPr>
              <a:t> ludzi= 175  W/osobę</a:t>
            </a:r>
            <a:r>
              <a:rPr lang="pl-PL" altLang="pl-PL" sz="1600">
                <a:sym typeface="Symbol" panose="05050102010706020507" pitchFamily="18" charset="2"/>
              </a:rPr>
              <a:t>,                 </a:t>
            </a:r>
            <a:r>
              <a:rPr lang="pl-PL" altLang="pl-PL" sz="1600">
                <a:cs typeface="Times New Roman" panose="02020603050405020304" pitchFamily="18" charset="0"/>
                <a:sym typeface="Symbol" panose="05050102010706020507" pitchFamily="18" charset="2"/>
              </a:rPr>
              <a:t>wilgoć ludzie =  131 g/(h i osobę)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>
              <a:sym typeface="Symbol" panose="05050102010706020507" pitchFamily="18" charset="2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1600">
                <a:sym typeface="Symbol" panose="05050102010706020507" pitchFamily="18" charset="2"/>
              </a:rPr>
              <a:t>Maksymalne zyski ciepła wystąpiły w maksymalnej temperaturze zewnętrznej.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1600">
                <a:sym typeface="Symbol" panose="05050102010706020507" pitchFamily="18" charset="2"/>
              </a:rPr>
              <a:t>S</a:t>
            </a:r>
            <a:r>
              <a:rPr lang="pl-PL" altLang="pl-PL" sz="1600">
                <a:cs typeface="Times New Roman" panose="02020603050405020304" pitchFamily="18" charset="0"/>
                <a:sym typeface="Symbol" panose="05050102010706020507" pitchFamily="18" charset="2"/>
              </a:rPr>
              <a:t>traty ciepła w zimie przez przegrody pokrywa CO.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>
                <a:sym typeface="Symbol" panose="05050102010706020507" pitchFamily="18" charset="2"/>
              </a:rPr>
              <a:t>W</a:t>
            </a:r>
            <a:r>
              <a:rPr lang="pl-PL" altLang="pl-PL" sz="1600">
                <a:cs typeface="Times New Roman" panose="02020603050405020304" pitchFamily="18" charset="0"/>
                <a:sym typeface="Symbol" panose="05050102010706020507" pitchFamily="18" charset="2"/>
              </a:rPr>
              <a:t>spółczynnik zmniejszający dla zimy</a:t>
            </a:r>
            <a:r>
              <a:rPr lang="pl-PL" altLang="pl-PL" sz="1600">
                <a:sym typeface="Symbol" panose="05050102010706020507" pitchFamily="18" charset="2"/>
              </a:rPr>
              <a:t>: </a:t>
            </a:r>
            <a:r>
              <a:rPr lang="pl-PL" altLang="pl-PL" sz="1600">
                <a:cs typeface="Times New Roman" panose="02020603050405020304" pitchFamily="18" charset="0"/>
                <a:sym typeface="Symbol" panose="05050102010706020507" pitchFamily="18" charset="2"/>
              </a:rPr>
              <a:t>0,8</a:t>
            </a:r>
            <a:r>
              <a:rPr lang="pl-PL" altLang="pl-PL" sz="1600">
                <a:sym typeface="Symbol" panose="05050102010706020507" pitchFamily="18" charset="2"/>
              </a:rPr>
              <a:t>,        </a:t>
            </a:r>
            <a:endParaRPr lang="pl-PL" altLang="pl-PL" sz="160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>
                <a:sym typeface="Symbol" panose="05050102010706020507" pitchFamily="18" charset="2"/>
              </a:rPr>
              <a:t>M</a:t>
            </a:r>
            <a:r>
              <a:rPr lang="pl-PL" altLang="pl-PL" sz="1600">
                <a:cs typeface="Times New Roman" panose="02020603050405020304" pitchFamily="18" charset="0"/>
                <a:sym typeface="Symbol" panose="05050102010706020507" pitchFamily="18" charset="2"/>
              </a:rPr>
              <a:t>inimalny udział powietrza zewnętrznego -     15 %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>
                <a:cs typeface="Times New Roman" panose="02020603050405020304" pitchFamily="18" charset="0"/>
                <a:sym typeface="Symbol" panose="05050102010706020507" pitchFamily="18" charset="2"/>
              </a:rPr>
              <a:t>Średnia temperatura ścianki chłodnicy  +8 C,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>
                <a:cs typeface="Times New Roman" panose="02020603050405020304" pitchFamily="18" charset="0"/>
                <a:sym typeface="Symbol" panose="05050102010706020507" pitchFamily="18" charset="2"/>
              </a:rPr>
              <a:t>Różnica temperatury nawiewu i temperatury powietrza w pomieszczeniu t= </a:t>
            </a:r>
            <a:r>
              <a:rPr lang="pl-PL" altLang="pl-PL" sz="1600">
                <a:sym typeface="Symbol" panose="05050102010706020507" pitchFamily="18" charset="2"/>
              </a:rPr>
              <a:t>7</a:t>
            </a:r>
            <a:r>
              <a:rPr lang="pl-PL" altLang="pl-PL" sz="1600">
                <a:cs typeface="Times New Roman" panose="02020603050405020304" pitchFamily="18" charset="0"/>
                <a:sym typeface="Symbol" panose="05050102010706020507" pitchFamily="18" charset="2"/>
              </a:rPr>
              <a:t> K.</a:t>
            </a:r>
            <a:endParaRPr lang="pl-PL" altLang="pl-PL" sz="1600" b="1">
              <a:sym typeface="Symbol" panose="05050102010706020507" pitchFamily="18" charset="2"/>
            </a:endParaRPr>
          </a:p>
        </p:txBody>
      </p:sp>
      <p:sp>
        <p:nvSpPr>
          <p:cNvPr id="3075" name="Prostokąt 1"/>
          <p:cNvSpPr>
            <a:spLocks noChangeArrowheads="1"/>
          </p:cNvSpPr>
          <p:nvPr/>
        </p:nvSpPr>
        <p:spPr bwMode="auto">
          <a:xfrm>
            <a:off x="1882776" y="114300"/>
            <a:ext cx="8251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cs typeface="Times New Roman" panose="02020603050405020304" pitchFamily="18" charset="0"/>
              </a:rPr>
              <a:t>Zaprojektować urządzenie klimatyzacyjne z recyrkulacją dla pomieszczenia przemysłowego</a:t>
            </a:r>
            <a:endParaRPr lang="pl-PL" altLang="pl-PL" sz="1600" dirty="0"/>
          </a:p>
        </p:txBody>
      </p:sp>
      <p:sp>
        <p:nvSpPr>
          <p:cNvPr id="3076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0058401" y="6589714"/>
            <a:ext cx="587375" cy="268287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3EB0C3-0E48-43E1-AE39-CFD25FD8137B}" type="slidenum">
              <a:rPr lang="pl-PL" altLang="pl-PL" sz="10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pl-PL" altLang="pl-PL" sz="1000"/>
          </a:p>
        </p:txBody>
      </p:sp>
    </p:spTree>
    <p:extLst>
      <p:ext uri="{BB962C8B-B14F-4D97-AF65-F5344CB8AC3E}">
        <p14:creationId xmlns:p14="http://schemas.microsoft.com/office/powerpoint/2010/main" val="29290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rostokąt 1"/>
          <p:cNvSpPr>
            <a:spLocks noChangeArrowheads="1"/>
          </p:cNvSpPr>
          <p:nvPr/>
        </p:nvSpPr>
        <p:spPr bwMode="auto">
          <a:xfrm>
            <a:off x="2063751" y="163514"/>
            <a:ext cx="1731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cs typeface="Times New Roman" panose="02020603050405020304" pitchFamily="18" charset="0"/>
              </a:rPr>
              <a:t>5d. Moc chłodnicy</a:t>
            </a:r>
            <a:endParaRPr lang="pl-PL" altLang="pl-PL" sz="1600"/>
          </a:p>
        </p:txBody>
      </p:sp>
      <p:sp>
        <p:nvSpPr>
          <p:cNvPr id="36867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9983789" y="6584950"/>
            <a:ext cx="587375" cy="26828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413072-673A-4F5C-A458-E6D3AF317A4B}" type="slidenum">
              <a:rPr lang="pl-PL" altLang="pl-PL" sz="8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sz="800"/>
          </a:p>
        </p:txBody>
      </p:sp>
      <p:sp>
        <p:nvSpPr>
          <p:cNvPr id="36868" name="Prostokąt 1"/>
          <p:cNvSpPr>
            <a:spLocks noChangeArrowheads="1"/>
          </p:cNvSpPr>
          <p:nvPr/>
        </p:nvSpPr>
        <p:spPr bwMode="auto">
          <a:xfrm>
            <a:off x="1722439" y="2276475"/>
            <a:ext cx="20161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cs typeface="Times New Roman" panose="02020603050405020304" pitchFamily="18" charset="0"/>
                <a:sym typeface="Symbol" panose="05050102010706020507" pitchFamily="18" charset="2"/>
              </a:rPr>
              <a:t>Zwiększenie udziału powietrza świeżego w mieszaninie.</a:t>
            </a:r>
            <a:endParaRPr lang="pl-PL" altLang="pl-PL" sz="1400" b="1">
              <a:sym typeface="Symbol" panose="05050102010706020507" pitchFamily="18" charset="2"/>
            </a:endParaRPr>
          </a:p>
        </p:txBody>
      </p:sp>
      <p:sp>
        <p:nvSpPr>
          <p:cNvPr id="36869" name="Prostokąt 1"/>
          <p:cNvSpPr>
            <a:spLocks noChangeArrowheads="1"/>
          </p:cNvSpPr>
          <p:nvPr/>
        </p:nvSpPr>
        <p:spPr bwMode="auto">
          <a:xfrm>
            <a:off x="2101850" y="458789"/>
            <a:ext cx="7881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00B05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Co można zrobić aby doprowadzić do właściwych parametrów. </a:t>
            </a:r>
            <a:endParaRPr lang="pl-PL" altLang="pl-PL" sz="1400" b="1">
              <a:solidFill>
                <a:srgbClr val="00B05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12" name="Obiekt 15"/>
          <p:cNvGraphicFramePr>
            <a:graphicFrameLocks noChangeAspect="1"/>
          </p:cNvGraphicFramePr>
          <p:nvPr/>
        </p:nvGraphicFramePr>
        <p:xfrm>
          <a:off x="2028826" y="3243264"/>
          <a:ext cx="194151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Równanie" r:id="rId4" imgW="1231366" imgH="533169" progId="Equation.3">
                  <p:embed/>
                </p:oleObj>
              </mc:Choice>
              <mc:Fallback>
                <p:oleObj name="Równanie" r:id="rId4" imgW="1231366" imgH="533169" progId="Equation.3">
                  <p:embed/>
                  <p:pic>
                    <p:nvPicPr>
                      <p:cNvPr id="12" name="Obi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6" y="3243264"/>
                        <a:ext cx="194151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1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893764"/>
            <a:ext cx="62134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ze strzałką 7"/>
          <p:cNvCxnSpPr/>
          <p:nvPr/>
        </p:nvCxnSpPr>
        <p:spPr>
          <a:xfrm flipV="1">
            <a:off x="3000375" y="2349501"/>
            <a:ext cx="5399088" cy="574675"/>
          </a:xfrm>
          <a:prstGeom prst="straightConnector1">
            <a:avLst/>
          </a:prstGeom>
          <a:ln w="25400">
            <a:solidFill>
              <a:srgbClr val="BC10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3" name="Prostokąt 1"/>
          <p:cNvSpPr>
            <a:spLocks noChangeArrowheads="1"/>
          </p:cNvSpPr>
          <p:nvPr/>
        </p:nvSpPr>
        <p:spPr bwMode="auto">
          <a:xfrm>
            <a:off x="1879601" y="5189539"/>
            <a:ext cx="20161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00B05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W warunkach zadania ta wersja daje wynik częściowo zadowalający.</a:t>
            </a:r>
            <a:endParaRPr lang="pl-PL" altLang="pl-PL" sz="1400" b="1">
              <a:solidFill>
                <a:srgbClr val="00B050"/>
              </a:solidFill>
              <a:sym typeface="Symbol" panose="05050102010706020507" pitchFamily="18" charset="2"/>
            </a:endParaRPr>
          </a:p>
        </p:txBody>
      </p:sp>
      <p:cxnSp>
        <p:nvCxnSpPr>
          <p:cNvPr id="14" name="Łącznik prosty ze strzałką 13"/>
          <p:cNvCxnSpPr>
            <a:stCxn id="36873" idx="3"/>
          </p:cNvCxnSpPr>
          <p:nvPr/>
        </p:nvCxnSpPr>
        <p:spPr>
          <a:xfrm flipV="1">
            <a:off x="3895725" y="4868863"/>
            <a:ext cx="3784600" cy="690562"/>
          </a:xfrm>
          <a:prstGeom prst="straightConnector1">
            <a:avLst/>
          </a:prstGeom>
          <a:ln w="25400">
            <a:solidFill>
              <a:srgbClr val="BC10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92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0713"/>
            <a:ext cx="3957638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3797300"/>
            <a:ext cx="5108575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Prostokąt 2"/>
          <p:cNvSpPr>
            <a:spLocks noChangeArrowheads="1"/>
          </p:cNvSpPr>
          <p:nvPr/>
        </p:nvSpPr>
        <p:spPr bwMode="auto">
          <a:xfrm>
            <a:off x="2003425" y="0"/>
            <a:ext cx="345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0070C0"/>
                </a:solidFill>
                <a:cs typeface="Times New Roman" panose="02020603050405020304" pitchFamily="18" charset="0"/>
              </a:rPr>
              <a:t>Nawilżanie parowe (nawilżacz parowy)</a:t>
            </a:r>
            <a:endParaRPr lang="pl-PL" altLang="pl-PL" sz="1600">
              <a:solidFill>
                <a:srgbClr val="0070C0"/>
              </a:solidFill>
            </a:endParaRPr>
          </a:p>
        </p:txBody>
      </p:sp>
      <p:sp>
        <p:nvSpPr>
          <p:cNvPr id="45061" name="Prostokąt 4"/>
          <p:cNvSpPr>
            <a:spLocks noChangeArrowheads="1"/>
          </p:cNvSpPr>
          <p:nvPr/>
        </p:nvSpPr>
        <p:spPr bwMode="auto">
          <a:xfrm>
            <a:off x="6557963" y="46038"/>
            <a:ext cx="3771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00B050"/>
                </a:solidFill>
                <a:cs typeface="Times New Roman" panose="02020603050405020304" pitchFamily="18" charset="0"/>
              </a:rPr>
              <a:t>Nawilżanie w komorze nawilżania (komora zraszania, plus nagrzewnica wtórna)</a:t>
            </a:r>
            <a:endParaRPr lang="pl-PL" altLang="pl-PL" sz="1600">
              <a:solidFill>
                <a:srgbClr val="00B050"/>
              </a:solidFill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981075"/>
            <a:ext cx="2970213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572001"/>
            <a:ext cx="28956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7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"/>
          <p:cNvSpPr>
            <a:spLocks noChangeArrowheads="1"/>
          </p:cNvSpPr>
          <p:nvPr/>
        </p:nvSpPr>
        <p:spPr bwMode="auto">
          <a:xfrm>
            <a:off x="5312590" y="1054142"/>
            <a:ext cx="2058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l-PL" altLang="pl-PL" sz="1800" b="1" u="sng">
                <a:solidFill>
                  <a:srgbClr val="0070C0"/>
                </a:solidFill>
                <a:cs typeface="Times New Roman" panose="02020603050405020304" pitchFamily="18" charset="0"/>
              </a:rPr>
              <a:t>Okres zimowy</a:t>
            </a:r>
          </a:p>
        </p:txBody>
      </p:sp>
    </p:spTree>
    <p:extLst>
      <p:ext uri="{BB962C8B-B14F-4D97-AF65-F5344CB8AC3E}">
        <p14:creationId xmlns:p14="http://schemas.microsoft.com/office/powerpoint/2010/main" val="3207382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4" y="225425"/>
            <a:ext cx="4981575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9983789" y="6584950"/>
            <a:ext cx="587375" cy="26828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AD86DC-EED4-4E9A-B63E-3D4FFB7671F9}" type="slidenum">
              <a:rPr lang="pl-PL" altLang="pl-PL" sz="8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sz="800"/>
          </a:p>
        </p:txBody>
      </p:sp>
      <p:sp>
        <p:nvSpPr>
          <p:cNvPr id="54276" name="Prostokąt 1"/>
          <p:cNvSpPr>
            <a:spLocks noChangeArrowheads="1"/>
          </p:cNvSpPr>
          <p:nvPr/>
        </p:nvSpPr>
        <p:spPr bwMode="auto">
          <a:xfrm>
            <a:off x="2495551" y="188914"/>
            <a:ext cx="2652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cs typeface="Times New Roman" panose="02020603050405020304" pitchFamily="18" charset="0"/>
              </a:rPr>
              <a:t>Przemiany na wykresie i-x</a:t>
            </a:r>
            <a:endParaRPr lang="pl-PL" altLang="pl-PL" sz="1800"/>
          </a:p>
        </p:txBody>
      </p:sp>
      <p:sp>
        <p:nvSpPr>
          <p:cNvPr id="5" name="Prostokąt 14"/>
          <p:cNvSpPr>
            <a:spLocks noChangeArrowheads="1"/>
          </p:cNvSpPr>
          <p:nvPr/>
        </p:nvSpPr>
        <p:spPr bwMode="auto">
          <a:xfrm>
            <a:off x="2433638" y="1124744"/>
            <a:ext cx="226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temperatura mieszaniny </a:t>
            </a:r>
            <a:endParaRPr lang="pl-PL" alt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3357564"/>
            <a:ext cx="56959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Prostokąt 1"/>
          <p:cNvSpPr>
            <a:spLocks noChangeArrowheads="1"/>
          </p:cNvSpPr>
          <p:nvPr/>
        </p:nvSpPr>
        <p:spPr bwMode="auto">
          <a:xfrm>
            <a:off x="2495551" y="188914"/>
            <a:ext cx="2652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cs typeface="Times New Roman" panose="02020603050405020304" pitchFamily="18" charset="0"/>
              </a:rPr>
              <a:t>Przemiany na wykresie i-x</a:t>
            </a:r>
            <a:endParaRPr lang="pl-PL" altLang="pl-PL" sz="180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1" y="201613"/>
            <a:ext cx="30511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9983789" y="6584950"/>
            <a:ext cx="587375" cy="26828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1E930D-5377-4945-B46C-0564371F3566}" type="slidenum">
              <a:rPr lang="pl-PL" altLang="pl-PL" sz="8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sz="800"/>
          </a:p>
        </p:txBody>
      </p:sp>
    </p:spTree>
    <p:extLst>
      <p:ext uri="{BB962C8B-B14F-4D97-AF65-F5344CB8AC3E}">
        <p14:creationId xmlns:p14="http://schemas.microsoft.com/office/powerpoint/2010/main" val="7704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4451"/>
            <a:ext cx="4410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692151"/>
            <a:ext cx="451008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Prostokąt 1"/>
          <p:cNvSpPr>
            <a:spLocks noChangeArrowheads="1"/>
          </p:cNvSpPr>
          <p:nvPr/>
        </p:nvSpPr>
        <p:spPr bwMode="auto">
          <a:xfrm>
            <a:off x="1657351" y="5878513"/>
            <a:ext cx="2638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 u="sng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Parametry powietrza wewnętrznego</a:t>
            </a:r>
            <a:r>
              <a:rPr lang="pl-PL" altLang="pl-PL" sz="1200" u="sng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pl-PL" altLang="pl-PL" sz="1200">
                <a:solidFill>
                  <a:srgbClr val="0070C0"/>
                </a:solidFill>
                <a:sym typeface="Symbol" panose="05050102010706020507" pitchFamily="18" charset="2"/>
              </a:rPr>
              <a:t>- 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t</a:t>
            </a:r>
            <a:r>
              <a:rPr lang="pl-PL" altLang="pl-PL" sz="1200" baseline="-2500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pl-PL" altLang="pl-PL" sz="120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 </a:t>
            </a:r>
            <a:r>
              <a:rPr lang="pl-PL" altLang="pl-PL" sz="1200">
                <a:solidFill>
                  <a:srgbClr val="0070C0"/>
                </a:solidFill>
                <a:sym typeface="Symbol" panose="05050102010706020507" pitchFamily="18" charset="2"/>
              </a:rPr>
              <a:t>22</a:t>
            </a:r>
            <a:r>
              <a:rPr lang="pl-PL" altLang="pl-PL" sz="120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</a:t>
            </a:r>
            <a:r>
              <a:rPr lang="pl-PL" altLang="pl-PL" sz="1200">
                <a:solidFill>
                  <a:srgbClr val="0070C0"/>
                </a:solidFill>
                <a:cs typeface="Times New Roman" panose="02020603050405020304" pitchFamily="18" charset="0"/>
              </a:rPr>
              <a:t>C – dla całego roku</a:t>
            </a:r>
            <a:r>
              <a:rPr lang="pl-PL" altLang="pl-PL" sz="120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altLang="pl-PL" sz="12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pl-PL" sz="120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pl-PL" altLang="pl-PL" sz="1200">
                <a:solidFill>
                  <a:srgbClr val="0070C0"/>
                </a:solidFill>
                <a:cs typeface="Times New Roman" panose="02020603050405020304" pitchFamily="18" charset="0"/>
              </a:rPr>
              <a:t>50 ÷</a:t>
            </a:r>
            <a:r>
              <a:rPr lang="pl-PL" altLang="pl-PL" sz="120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55 %</a:t>
            </a:r>
          </a:p>
        </p:txBody>
      </p:sp>
    </p:spTree>
    <p:extLst>
      <p:ext uri="{BB962C8B-B14F-4D97-AF65-F5344CB8AC3E}">
        <p14:creationId xmlns:p14="http://schemas.microsoft.com/office/powerpoint/2010/main" val="104597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250825"/>
            <a:ext cx="4148137" cy="634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060576"/>
            <a:ext cx="42545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Prostokąt 1"/>
          <p:cNvSpPr>
            <a:spLocks noChangeArrowheads="1"/>
          </p:cNvSpPr>
          <p:nvPr/>
        </p:nvSpPr>
        <p:spPr bwMode="auto">
          <a:xfrm>
            <a:off x="1638300" y="908051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cs typeface="Times New Roman" panose="02020603050405020304" pitchFamily="18" charset="0"/>
                <a:sym typeface="Symbol" panose="05050102010706020507" pitchFamily="18" charset="2"/>
              </a:rPr>
              <a:t>Różnica temperatury nawiewu i temperatury powietrza w pomieszczeniu t=</a:t>
            </a:r>
            <a:r>
              <a:rPr lang="pl-PL" altLang="pl-PL" sz="1400">
                <a:sym typeface="Symbol" panose="05050102010706020507" pitchFamily="18" charset="2"/>
              </a:rPr>
              <a:t>7</a:t>
            </a:r>
            <a:r>
              <a:rPr lang="pl-PL" altLang="pl-PL" sz="1400">
                <a:cs typeface="Times New Roman" panose="02020603050405020304" pitchFamily="18" charset="0"/>
                <a:sym typeface="Symbol" panose="05050102010706020507" pitchFamily="18" charset="2"/>
              </a:rPr>
              <a:t> K.</a:t>
            </a:r>
            <a:endParaRPr lang="pl-PL" altLang="pl-PL" sz="1400" b="1">
              <a:sym typeface="Symbol" panose="05050102010706020507" pitchFamily="18" charset="2"/>
            </a:endParaRPr>
          </a:p>
        </p:txBody>
      </p:sp>
      <p:sp>
        <p:nvSpPr>
          <p:cNvPr id="13317" name="Prostokąt 1"/>
          <p:cNvSpPr>
            <a:spLocks noChangeArrowheads="1"/>
          </p:cNvSpPr>
          <p:nvPr/>
        </p:nvSpPr>
        <p:spPr bwMode="auto">
          <a:xfrm>
            <a:off x="2070100" y="188914"/>
            <a:ext cx="360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Ustalenie punktu nawiewu na i-x</a:t>
            </a:r>
            <a:endParaRPr lang="pl-PL" altLang="pl-PL" sz="1400" b="1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69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rostokąt 1"/>
          <p:cNvSpPr>
            <a:spLocks noChangeArrowheads="1"/>
          </p:cNvSpPr>
          <p:nvPr/>
        </p:nvSpPr>
        <p:spPr bwMode="auto">
          <a:xfrm>
            <a:off x="2070100" y="188914"/>
            <a:ext cx="360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Ustalenie punktu nawiewu na i-x</a:t>
            </a:r>
            <a:endParaRPr lang="pl-PL" altLang="pl-PL" sz="1400" b="1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pic>
        <p:nvPicPr>
          <p:cNvPr id="14339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692151"/>
            <a:ext cx="4875213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Łącznik prosty ze strzałką 3"/>
          <p:cNvCxnSpPr/>
          <p:nvPr/>
        </p:nvCxnSpPr>
        <p:spPr>
          <a:xfrm>
            <a:off x="4151313" y="3500439"/>
            <a:ext cx="3313112" cy="649287"/>
          </a:xfrm>
          <a:prstGeom prst="straightConnector1">
            <a:avLst/>
          </a:prstGeom>
          <a:ln w="25400">
            <a:solidFill>
              <a:srgbClr val="BC10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Prostokąt 1"/>
          <p:cNvSpPr>
            <a:spLocks noChangeArrowheads="1"/>
          </p:cNvSpPr>
          <p:nvPr/>
        </p:nvSpPr>
        <p:spPr bwMode="auto">
          <a:xfrm>
            <a:off x="1774826" y="3178176"/>
            <a:ext cx="3025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cs typeface="Times New Roman" panose="02020603050405020304" pitchFamily="18" charset="0"/>
                <a:sym typeface="Symbol" panose="05050102010706020507" pitchFamily="18" charset="2"/>
              </a:rPr>
              <a:t>Zakres parametrów punktu nawiewu</a:t>
            </a:r>
            <a:endParaRPr lang="pl-PL" altLang="pl-PL" sz="1400" b="1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46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98438"/>
            <a:ext cx="4494212" cy="638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484313"/>
            <a:ext cx="4419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9983789" y="6584950"/>
            <a:ext cx="587375" cy="26828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846EF5-996A-4C5A-9E14-C3C2E0C7AF59}" type="slidenum">
              <a:rPr lang="pl-PL" altLang="pl-PL" sz="8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pl-PL" altLang="pl-PL" sz="800"/>
          </a:p>
        </p:txBody>
      </p:sp>
      <p:sp>
        <p:nvSpPr>
          <p:cNvPr id="24581" name="Prostokąt 4"/>
          <p:cNvSpPr>
            <a:spLocks noChangeArrowheads="1"/>
          </p:cNvSpPr>
          <p:nvPr/>
        </p:nvSpPr>
        <p:spPr bwMode="auto">
          <a:xfrm>
            <a:off x="1703388" y="71439"/>
            <a:ext cx="4679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Przedstawienie obliczonych parametrów na wykresie i-x</a:t>
            </a:r>
            <a:endParaRPr lang="pl-PL" altLang="pl-PL" sz="1400" b="1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24582" name="Prostokąt 1"/>
          <p:cNvSpPr>
            <a:spLocks noChangeArrowheads="1"/>
          </p:cNvSpPr>
          <p:nvPr/>
        </p:nvSpPr>
        <p:spPr bwMode="auto">
          <a:xfrm>
            <a:off x="2495550" y="592139"/>
            <a:ext cx="2020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cs typeface="Times New Roman" panose="02020603050405020304" pitchFamily="18" charset="0"/>
              </a:rPr>
              <a:t>Parametry mieszaniny</a:t>
            </a:r>
            <a:endParaRPr lang="pl-PL" altLang="pl-PL" sz="1600"/>
          </a:p>
        </p:txBody>
      </p:sp>
    </p:spTree>
    <p:extLst>
      <p:ext uri="{BB962C8B-B14F-4D97-AF65-F5344CB8AC3E}">
        <p14:creationId xmlns:p14="http://schemas.microsoft.com/office/powerpoint/2010/main" val="29705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rostokąt 1"/>
          <p:cNvSpPr>
            <a:spLocks noChangeArrowheads="1"/>
          </p:cNvSpPr>
          <p:nvPr/>
        </p:nvSpPr>
        <p:spPr bwMode="auto">
          <a:xfrm>
            <a:off x="2063751" y="163514"/>
            <a:ext cx="1628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cs typeface="Times New Roman" panose="02020603050405020304" pitchFamily="18" charset="0"/>
              </a:rPr>
              <a:t>5. Moc chłodnicy</a:t>
            </a:r>
            <a:endParaRPr lang="pl-PL" altLang="pl-PL" sz="1600"/>
          </a:p>
        </p:txBody>
      </p:sp>
      <p:pic>
        <p:nvPicPr>
          <p:cNvPr id="2662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1125539"/>
            <a:ext cx="36957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687514"/>
            <a:ext cx="487362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9983789" y="6584950"/>
            <a:ext cx="587375" cy="26828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78E22C-9ADC-4E71-AFB6-4BA35F3B3151}" type="slidenum">
              <a:rPr lang="pl-PL" altLang="pl-PL" sz="8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pl-PL" altLang="pl-PL" sz="800"/>
          </a:p>
        </p:txBody>
      </p:sp>
      <p:sp>
        <p:nvSpPr>
          <p:cNvPr id="26630" name="Prostokąt 1"/>
          <p:cNvSpPr>
            <a:spLocks noChangeArrowheads="1"/>
          </p:cNvSpPr>
          <p:nvPr/>
        </p:nvSpPr>
        <p:spPr bwMode="auto">
          <a:xfrm>
            <a:off x="382156" y="587545"/>
            <a:ext cx="101890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>
                <a:cs typeface="Times New Roman" panose="02020603050405020304" pitchFamily="18" charset="0"/>
              </a:rPr>
              <a:t>Przemiana chłodzenia na wykresie </a:t>
            </a:r>
            <a:r>
              <a:rPr lang="pl-PL" altLang="pl-PL" sz="1600" dirty="0" smtClean="0">
                <a:cs typeface="Times New Roman" panose="02020603050405020304" pitchFamily="18" charset="0"/>
              </a:rPr>
              <a:t>i-x – różnica parametrów powietrza za chłodnicą i wymaganych parametrów nawiewu</a:t>
            </a:r>
            <a:endParaRPr lang="pl-PL" altLang="pl-PL" sz="1600" dirty="0"/>
          </a:p>
        </p:txBody>
      </p:sp>
    </p:spTree>
    <p:extLst>
      <p:ext uri="{BB962C8B-B14F-4D97-AF65-F5344CB8AC3E}">
        <p14:creationId xmlns:p14="http://schemas.microsoft.com/office/powerpoint/2010/main" val="41338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rostokąt 1"/>
          <p:cNvSpPr>
            <a:spLocks noChangeArrowheads="1"/>
          </p:cNvSpPr>
          <p:nvPr/>
        </p:nvSpPr>
        <p:spPr bwMode="auto">
          <a:xfrm>
            <a:off x="2063750" y="163514"/>
            <a:ext cx="1720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cs typeface="Times New Roman" panose="02020603050405020304" pitchFamily="18" charset="0"/>
              </a:rPr>
              <a:t>5a. Moc chłodnicy</a:t>
            </a:r>
            <a:endParaRPr lang="pl-PL" altLang="pl-PL" sz="1600"/>
          </a:p>
        </p:txBody>
      </p:sp>
      <p:sp>
        <p:nvSpPr>
          <p:cNvPr id="30723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9983789" y="6584950"/>
            <a:ext cx="587375" cy="26828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DA7A08-7EEA-4DBE-A79A-8BEC8F754502}" type="slidenum">
              <a:rPr lang="pl-PL" altLang="pl-PL" sz="8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pl-PL" altLang="pl-PL" sz="800"/>
          </a:p>
        </p:txBody>
      </p:sp>
      <p:sp>
        <p:nvSpPr>
          <p:cNvPr id="30724" name="Prostokąt 1"/>
          <p:cNvSpPr>
            <a:spLocks noChangeArrowheads="1"/>
          </p:cNvSpPr>
          <p:nvPr/>
        </p:nvSpPr>
        <p:spPr bwMode="auto">
          <a:xfrm>
            <a:off x="2351089" y="3209925"/>
            <a:ext cx="2016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cs typeface="Times New Roman" panose="02020603050405020304" pitchFamily="18" charset="0"/>
                <a:sym typeface="Symbol" panose="05050102010706020507" pitchFamily="18" charset="2"/>
              </a:rPr>
              <a:t>Podniesienie temperatury ścianki chłodnicy.</a:t>
            </a:r>
            <a:endParaRPr lang="pl-PL" altLang="pl-PL" sz="1400" b="1">
              <a:sym typeface="Symbol" panose="05050102010706020507" pitchFamily="18" charset="2"/>
            </a:endParaRPr>
          </a:p>
        </p:txBody>
      </p:sp>
      <p:pic>
        <p:nvPicPr>
          <p:cNvPr id="3072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4" y="890588"/>
            <a:ext cx="545782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ze strzałką 7"/>
          <p:cNvCxnSpPr/>
          <p:nvPr/>
        </p:nvCxnSpPr>
        <p:spPr>
          <a:xfrm>
            <a:off x="3432176" y="3789363"/>
            <a:ext cx="3959225" cy="1871662"/>
          </a:xfrm>
          <a:prstGeom prst="straightConnector1">
            <a:avLst/>
          </a:prstGeom>
          <a:ln w="25400">
            <a:solidFill>
              <a:srgbClr val="BC10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7" name="Prostokąt 1"/>
          <p:cNvSpPr>
            <a:spLocks noChangeArrowheads="1"/>
          </p:cNvSpPr>
          <p:nvPr/>
        </p:nvSpPr>
        <p:spPr bwMode="auto">
          <a:xfrm>
            <a:off x="2101850" y="458789"/>
            <a:ext cx="7881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00B05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Co można zrobić aby doprowadzić do właściwych parametrów. </a:t>
            </a:r>
            <a:endParaRPr lang="pl-PL" altLang="pl-PL" sz="1400" b="1">
              <a:solidFill>
                <a:srgbClr val="00B05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11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rostokąt 1"/>
          <p:cNvSpPr>
            <a:spLocks noChangeArrowheads="1"/>
          </p:cNvSpPr>
          <p:nvPr/>
        </p:nvSpPr>
        <p:spPr bwMode="auto">
          <a:xfrm>
            <a:off x="2063751" y="163514"/>
            <a:ext cx="1731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cs typeface="Times New Roman" panose="02020603050405020304" pitchFamily="18" charset="0"/>
              </a:rPr>
              <a:t>5b. Moc chłodnicy</a:t>
            </a:r>
            <a:endParaRPr lang="pl-PL" altLang="pl-PL" sz="1600"/>
          </a:p>
        </p:txBody>
      </p:sp>
      <p:sp>
        <p:nvSpPr>
          <p:cNvPr id="32771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9983789" y="6584950"/>
            <a:ext cx="587375" cy="26828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00284E-0580-4A35-8D76-3374D0B549E4}" type="slidenum">
              <a:rPr lang="pl-PL" altLang="pl-PL" sz="8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pl-PL" altLang="pl-PL" sz="800"/>
          </a:p>
        </p:txBody>
      </p:sp>
      <p:sp>
        <p:nvSpPr>
          <p:cNvPr id="32772" name="Prostokąt 1"/>
          <p:cNvSpPr>
            <a:spLocks noChangeArrowheads="1"/>
          </p:cNvSpPr>
          <p:nvPr/>
        </p:nvSpPr>
        <p:spPr bwMode="auto">
          <a:xfrm>
            <a:off x="1722439" y="2276475"/>
            <a:ext cx="2016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cs typeface="Times New Roman" panose="02020603050405020304" pitchFamily="18" charset="0"/>
                <a:sym typeface="Symbol" panose="05050102010706020507" pitchFamily="18" charset="2"/>
              </a:rPr>
              <a:t>Wykorzystanie pełnego dostępnego zakresu zmienności parametrów powietrza w pomieszczeniu – </a:t>
            </a:r>
            <a:r>
              <a:rPr lang="pl-PL" altLang="pl-PL" sz="1400" b="1">
                <a:cs typeface="Times New Roman" panose="02020603050405020304" pitchFamily="18" charset="0"/>
                <a:sym typeface="Symbol" panose="05050102010706020507" pitchFamily="18" charset="2"/>
              </a:rPr>
              <a:t>brak rezerwy na nieprzewidziane sytuacje. </a:t>
            </a:r>
            <a:endParaRPr lang="pl-PL" altLang="pl-PL" sz="1400" b="1">
              <a:sym typeface="Symbol" panose="05050102010706020507" pitchFamily="18" charset="2"/>
            </a:endParaRPr>
          </a:p>
        </p:txBody>
      </p:sp>
      <p:sp>
        <p:nvSpPr>
          <p:cNvPr id="32773" name="Prostokąt 1"/>
          <p:cNvSpPr>
            <a:spLocks noChangeArrowheads="1"/>
          </p:cNvSpPr>
          <p:nvPr/>
        </p:nvSpPr>
        <p:spPr bwMode="auto">
          <a:xfrm>
            <a:off x="2101850" y="458789"/>
            <a:ext cx="7881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00B05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Co można zrobić aby doprowadzić do właściwych parametrów. </a:t>
            </a:r>
            <a:endParaRPr lang="pl-PL" altLang="pl-PL" sz="1400" b="1">
              <a:solidFill>
                <a:srgbClr val="00B050"/>
              </a:solidFill>
              <a:sym typeface="Symbol" panose="05050102010706020507" pitchFamily="18" charset="2"/>
            </a:endParaRPr>
          </a:p>
        </p:txBody>
      </p:sp>
      <p:pic>
        <p:nvPicPr>
          <p:cNvPr id="32774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990600"/>
            <a:ext cx="56896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ze strzałką 7"/>
          <p:cNvCxnSpPr/>
          <p:nvPr/>
        </p:nvCxnSpPr>
        <p:spPr>
          <a:xfrm>
            <a:off x="3692525" y="2852738"/>
            <a:ext cx="3627438" cy="863600"/>
          </a:xfrm>
          <a:prstGeom prst="straightConnector1">
            <a:avLst/>
          </a:prstGeom>
          <a:ln w="25400">
            <a:solidFill>
              <a:srgbClr val="BC10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rostokąt 1"/>
          <p:cNvSpPr>
            <a:spLocks noChangeArrowheads="1"/>
          </p:cNvSpPr>
          <p:nvPr/>
        </p:nvSpPr>
        <p:spPr bwMode="auto">
          <a:xfrm>
            <a:off x="2063750" y="163514"/>
            <a:ext cx="1720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cs typeface="Times New Roman" panose="02020603050405020304" pitchFamily="18" charset="0"/>
              </a:rPr>
              <a:t>5c. Moc chłodnicy</a:t>
            </a:r>
            <a:endParaRPr lang="pl-PL" altLang="pl-PL" sz="1600"/>
          </a:p>
        </p:txBody>
      </p:sp>
      <p:sp>
        <p:nvSpPr>
          <p:cNvPr id="34819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9983789" y="6584950"/>
            <a:ext cx="587375" cy="26828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5C9DCC-AC61-4461-8EF3-7F4297D12977}" type="slidenum">
              <a:rPr lang="pl-PL" altLang="pl-PL" sz="8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pl-PL" altLang="pl-PL" sz="800"/>
          </a:p>
        </p:txBody>
      </p:sp>
      <p:sp>
        <p:nvSpPr>
          <p:cNvPr id="34820" name="Prostokąt 1"/>
          <p:cNvSpPr>
            <a:spLocks noChangeArrowheads="1"/>
          </p:cNvSpPr>
          <p:nvPr/>
        </p:nvSpPr>
        <p:spPr bwMode="auto">
          <a:xfrm>
            <a:off x="1722439" y="2276476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cs typeface="Times New Roman" panose="02020603050405020304" pitchFamily="18" charset="0"/>
                <a:sym typeface="Symbol" panose="05050102010706020507" pitchFamily="18" charset="2"/>
              </a:rPr>
              <a:t>Zastosowanie nawilżania parowego.</a:t>
            </a:r>
            <a:endParaRPr lang="pl-PL" altLang="pl-PL" sz="1400" b="1">
              <a:sym typeface="Symbol" panose="05050102010706020507" pitchFamily="18" charset="2"/>
            </a:endParaRPr>
          </a:p>
        </p:txBody>
      </p:sp>
      <p:sp>
        <p:nvSpPr>
          <p:cNvPr id="34821" name="Prostokąt 1"/>
          <p:cNvSpPr>
            <a:spLocks noChangeArrowheads="1"/>
          </p:cNvSpPr>
          <p:nvPr/>
        </p:nvSpPr>
        <p:spPr bwMode="auto">
          <a:xfrm>
            <a:off x="2101850" y="458789"/>
            <a:ext cx="7881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00B05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Co można zrobić aby doprowadzić do właściwych parametrów. </a:t>
            </a:r>
            <a:endParaRPr lang="pl-PL" altLang="pl-PL" sz="1400" b="1">
              <a:solidFill>
                <a:srgbClr val="00B050"/>
              </a:solidFill>
              <a:sym typeface="Symbol" panose="05050102010706020507" pitchFamily="18" charset="2"/>
            </a:endParaRPr>
          </a:p>
        </p:txBody>
      </p:sp>
      <p:pic>
        <p:nvPicPr>
          <p:cNvPr id="34822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377950"/>
            <a:ext cx="6018212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ze strzałką 7"/>
          <p:cNvCxnSpPr/>
          <p:nvPr/>
        </p:nvCxnSpPr>
        <p:spPr>
          <a:xfrm>
            <a:off x="3000375" y="2924176"/>
            <a:ext cx="5183188" cy="989013"/>
          </a:xfrm>
          <a:prstGeom prst="straightConnector1">
            <a:avLst/>
          </a:prstGeom>
          <a:ln w="25400">
            <a:solidFill>
              <a:srgbClr val="BC10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3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206</Words>
  <Application>Microsoft Office PowerPoint</Application>
  <PresentationFormat>Panoramiczny</PresentationFormat>
  <Paragraphs>72</Paragraphs>
  <Slides>14</Slides>
  <Notes>7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Motyw pakietu Office</vt:lpstr>
      <vt:lpstr>Microsoft Equation 3.0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Użytkownik systemu Windows</cp:lastModifiedBy>
  <cp:revision>2</cp:revision>
  <dcterms:created xsi:type="dcterms:W3CDTF">2018-03-22T14:57:58Z</dcterms:created>
  <dcterms:modified xsi:type="dcterms:W3CDTF">2018-03-22T14:59:36Z</dcterms:modified>
</cp:coreProperties>
</file>