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9" r:id="rId1"/>
    <p:sldMasterId id="2147483663" r:id="rId2"/>
  </p:sldMasterIdLst>
  <p:notesMasterIdLst>
    <p:notesMasterId r:id="rId26"/>
  </p:notesMasterIdLst>
  <p:handoutMasterIdLst>
    <p:handoutMasterId r:id="rId27"/>
  </p:handoutMasterIdLst>
  <p:sldIdLst>
    <p:sldId id="324" r:id="rId3"/>
    <p:sldId id="325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09" r:id="rId13"/>
    <p:sldId id="334" r:id="rId14"/>
    <p:sldId id="335" r:id="rId15"/>
    <p:sldId id="311" r:id="rId16"/>
    <p:sldId id="289" r:id="rId17"/>
    <p:sldId id="336" r:id="rId18"/>
    <p:sldId id="321" r:id="rId19"/>
    <p:sldId id="337" r:id="rId20"/>
    <p:sldId id="322" r:id="rId21"/>
    <p:sldId id="338" r:id="rId22"/>
    <p:sldId id="339" r:id="rId23"/>
    <p:sldId id="323" r:id="rId24"/>
    <p:sldId id="340" r:id="rId25"/>
  </p:sldIdLst>
  <p:sldSz cx="9144000" cy="6858000" type="screen4x3"/>
  <p:notesSz cx="6888163" cy="100203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GG/1KfY5T/FRJu+WP2tSfA==" hashData="oNE1AtHIDt9u4F4LZ4bFTVEEXOhg5x5nHFutzYsDQ5g9qrmdq1WNWoIhRbLM11Cz/8i/AxcqeXyHbjw0acRipw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6600"/>
    <a:srgbClr val="A7190E"/>
    <a:srgbClr val="FFD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69" autoAdjust="0"/>
  </p:normalViewPr>
  <p:slideViewPr>
    <p:cSldViewPr snapToGrid="0" snapToObjects="1">
      <p:cViewPr varScale="1">
        <p:scale>
          <a:sx n="39" d="100"/>
          <a:sy n="39" d="100"/>
        </p:scale>
        <p:origin x="133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E:\Moje%20dokumenty\Politechnika\wykres%20dowoego%20zu&#380;ycia%20cwu%20popr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Moje%20dokumenty\Politechnika\wykres%20dowoego%20zu&#380;ycia%20cwu%20popr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Moje%20dokumenty\Politechnika\wykres%20dowoego%20zu&#380;ycia%20cwu%20popr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Moje%20dokumenty\Politechnika\wykres%20dowoego%20zu&#380;ycia%20cwu%20pop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Moje%20dokumenty\Politechnika\wykres%20dowoego%20zu&#380;ycia%20cwu%20popr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E:\Moje%20dokumenty\Politechnika\wykres%20dowoego%20zu&#380;ycia%20cwu%20pop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9772126334467646E-2"/>
          <c:y val="0.18040627712790713"/>
          <c:w val="0.87383660806618491"/>
          <c:h val="0.76949152542372945"/>
        </c:manualLayout>
      </c:layout>
      <c:scatterChart>
        <c:scatterStyle val="lineMarker"/>
        <c:varyColors val="0"/>
        <c:ser>
          <c:idx val="6"/>
          <c:order val="0"/>
          <c:spPr>
            <a:ln w="3175">
              <a:noFill/>
              <a:prstDash val="solid"/>
            </a:ln>
          </c:spPr>
          <c:marker>
            <c:symbol val="none"/>
          </c:marker>
          <c:xVal>
            <c:numRef>
              <c:f>Arkusz3!$D$42:$D$50</c:f>
              <c:numCache>
                <c:formatCode>General</c:formatCode>
                <c:ptCount val="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7.5</c:v>
                </c:pt>
              </c:numCache>
            </c:numRef>
          </c:xVal>
          <c:yVal>
            <c:numRef>
              <c:f>Arkusz3!$F$42:$F$50</c:f>
              <c:numCache>
                <c:formatCode>General</c:formatCode>
                <c:ptCount val="9"/>
                <c:pt idx="0">
                  <c:v>37.651515151515184</c:v>
                </c:pt>
                <c:pt idx="1">
                  <c:v>37.651515151515184</c:v>
                </c:pt>
                <c:pt idx="2">
                  <c:v>37.651515151515184</c:v>
                </c:pt>
                <c:pt idx="3">
                  <c:v>37.651515151515184</c:v>
                </c:pt>
                <c:pt idx="4">
                  <c:v>37.651515151515184</c:v>
                </c:pt>
                <c:pt idx="5">
                  <c:v>37.651515151515184</c:v>
                </c:pt>
                <c:pt idx="6">
                  <c:v>37.651515151515184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5621728"/>
        <c:axId val="175626824"/>
      </c:scatterChart>
      <c:valAx>
        <c:axId val="175621728"/>
        <c:scaling>
          <c:orientation val="minMax"/>
          <c:max val="24"/>
        </c:scaling>
        <c:delete val="0"/>
        <c:axPos val="b"/>
        <c:majorGridlines>
          <c:spPr>
            <a:ln w="3175">
              <a:solidFill>
                <a:schemeClr val="bg1">
                  <a:lumMod val="50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400"/>
                </a:pPr>
                <a:r>
                  <a:rPr lang="pl-PL" sz="1400"/>
                  <a:t>t [h]</a:t>
                </a:r>
              </a:p>
            </c:rich>
          </c:tx>
          <c:layout>
            <c:manualLayout>
              <c:xMode val="edge"/>
              <c:yMode val="edge"/>
              <c:x val="0.93167327212341644"/>
              <c:y val="0.9618332829743456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175626824"/>
        <c:crosses val="autoZero"/>
        <c:crossBetween val="midCat"/>
        <c:majorUnit val="1"/>
      </c:valAx>
      <c:valAx>
        <c:axId val="175626824"/>
        <c:scaling>
          <c:orientation val="minMax"/>
          <c:max val="140"/>
        </c:scaling>
        <c:delete val="0"/>
        <c:axPos val="l"/>
        <c:majorGridlines>
          <c:spPr>
            <a:ln w="3175">
              <a:solidFill>
                <a:schemeClr val="bg1">
                  <a:lumMod val="50000"/>
                </a:schemeClr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400"/>
                </a:pPr>
                <a:r>
                  <a:rPr lang="pl-PL" sz="1400"/>
                  <a:t>Qdt [%]</a:t>
                </a:r>
              </a:p>
            </c:rich>
          </c:tx>
          <c:layout>
            <c:manualLayout>
              <c:xMode val="edge"/>
              <c:yMode val="edge"/>
              <c:x val="5.3886518447611421E-4"/>
              <c:y val="0.1160085226591463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175621728"/>
        <c:crosses val="autoZero"/>
        <c:crossBetween val="midCat"/>
        <c:majorUnit val="10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Arial Narrow" panose="020B0606020202030204" pitchFamily="34" charset="0"/>
          <a:ea typeface="Arial"/>
          <a:cs typeface="Arial" panose="020B0604020202020204" pitchFamily="34" charset="0"/>
        </a:defRPr>
      </a:pPr>
      <a:endParaRPr lang="pl-PL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772126334467646E-2"/>
          <c:y val="0.18040627712790713"/>
          <c:w val="0.87383660806618491"/>
          <c:h val="0.76949152542372945"/>
        </c:manualLayout>
      </c:layout>
      <c:scatterChart>
        <c:scatterStyle val="lineMarker"/>
        <c:varyColors val="0"/>
        <c:ser>
          <c:idx val="6"/>
          <c:order val="0"/>
          <c:spPr>
            <a:ln w="3175">
              <a:noFill/>
              <a:prstDash val="solid"/>
            </a:ln>
          </c:spPr>
          <c:marker>
            <c:symbol val="none"/>
          </c:marker>
          <c:xVal>
            <c:numRef>
              <c:f>Arkusz3!$D$42:$D$50</c:f>
              <c:numCache>
                <c:formatCode>General</c:formatCode>
                <c:ptCount val="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7.5</c:v>
                </c:pt>
              </c:numCache>
            </c:numRef>
          </c:xVal>
          <c:yVal>
            <c:numRef>
              <c:f>Arkusz3!$F$42:$F$50</c:f>
              <c:numCache>
                <c:formatCode>General</c:formatCode>
                <c:ptCount val="9"/>
                <c:pt idx="0">
                  <c:v>37.651515151515184</c:v>
                </c:pt>
                <c:pt idx="1">
                  <c:v>37.651515151515184</c:v>
                </c:pt>
                <c:pt idx="2">
                  <c:v>37.651515151515184</c:v>
                </c:pt>
                <c:pt idx="3">
                  <c:v>37.651515151515184</c:v>
                </c:pt>
                <c:pt idx="4">
                  <c:v>37.651515151515184</c:v>
                </c:pt>
                <c:pt idx="5">
                  <c:v>37.651515151515184</c:v>
                </c:pt>
                <c:pt idx="6">
                  <c:v>37.651515151515184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5624080"/>
        <c:axId val="175624472"/>
      </c:scatterChart>
      <c:valAx>
        <c:axId val="175624080"/>
        <c:scaling>
          <c:orientation val="minMax"/>
          <c:max val="24"/>
        </c:scaling>
        <c:delete val="0"/>
        <c:axPos val="b"/>
        <c:majorGridlines>
          <c:spPr>
            <a:ln w="3175">
              <a:solidFill>
                <a:schemeClr val="bg1">
                  <a:lumMod val="50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400"/>
                </a:pPr>
                <a:r>
                  <a:rPr lang="pl-PL" sz="1400"/>
                  <a:t>t [h]</a:t>
                </a:r>
              </a:p>
            </c:rich>
          </c:tx>
          <c:layout>
            <c:manualLayout>
              <c:xMode val="edge"/>
              <c:yMode val="edge"/>
              <c:x val="0.93167327212341644"/>
              <c:y val="0.9618332829743456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175624472"/>
        <c:crosses val="autoZero"/>
        <c:crossBetween val="midCat"/>
        <c:majorUnit val="1"/>
      </c:valAx>
      <c:valAx>
        <c:axId val="175624472"/>
        <c:scaling>
          <c:orientation val="minMax"/>
          <c:max val="140"/>
        </c:scaling>
        <c:delete val="0"/>
        <c:axPos val="l"/>
        <c:majorGridlines>
          <c:spPr>
            <a:ln w="3175">
              <a:solidFill>
                <a:schemeClr val="bg1">
                  <a:lumMod val="50000"/>
                </a:schemeClr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400"/>
                </a:pPr>
                <a:r>
                  <a:rPr lang="pl-PL" sz="1400"/>
                  <a:t>Qdt [%]</a:t>
                </a:r>
              </a:p>
            </c:rich>
          </c:tx>
          <c:layout>
            <c:manualLayout>
              <c:xMode val="edge"/>
              <c:yMode val="edge"/>
              <c:x val="5.3886518447611421E-4"/>
              <c:y val="0.1160085226591463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175624080"/>
        <c:crosses val="autoZero"/>
        <c:crossBetween val="midCat"/>
        <c:majorUnit val="10"/>
      </c:valAx>
      <c:spPr>
        <a:noFill/>
        <a:ln w="3175"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Arial Narrow" panose="020B0606020202030204" pitchFamily="34" charset="0"/>
          <a:ea typeface="Arial"/>
          <a:cs typeface="Arial" panose="020B0604020202020204" pitchFamily="34" charset="0"/>
        </a:defRPr>
      </a:pPr>
      <a:endParaRPr lang="pl-P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772126334467646E-2"/>
          <c:y val="0.18040627712790713"/>
          <c:w val="0.87383660806618491"/>
          <c:h val="0.76949152542372945"/>
        </c:manualLayout>
      </c:layout>
      <c:scatterChart>
        <c:scatterStyle val="lineMarker"/>
        <c:varyColors val="0"/>
        <c:ser>
          <c:idx val="6"/>
          <c:order val="0"/>
          <c:spPr>
            <a:ln w="3175">
              <a:noFill/>
              <a:prstDash val="solid"/>
            </a:ln>
          </c:spPr>
          <c:marker>
            <c:symbol val="none"/>
          </c:marker>
          <c:xVal>
            <c:numRef>
              <c:f>Arkusz3!$D$42:$D$50</c:f>
              <c:numCache>
                <c:formatCode>General</c:formatCode>
                <c:ptCount val="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7.5</c:v>
                </c:pt>
              </c:numCache>
            </c:numRef>
          </c:xVal>
          <c:yVal>
            <c:numRef>
              <c:f>Arkusz3!$F$42:$F$50</c:f>
              <c:numCache>
                <c:formatCode>General</c:formatCode>
                <c:ptCount val="9"/>
                <c:pt idx="0">
                  <c:v>37.651515151515184</c:v>
                </c:pt>
                <c:pt idx="1">
                  <c:v>37.651515151515184</c:v>
                </c:pt>
                <c:pt idx="2">
                  <c:v>37.651515151515184</c:v>
                </c:pt>
                <c:pt idx="3">
                  <c:v>37.651515151515184</c:v>
                </c:pt>
                <c:pt idx="4">
                  <c:v>37.651515151515184</c:v>
                </c:pt>
                <c:pt idx="5">
                  <c:v>37.651515151515184</c:v>
                </c:pt>
                <c:pt idx="6">
                  <c:v>37.651515151515184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21163104"/>
        <c:axId val="221158400"/>
      </c:scatterChart>
      <c:valAx>
        <c:axId val="221163104"/>
        <c:scaling>
          <c:orientation val="minMax"/>
          <c:max val="24"/>
        </c:scaling>
        <c:delete val="0"/>
        <c:axPos val="b"/>
        <c:majorGridlines>
          <c:spPr>
            <a:ln w="3175">
              <a:solidFill>
                <a:schemeClr val="bg1">
                  <a:lumMod val="50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400"/>
                </a:pPr>
                <a:r>
                  <a:rPr lang="pl-PL" sz="1400"/>
                  <a:t>t [h]</a:t>
                </a:r>
              </a:p>
            </c:rich>
          </c:tx>
          <c:layout>
            <c:manualLayout>
              <c:xMode val="edge"/>
              <c:yMode val="edge"/>
              <c:x val="0.93167327212341644"/>
              <c:y val="0.9618332829743456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221158400"/>
        <c:crosses val="autoZero"/>
        <c:crossBetween val="midCat"/>
        <c:majorUnit val="1"/>
      </c:valAx>
      <c:valAx>
        <c:axId val="221158400"/>
        <c:scaling>
          <c:orientation val="minMax"/>
          <c:max val="140"/>
        </c:scaling>
        <c:delete val="0"/>
        <c:axPos val="l"/>
        <c:majorGridlines>
          <c:spPr>
            <a:ln w="3175">
              <a:solidFill>
                <a:schemeClr val="bg1">
                  <a:lumMod val="50000"/>
                </a:schemeClr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400"/>
                </a:pPr>
                <a:r>
                  <a:rPr lang="pl-PL" sz="1400"/>
                  <a:t>Qdt [%]</a:t>
                </a:r>
              </a:p>
            </c:rich>
          </c:tx>
          <c:layout>
            <c:manualLayout>
              <c:xMode val="edge"/>
              <c:yMode val="edge"/>
              <c:x val="5.3886518447611421E-4"/>
              <c:y val="0.1160085226591463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221163104"/>
        <c:crosses val="autoZero"/>
        <c:crossBetween val="midCat"/>
        <c:majorUnit val="10"/>
      </c:valAx>
      <c:spPr>
        <a:noFill/>
        <a:ln w="3175"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Arial Narrow" panose="020B0606020202030204" pitchFamily="34" charset="0"/>
          <a:ea typeface="Arial"/>
          <a:cs typeface="Arial" panose="020B0604020202020204" pitchFamily="34" charset="0"/>
        </a:defRPr>
      </a:pPr>
      <a:endParaRPr lang="pl-P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772126334467646E-2"/>
          <c:y val="0.18040627712790713"/>
          <c:w val="0.87383660806618491"/>
          <c:h val="0.76949152542372945"/>
        </c:manualLayout>
      </c:layout>
      <c:scatterChart>
        <c:scatterStyle val="lineMarker"/>
        <c:varyColors val="0"/>
        <c:ser>
          <c:idx val="6"/>
          <c:order val="0"/>
          <c:spPr>
            <a:ln w="3175">
              <a:noFill/>
              <a:prstDash val="solid"/>
            </a:ln>
          </c:spPr>
          <c:marker>
            <c:symbol val="none"/>
          </c:marker>
          <c:xVal>
            <c:numRef>
              <c:f>Arkusz3!$D$42:$D$50</c:f>
              <c:numCache>
                <c:formatCode>General</c:formatCode>
                <c:ptCount val="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7.5</c:v>
                </c:pt>
              </c:numCache>
            </c:numRef>
          </c:xVal>
          <c:yVal>
            <c:numRef>
              <c:f>Arkusz3!$F$42:$F$50</c:f>
              <c:numCache>
                <c:formatCode>General</c:formatCode>
                <c:ptCount val="9"/>
                <c:pt idx="0">
                  <c:v>37.651515151515184</c:v>
                </c:pt>
                <c:pt idx="1">
                  <c:v>37.651515151515184</c:v>
                </c:pt>
                <c:pt idx="2">
                  <c:v>37.651515151515184</c:v>
                </c:pt>
                <c:pt idx="3">
                  <c:v>37.651515151515184</c:v>
                </c:pt>
                <c:pt idx="4">
                  <c:v>37.651515151515184</c:v>
                </c:pt>
                <c:pt idx="5">
                  <c:v>37.651515151515184</c:v>
                </c:pt>
                <c:pt idx="6">
                  <c:v>37.651515151515184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21159576"/>
        <c:axId val="221161928"/>
      </c:scatterChart>
      <c:valAx>
        <c:axId val="221159576"/>
        <c:scaling>
          <c:orientation val="minMax"/>
          <c:max val="24"/>
        </c:scaling>
        <c:delete val="0"/>
        <c:axPos val="b"/>
        <c:majorGridlines>
          <c:spPr>
            <a:ln w="3175">
              <a:solidFill>
                <a:schemeClr val="bg1">
                  <a:lumMod val="50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400"/>
                </a:pPr>
                <a:r>
                  <a:rPr lang="pl-PL" sz="1400"/>
                  <a:t>t [h]</a:t>
                </a:r>
              </a:p>
            </c:rich>
          </c:tx>
          <c:layout>
            <c:manualLayout>
              <c:xMode val="edge"/>
              <c:yMode val="edge"/>
              <c:x val="0.93167327212341644"/>
              <c:y val="0.9618332829743456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221161928"/>
        <c:crosses val="autoZero"/>
        <c:crossBetween val="midCat"/>
        <c:majorUnit val="1"/>
      </c:valAx>
      <c:valAx>
        <c:axId val="221161928"/>
        <c:scaling>
          <c:orientation val="minMax"/>
          <c:max val="140"/>
        </c:scaling>
        <c:delete val="0"/>
        <c:axPos val="l"/>
        <c:majorGridlines>
          <c:spPr>
            <a:ln w="3175">
              <a:solidFill>
                <a:schemeClr val="bg1">
                  <a:lumMod val="50000"/>
                </a:schemeClr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400"/>
                </a:pPr>
                <a:r>
                  <a:rPr lang="pl-PL" sz="1400"/>
                  <a:t>Qdt [%]</a:t>
                </a:r>
              </a:p>
            </c:rich>
          </c:tx>
          <c:layout>
            <c:manualLayout>
              <c:xMode val="edge"/>
              <c:yMode val="edge"/>
              <c:x val="5.3886518447611421E-4"/>
              <c:y val="0.1160085226591463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221159576"/>
        <c:crosses val="autoZero"/>
        <c:crossBetween val="midCat"/>
        <c:majorUnit val="10"/>
      </c:valAx>
      <c:spPr>
        <a:noFill/>
        <a:ln w="3175"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Arial Narrow" panose="020B0606020202030204" pitchFamily="34" charset="0"/>
          <a:ea typeface="Arial"/>
          <a:cs typeface="Arial" panose="020B0604020202020204" pitchFamily="34" charset="0"/>
        </a:defRPr>
      </a:pPr>
      <a:endParaRPr lang="pl-P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772126334467646E-2"/>
          <c:y val="0.18040627712790713"/>
          <c:w val="0.87383660806618491"/>
          <c:h val="0.76949152542372945"/>
        </c:manualLayout>
      </c:layout>
      <c:scatterChart>
        <c:scatterStyle val="lineMarker"/>
        <c:varyColors val="0"/>
        <c:ser>
          <c:idx val="6"/>
          <c:order val="0"/>
          <c:spPr>
            <a:ln w="3175">
              <a:noFill/>
              <a:prstDash val="solid"/>
            </a:ln>
          </c:spPr>
          <c:marker>
            <c:symbol val="none"/>
          </c:marker>
          <c:xVal>
            <c:numRef>
              <c:f>Arkusz3!$D$42:$D$50</c:f>
              <c:numCache>
                <c:formatCode>General</c:formatCode>
                <c:ptCount val="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7.5</c:v>
                </c:pt>
              </c:numCache>
            </c:numRef>
          </c:xVal>
          <c:yVal>
            <c:numRef>
              <c:f>Arkusz3!$F$42:$F$50</c:f>
              <c:numCache>
                <c:formatCode>General</c:formatCode>
                <c:ptCount val="9"/>
                <c:pt idx="0">
                  <c:v>37.651515151515184</c:v>
                </c:pt>
                <c:pt idx="1">
                  <c:v>37.651515151515184</c:v>
                </c:pt>
                <c:pt idx="2">
                  <c:v>37.651515151515184</c:v>
                </c:pt>
                <c:pt idx="3">
                  <c:v>37.651515151515184</c:v>
                </c:pt>
                <c:pt idx="4">
                  <c:v>37.651515151515184</c:v>
                </c:pt>
                <c:pt idx="5">
                  <c:v>37.651515151515184</c:v>
                </c:pt>
                <c:pt idx="6">
                  <c:v>37.651515151515184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21162320"/>
        <c:axId val="221164672"/>
      </c:scatterChart>
      <c:valAx>
        <c:axId val="221162320"/>
        <c:scaling>
          <c:orientation val="minMax"/>
          <c:max val="24"/>
        </c:scaling>
        <c:delete val="0"/>
        <c:axPos val="b"/>
        <c:majorGridlines>
          <c:spPr>
            <a:ln w="3175">
              <a:solidFill>
                <a:schemeClr val="bg1">
                  <a:lumMod val="50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400"/>
                </a:pPr>
                <a:r>
                  <a:rPr lang="pl-PL" sz="1400"/>
                  <a:t>t [h]</a:t>
                </a:r>
              </a:p>
            </c:rich>
          </c:tx>
          <c:layout>
            <c:manualLayout>
              <c:xMode val="edge"/>
              <c:yMode val="edge"/>
              <c:x val="0.93167327212341644"/>
              <c:y val="0.9618332829743456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221164672"/>
        <c:crosses val="autoZero"/>
        <c:crossBetween val="midCat"/>
        <c:majorUnit val="1"/>
      </c:valAx>
      <c:valAx>
        <c:axId val="221164672"/>
        <c:scaling>
          <c:orientation val="minMax"/>
          <c:max val="140"/>
        </c:scaling>
        <c:delete val="0"/>
        <c:axPos val="l"/>
        <c:majorGridlines>
          <c:spPr>
            <a:ln w="3175">
              <a:solidFill>
                <a:schemeClr val="bg1">
                  <a:lumMod val="50000"/>
                </a:schemeClr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400"/>
                </a:pPr>
                <a:r>
                  <a:rPr lang="pl-PL" sz="1400"/>
                  <a:t>Qdt [%]</a:t>
                </a:r>
              </a:p>
            </c:rich>
          </c:tx>
          <c:layout>
            <c:manualLayout>
              <c:xMode val="edge"/>
              <c:yMode val="edge"/>
              <c:x val="5.3886518447611421E-4"/>
              <c:y val="0.1160085226591463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221162320"/>
        <c:crosses val="autoZero"/>
        <c:crossBetween val="midCat"/>
        <c:majorUnit val="10"/>
      </c:valAx>
      <c:spPr>
        <a:noFill/>
        <a:ln w="3175"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Arial Narrow" panose="020B0606020202030204" pitchFamily="34" charset="0"/>
          <a:ea typeface="Arial"/>
          <a:cs typeface="Arial" panose="020B0604020202020204" pitchFamily="34" charset="0"/>
        </a:defRPr>
      </a:pPr>
      <a:endParaRPr lang="pl-PL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772126334467646E-2"/>
          <c:y val="0.18040627712790713"/>
          <c:w val="0.87383660806618491"/>
          <c:h val="0.76949152542372945"/>
        </c:manualLayout>
      </c:layout>
      <c:scatterChart>
        <c:scatterStyle val="lineMarker"/>
        <c:varyColors val="0"/>
        <c:ser>
          <c:idx val="6"/>
          <c:order val="0"/>
          <c:spPr>
            <a:ln w="3175">
              <a:noFill/>
              <a:prstDash val="solid"/>
            </a:ln>
          </c:spPr>
          <c:marker>
            <c:symbol val="none"/>
          </c:marker>
          <c:xVal>
            <c:numRef>
              <c:f>Arkusz3!$D$42:$D$50</c:f>
              <c:numCache>
                <c:formatCode>General</c:formatCode>
                <c:ptCount val="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7.5</c:v>
                </c:pt>
              </c:numCache>
            </c:numRef>
          </c:xVal>
          <c:yVal>
            <c:numRef>
              <c:f>Arkusz3!$F$42:$F$50</c:f>
              <c:numCache>
                <c:formatCode>General</c:formatCode>
                <c:ptCount val="9"/>
                <c:pt idx="0">
                  <c:v>37.651515151515184</c:v>
                </c:pt>
                <c:pt idx="1">
                  <c:v>37.651515151515184</c:v>
                </c:pt>
                <c:pt idx="2">
                  <c:v>37.651515151515184</c:v>
                </c:pt>
                <c:pt idx="3">
                  <c:v>37.651515151515184</c:v>
                </c:pt>
                <c:pt idx="4">
                  <c:v>37.651515151515184</c:v>
                </c:pt>
                <c:pt idx="5">
                  <c:v>37.651515151515184</c:v>
                </c:pt>
                <c:pt idx="6">
                  <c:v>37.651515151515184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21165064"/>
        <c:axId val="221162712"/>
      </c:scatterChart>
      <c:valAx>
        <c:axId val="221165064"/>
        <c:scaling>
          <c:orientation val="minMax"/>
          <c:max val="24"/>
        </c:scaling>
        <c:delete val="0"/>
        <c:axPos val="b"/>
        <c:majorGridlines>
          <c:spPr>
            <a:ln w="3175">
              <a:solidFill>
                <a:schemeClr val="bg1">
                  <a:lumMod val="50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400"/>
                </a:pPr>
                <a:r>
                  <a:rPr lang="pl-PL" sz="1400"/>
                  <a:t>t [h]</a:t>
                </a:r>
              </a:p>
            </c:rich>
          </c:tx>
          <c:layout>
            <c:manualLayout>
              <c:xMode val="edge"/>
              <c:yMode val="edge"/>
              <c:x val="0.93167327212341644"/>
              <c:y val="0.9618332829743456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221162712"/>
        <c:crosses val="autoZero"/>
        <c:crossBetween val="midCat"/>
        <c:majorUnit val="1"/>
      </c:valAx>
      <c:valAx>
        <c:axId val="221162712"/>
        <c:scaling>
          <c:orientation val="minMax"/>
          <c:max val="140"/>
        </c:scaling>
        <c:delete val="0"/>
        <c:axPos val="l"/>
        <c:majorGridlines>
          <c:spPr>
            <a:ln w="3175">
              <a:solidFill>
                <a:schemeClr val="bg1">
                  <a:lumMod val="50000"/>
                </a:schemeClr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400"/>
                </a:pPr>
                <a:r>
                  <a:rPr lang="pl-PL" sz="1400"/>
                  <a:t>Qdt [%]</a:t>
                </a:r>
              </a:p>
            </c:rich>
          </c:tx>
          <c:layout>
            <c:manualLayout>
              <c:xMode val="edge"/>
              <c:yMode val="edge"/>
              <c:x val="5.3886518447611421E-4"/>
              <c:y val="0.1160085226591463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1905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pl-PL"/>
          </a:p>
        </c:txPr>
        <c:crossAx val="221165064"/>
        <c:crosses val="autoZero"/>
        <c:crossBetween val="midCat"/>
        <c:majorUnit val="10"/>
      </c:valAx>
      <c:spPr>
        <a:noFill/>
        <a:ln w="3175"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200" b="1" i="0" u="none" strike="noStrike" baseline="0">
          <a:solidFill>
            <a:srgbClr val="000000"/>
          </a:solidFill>
          <a:latin typeface="Arial Narrow" panose="020B0606020202030204" pitchFamily="34" charset="0"/>
          <a:ea typeface="Arial"/>
          <a:cs typeface="Arial" panose="020B0604020202020204" pitchFamily="34" charset="0"/>
        </a:defRPr>
      </a:pPr>
      <a:endParaRPr lang="pl-PL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80AE22B2-48E7-4D92-A15A-0186C08A43F0}" type="datetimeFigureOut">
              <a:rPr lang="pl-PL" smtClean="0"/>
              <a:t>2017-11-27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E741F620-ECC8-4963-8F1C-1A52C913AAC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11260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871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pl-PL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1698" y="0"/>
            <a:ext cx="2984871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pl-PL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9800" y="750888"/>
            <a:ext cx="5008563" cy="37576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93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817" y="4759643"/>
            <a:ext cx="5510530" cy="4509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7546"/>
            <a:ext cx="2984871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pl-PL"/>
          </a:p>
        </p:txBody>
      </p:sp>
      <p:sp>
        <p:nvSpPr>
          <p:cNvPr id="993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1698" y="9517546"/>
            <a:ext cx="2984871" cy="501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5023249A-D2C1-407F-943E-23790159252E}" type="slidenum">
              <a:rPr lang="pl-PL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33442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23249A-D2C1-407F-943E-23790159252E}" type="slidenum">
              <a:rPr lang="pl-PL" smtClean="0"/>
              <a:pPr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13103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23249A-D2C1-407F-943E-23790159252E}" type="slidenum">
              <a:rPr lang="pl-PL" smtClean="0"/>
              <a:pPr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9583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23249A-D2C1-407F-943E-23790159252E}" type="slidenum">
              <a:rPr lang="pl-PL" smtClean="0"/>
              <a:pPr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9992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23249A-D2C1-407F-943E-23790159252E}" type="slidenum">
              <a:rPr lang="pl-PL" smtClean="0"/>
              <a:pPr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85580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23249A-D2C1-407F-943E-23790159252E}" type="slidenum">
              <a:rPr lang="pl-PL" smtClean="0"/>
              <a:pPr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9978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8" name="Picture 8" descr="pasek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30363"/>
            <a:ext cx="1660525" cy="5235575"/>
          </a:xfrm>
          <a:prstGeom prst="rect">
            <a:avLst/>
          </a:prstGeom>
          <a:noFill/>
        </p:spPr>
      </p:pic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1655763" y="1628775"/>
            <a:ext cx="7524750" cy="5229225"/>
          </a:xfrm>
          <a:prstGeom prst="rect">
            <a:avLst/>
          </a:prstGeom>
          <a:solidFill>
            <a:srgbClr val="A7190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871663" y="2130425"/>
            <a:ext cx="7092950" cy="2019300"/>
          </a:xfrm>
        </p:spPr>
        <p:txBody>
          <a:bodyPr/>
          <a:lstStyle>
            <a:lvl1pPr algn="ctr">
              <a:defRPr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71663" y="5697538"/>
            <a:ext cx="7092950" cy="900112"/>
          </a:xfrm>
        </p:spPr>
        <p:txBody>
          <a:bodyPr anchor="b"/>
          <a:lstStyle>
            <a:lvl1pPr marL="0" indent="0" algn="ctr">
              <a:buFontTx/>
              <a:buNone/>
              <a:defRPr sz="2000">
                <a:solidFill>
                  <a:srgbClr val="FFD3A1"/>
                </a:solidFill>
              </a:defRPr>
            </a:lvl1pPr>
          </a:lstStyle>
          <a:p>
            <a:r>
              <a:rPr lang="pl-PL"/>
              <a:t>Kliknij, aby edytować styl wzorca podtytułu</a:t>
            </a:r>
          </a:p>
        </p:txBody>
      </p:sp>
      <p:pic>
        <p:nvPicPr>
          <p:cNvPr id="35849" name="Picture 9" descr="logo pl duz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7463"/>
            <a:ext cx="7742238" cy="1646238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931025" y="630238"/>
            <a:ext cx="2105025" cy="611187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11188" y="630238"/>
            <a:ext cx="6167437" cy="611187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>
    <p:randomBa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188" y="630238"/>
            <a:ext cx="8424862" cy="103505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611188" y="1881188"/>
            <a:ext cx="4135437" cy="48609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899025" y="1881188"/>
            <a:ext cx="4137025" cy="48609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>
    <p:randomBar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ytuł, tekst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188" y="630238"/>
            <a:ext cx="8424862" cy="103505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611188" y="1881188"/>
            <a:ext cx="4135437" cy="48609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899025" y="1881188"/>
            <a:ext cx="4137025" cy="235426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899025" y="4387850"/>
            <a:ext cx="4137025" cy="23542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>
    <p:randomBar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i="1">
                <a:latin typeface="+mj-lt"/>
              </a:defRPr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77800" indent="0">
              <a:lnSpc>
                <a:spcPct val="125000"/>
              </a:lnSpc>
              <a:spcBef>
                <a:spcPts val="600"/>
              </a:spcBef>
              <a:defRPr sz="2800"/>
            </a:lvl1pPr>
            <a:lvl2pPr>
              <a:buFont typeface="Arial" pitchFamily="34" charset="0"/>
              <a:buChar char="•"/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63302"/>
      </p:ext>
    </p:extLst>
  </p:cSld>
  <p:clrMapOvr>
    <a:masterClrMapping/>
  </p:clrMapOvr>
  <p:transition>
    <p:randomBar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864594658"/>
      </p:ext>
    </p:extLst>
  </p:cSld>
  <p:clrMapOvr>
    <a:masterClrMapping/>
  </p:clrMapOvr>
  <p:transition>
    <p:randomBar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11188" y="1881188"/>
            <a:ext cx="4135437" cy="4860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899025" y="1881188"/>
            <a:ext cx="4137025" cy="4860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143890"/>
      </p:ext>
    </p:extLst>
  </p:cSld>
  <p:clrMapOvr>
    <a:masterClrMapping/>
  </p:clrMapOvr>
  <p:transition>
    <p:randomBar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5408238"/>
      </p:ext>
    </p:extLst>
  </p:cSld>
  <p:clrMapOvr>
    <a:masterClrMapping/>
  </p:clrMapOvr>
  <p:transition>
    <p:randomBar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3534873"/>
      </p:ext>
    </p:extLst>
  </p:cSld>
  <p:clrMapOvr>
    <a:masterClrMapping/>
  </p:clrMapOvr>
  <p:transition>
    <p:randomBar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7168670"/>
      </p:ext>
    </p:extLst>
  </p:cSld>
  <p:clrMapOvr>
    <a:masterClrMapping/>
  </p:clrMapOvr>
  <p:transition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>
    <p:randomBar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456002026"/>
      </p:ext>
    </p:extLst>
  </p:cSld>
  <p:clrMapOvr>
    <a:masterClrMapping/>
  </p:clrMapOvr>
  <p:transition>
    <p:randomBar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347356647"/>
      </p:ext>
    </p:extLst>
  </p:cSld>
  <p:clrMapOvr>
    <a:masterClrMapping/>
  </p:clrMapOvr>
  <p:transition>
    <p:randomBar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1762189"/>
      </p:ext>
    </p:extLst>
  </p:cSld>
  <p:clrMapOvr>
    <a:masterClrMapping/>
  </p:clrMapOvr>
  <p:transition>
    <p:randomBar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931025" y="630238"/>
            <a:ext cx="2105025" cy="611187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11188" y="630238"/>
            <a:ext cx="6167437" cy="611187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7923651"/>
      </p:ext>
    </p:extLst>
  </p:cSld>
  <p:clrMapOvr>
    <a:masterClrMapping/>
  </p:clrMapOvr>
  <p:transition>
    <p:randomBar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0995957"/>
      </p:ext>
    </p:extLst>
  </p:cSld>
  <p:clrMapOvr>
    <a:masterClrMapping/>
  </p:clrMapOvr>
  <p:transition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ransition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11188" y="1881188"/>
            <a:ext cx="4135437" cy="4860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899025" y="1881188"/>
            <a:ext cx="4137025" cy="4860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</p:cSld>
  <p:clrMapOvr>
    <a:masterClrMapping/>
  </p:clrMapOvr>
  <p:transition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ransition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ransition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6.emf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503238" y="481013"/>
            <a:ext cx="8640762" cy="1292225"/>
          </a:xfrm>
          <a:prstGeom prst="rect">
            <a:avLst/>
          </a:prstGeom>
          <a:solidFill>
            <a:srgbClr val="A7190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 flipH="1">
            <a:off x="0" y="1773238"/>
            <a:ext cx="503238" cy="5084762"/>
          </a:xfrm>
          <a:prstGeom prst="rect">
            <a:avLst/>
          </a:prstGeom>
          <a:solidFill>
            <a:srgbClr val="A7190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l-PL"/>
          </a:p>
        </p:txBody>
      </p:sp>
      <p:sp>
        <p:nvSpPr>
          <p:cNvPr id="9230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630238"/>
            <a:ext cx="8424862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923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881188"/>
            <a:ext cx="8424862" cy="486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pic>
        <p:nvPicPr>
          <p:cNvPr id="9232" name="Picture 16" descr="logo pl male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-1588" y="-19050"/>
            <a:ext cx="2341563" cy="50006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ransition>
    <p:randomBar/>
  </p:transition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3" cstate="print"/>
          <a:srcRect b="19120"/>
          <a:stretch>
            <a:fillRect/>
          </a:stretch>
        </p:blipFill>
        <p:spPr bwMode="auto">
          <a:xfrm>
            <a:off x="503181" y="491574"/>
            <a:ext cx="8640000" cy="1277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9" name="Rectangle 13"/>
          <p:cNvSpPr>
            <a:spLocks noChangeArrowheads="1"/>
          </p:cNvSpPr>
          <p:nvPr/>
        </p:nvSpPr>
        <p:spPr bwMode="auto">
          <a:xfrm flipH="1">
            <a:off x="0" y="1773238"/>
            <a:ext cx="503238" cy="5084762"/>
          </a:xfrm>
          <a:prstGeom prst="rect">
            <a:avLst/>
          </a:prstGeom>
          <a:solidFill>
            <a:srgbClr val="72A03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28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881188"/>
            <a:ext cx="8424862" cy="486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</a:p>
        </p:txBody>
      </p:sp>
      <p:pic>
        <p:nvPicPr>
          <p:cNvPr id="1029" name="Picture 18" descr="logo pl male"/>
          <p:cNvPicPr>
            <a:picLocks noChangeAspect="1" noChangeArrowheads="1"/>
          </p:cNvPicPr>
          <p:nvPr/>
        </p:nvPicPr>
        <p:blipFill>
          <a:blip r:embed="rId14" cstate="screen"/>
          <a:srcRect/>
          <a:stretch>
            <a:fillRect/>
          </a:stretch>
        </p:blipFill>
        <p:spPr bwMode="auto">
          <a:xfrm>
            <a:off x="-1588" y="0"/>
            <a:ext cx="2341563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15"/>
          <p:cNvPicPr>
            <a:picLocks noChangeAspect="1" noChangeArrowheads="1"/>
          </p:cNvPicPr>
          <p:nvPr/>
        </p:nvPicPr>
        <p:blipFill>
          <a:blip r:embed="rId15" cstate="screen"/>
          <a:srcRect l="3754" t="18916" r="85631" b="31146"/>
          <a:stretch>
            <a:fillRect/>
          </a:stretch>
        </p:blipFill>
        <p:spPr bwMode="auto">
          <a:xfrm>
            <a:off x="0" y="0"/>
            <a:ext cx="50482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15"/>
          <p:cNvPicPr>
            <a:picLocks noChangeAspect="1" noChangeArrowheads="1"/>
          </p:cNvPicPr>
          <p:nvPr/>
        </p:nvPicPr>
        <p:blipFill>
          <a:blip r:embed="rId15" cstate="screen"/>
          <a:srcRect l="17896" t="11987" b="49013"/>
          <a:stretch>
            <a:fillRect/>
          </a:stretch>
        </p:blipFill>
        <p:spPr bwMode="auto">
          <a:xfrm rot="-5400000">
            <a:off x="-2299494" y="4067969"/>
            <a:ext cx="5089525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630238"/>
            <a:ext cx="8424862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pic>
        <p:nvPicPr>
          <p:cNvPr id="1034" name="Picture 1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20638" y="6386513"/>
            <a:ext cx="46037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75628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ransition>
    <p:randomBar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9pPr>
    </p:titleStyle>
    <p:bodyStyle>
      <a:lvl1pPr marL="355600" indent="-355600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6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7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8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29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30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630238"/>
            <a:ext cx="8424862" cy="1035050"/>
          </a:xfrm>
        </p:spPr>
        <p:txBody>
          <a:bodyPr/>
          <a:lstStyle/>
          <a:p>
            <a:r>
              <a:rPr lang="pl-PL" i="0" dirty="0"/>
              <a:t>Podgrzewacz pojemnościowy (bojler)</a:t>
            </a:r>
          </a:p>
        </p:txBody>
      </p:sp>
      <p:graphicFrame>
        <p:nvGraphicFramePr>
          <p:cNvPr id="11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611188" y="1844675"/>
          <a:ext cx="8137525" cy="4716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447" name="Drawing" r:id="rId3" imgW="11477520" imgH="5400720" progId="">
                  <p:embed/>
                </p:oleObj>
              </mc:Choice>
              <mc:Fallback>
                <p:oleObj name="Drawing" r:id="rId3" imgW="11477520" imgH="540072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6273" r="12546"/>
                      <a:stretch>
                        <a:fillRect/>
                      </a:stretch>
                    </p:blipFill>
                    <p:spPr bwMode="auto">
                      <a:xfrm>
                        <a:off x="611188" y="1844675"/>
                        <a:ext cx="8137525" cy="4716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63857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11188" y="630238"/>
            <a:ext cx="8424862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FFEBD5"/>
                </a:solidFill>
                <a:effectLst/>
                <a:uLnTx/>
                <a:uFillTx/>
                <a:latin typeface="Trebuchet MS"/>
              </a:rPr>
              <a:t>Analiza pracy podgrzewaczy</a:t>
            </a:r>
            <a:endParaRPr kumimoji="0" lang="pl-PL" sz="3600" b="1" i="0" u="none" strike="noStrike" kern="0" cap="none" spc="0" normalizeH="0" baseline="0" noProof="0" dirty="0">
              <a:ln>
                <a:noFill/>
              </a:ln>
              <a:solidFill>
                <a:srgbClr val="FFEBD5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11188" y="1881188"/>
            <a:ext cx="8424862" cy="486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200" b="0" i="0" u="sng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Analiza pracy podgrzewaczy w ruchu ciągłym</a:t>
            </a:r>
            <a:endParaRPr kumimoji="0" lang="pl-PL" sz="3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	Zakładając że woda w bojlerach ma być grzana do t</a:t>
            </a:r>
            <a:r>
              <a:rPr kumimoji="0" lang="pl-PL" sz="32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cwu</a:t>
            </a:r>
            <a:r>
              <a:rPr kumimoji="0" lang="pl-PL" sz="3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60°C, największy ładunek ciepła w bojlerach może być zmagazynowany pod warunkiem, że woda o tej temperaturze wypełnia całą pojemność użytkową (ma to miejsce o godzinie 19:00).</a:t>
            </a:r>
            <a:endParaRPr kumimoji="0" lang="pl-PL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987026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Wykres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795916"/>
              </p:ext>
            </p:extLst>
          </p:nvPr>
        </p:nvGraphicFramePr>
        <p:xfrm>
          <a:off x="291698" y="1703567"/>
          <a:ext cx="8566150" cy="5004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3" name="Dowolny kształt 62"/>
          <p:cNvSpPr/>
          <p:nvPr/>
        </p:nvSpPr>
        <p:spPr>
          <a:xfrm>
            <a:off x="6592748" y="3209614"/>
            <a:ext cx="1521367" cy="1656529"/>
          </a:xfrm>
          <a:custGeom>
            <a:avLst/>
            <a:gdLst>
              <a:gd name="connsiteX0" fmla="*/ 6394 w 1569826"/>
              <a:gd name="connsiteY0" fmla="*/ 3198 h 1716898"/>
              <a:gd name="connsiteX1" fmla="*/ 1569826 w 1569826"/>
              <a:gd name="connsiteY1" fmla="*/ 0 h 1716898"/>
              <a:gd name="connsiteX2" fmla="*/ 1553840 w 1569826"/>
              <a:gd name="connsiteY2" fmla="*/ 476384 h 1716898"/>
              <a:gd name="connsiteX3" fmla="*/ 0 w 1569826"/>
              <a:gd name="connsiteY3" fmla="*/ 1716898 h 1716898"/>
              <a:gd name="connsiteX4" fmla="*/ 6394 w 1569826"/>
              <a:gd name="connsiteY4" fmla="*/ 3198 h 1716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9826" h="1716898">
                <a:moveTo>
                  <a:pt x="6394" y="3198"/>
                </a:moveTo>
                <a:lnTo>
                  <a:pt x="1569826" y="0"/>
                </a:lnTo>
                <a:lnTo>
                  <a:pt x="1553840" y="476384"/>
                </a:lnTo>
                <a:lnTo>
                  <a:pt x="0" y="1716898"/>
                </a:lnTo>
                <a:cubicBezTo>
                  <a:pt x="1066" y="1147796"/>
                  <a:pt x="2131" y="578694"/>
                  <a:pt x="6394" y="3198"/>
                </a:cubicBezTo>
                <a:close/>
              </a:path>
            </a:pathLst>
          </a:cu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3" name="Łącznik prosty 2"/>
          <p:cNvCxnSpPr/>
          <p:nvPr/>
        </p:nvCxnSpPr>
        <p:spPr>
          <a:xfrm flipV="1">
            <a:off x="656348" y="6268969"/>
            <a:ext cx="1870874" cy="14866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6"/>
          <p:cNvCxnSpPr/>
          <p:nvPr/>
        </p:nvCxnSpPr>
        <p:spPr>
          <a:xfrm flipH="1">
            <a:off x="2527222" y="5589006"/>
            <a:ext cx="934220" cy="67996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8"/>
          <p:cNvCxnSpPr/>
          <p:nvPr/>
        </p:nvCxnSpPr>
        <p:spPr>
          <a:xfrm flipH="1">
            <a:off x="3461442" y="5452110"/>
            <a:ext cx="1556328" cy="13689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10"/>
          <p:cNvCxnSpPr/>
          <p:nvPr/>
        </p:nvCxnSpPr>
        <p:spPr>
          <a:xfrm flipH="1">
            <a:off x="6575953" y="3666805"/>
            <a:ext cx="1558526" cy="124519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Łącznik prosty 18"/>
          <p:cNvCxnSpPr/>
          <p:nvPr/>
        </p:nvCxnSpPr>
        <p:spPr>
          <a:xfrm flipV="1">
            <a:off x="656348" y="3666805"/>
            <a:ext cx="7478131" cy="2750825"/>
          </a:xfrm>
          <a:prstGeom prst="line">
            <a:avLst/>
          </a:prstGeom>
          <a:ln w="381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Łącznik prosty 31"/>
          <p:cNvCxnSpPr/>
          <p:nvPr/>
        </p:nvCxnSpPr>
        <p:spPr>
          <a:xfrm flipV="1">
            <a:off x="669337" y="2618368"/>
            <a:ext cx="7478131" cy="2750825"/>
          </a:xfrm>
          <a:prstGeom prst="line">
            <a:avLst/>
          </a:prstGeom>
          <a:ln w="3810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24"/>
          <p:cNvCxnSpPr/>
          <p:nvPr/>
        </p:nvCxnSpPr>
        <p:spPr>
          <a:xfrm>
            <a:off x="6575953" y="3194892"/>
            <a:ext cx="155852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Łącznik prosty 37"/>
          <p:cNvCxnSpPr/>
          <p:nvPr/>
        </p:nvCxnSpPr>
        <p:spPr>
          <a:xfrm flipV="1">
            <a:off x="8131343" y="2621693"/>
            <a:ext cx="0" cy="576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Łącznik prosty 39"/>
          <p:cNvCxnSpPr/>
          <p:nvPr/>
        </p:nvCxnSpPr>
        <p:spPr>
          <a:xfrm flipV="1">
            <a:off x="8130791" y="3196378"/>
            <a:ext cx="0" cy="468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Łącznik prosty 43"/>
          <p:cNvCxnSpPr/>
          <p:nvPr/>
        </p:nvCxnSpPr>
        <p:spPr>
          <a:xfrm flipH="1">
            <a:off x="5017770" y="4912002"/>
            <a:ext cx="1558183" cy="54010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22"/>
          <p:cNvCxnSpPr/>
          <p:nvPr/>
        </p:nvCxnSpPr>
        <p:spPr>
          <a:xfrm flipV="1">
            <a:off x="6575953" y="3194892"/>
            <a:ext cx="0" cy="1717110"/>
          </a:xfrm>
          <a:prstGeom prst="line">
            <a:avLst/>
          </a:prstGeom>
          <a:ln w="31750">
            <a:solidFill>
              <a:srgbClr val="A7190E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Łącznik prosty 34"/>
          <p:cNvCxnSpPr/>
          <p:nvPr/>
        </p:nvCxnSpPr>
        <p:spPr>
          <a:xfrm flipV="1">
            <a:off x="6574448" y="4246602"/>
            <a:ext cx="0" cy="666000"/>
          </a:xfrm>
          <a:prstGeom prst="line">
            <a:avLst/>
          </a:prstGeom>
          <a:ln w="31750">
            <a:solidFill>
              <a:srgbClr val="7030A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pole tekstowe 45"/>
          <p:cNvSpPr txBox="1"/>
          <p:nvPr/>
        </p:nvSpPr>
        <p:spPr>
          <a:xfrm rot="20366813">
            <a:off x="4991486" y="5066109"/>
            <a:ext cx="2761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latin typeface="+mn-lt"/>
              </a:rPr>
              <a:t>Wykres poboru ciepła</a:t>
            </a:r>
            <a:endParaRPr lang="pl-PL" sz="1200" b="1" dirty="0">
              <a:latin typeface="+mn-lt"/>
            </a:endParaRPr>
          </a:p>
        </p:txBody>
      </p:sp>
      <p:sp>
        <p:nvSpPr>
          <p:cNvPr id="47" name="pole tekstowe 1"/>
          <p:cNvSpPr txBox="1"/>
          <p:nvPr/>
        </p:nvSpPr>
        <p:spPr>
          <a:xfrm rot="20377787">
            <a:off x="3287873" y="3501969"/>
            <a:ext cx="3052120" cy="24099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l-PL" sz="1200" b="1" dirty="0" smtClean="0"/>
              <a:t>Wykres dostawy ciepła</a:t>
            </a:r>
            <a:endParaRPr lang="pl-PL" sz="1200" b="1" dirty="0"/>
          </a:p>
        </p:txBody>
      </p:sp>
      <p:sp>
        <p:nvSpPr>
          <p:cNvPr id="50" name="pole tekstowe 1"/>
          <p:cNvSpPr txBox="1"/>
          <p:nvPr/>
        </p:nvSpPr>
        <p:spPr>
          <a:xfrm rot="20377787">
            <a:off x="3669776" y="4417396"/>
            <a:ext cx="3052120" cy="24099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l-PL" sz="1200" b="1" dirty="0" smtClean="0"/>
              <a:t>Wykres dostawy ciepła</a:t>
            </a:r>
            <a:endParaRPr lang="pl-PL" sz="1200" b="1" dirty="0"/>
          </a:p>
        </p:txBody>
      </p:sp>
      <p:sp>
        <p:nvSpPr>
          <p:cNvPr id="51" name="pole tekstowe 1"/>
          <p:cNvSpPr txBox="1"/>
          <p:nvPr/>
        </p:nvSpPr>
        <p:spPr>
          <a:xfrm>
            <a:off x="6161136" y="4348427"/>
            <a:ext cx="422434" cy="480991"/>
          </a:xfrm>
          <a:prstGeom prst="rect">
            <a:avLst/>
          </a:prstGeom>
        </p:spPr>
        <p:txBody>
          <a:bodyPr vert="vert270"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err="1" smtClean="0">
                <a:solidFill>
                  <a:srgbClr val="7030A0"/>
                </a:solidFill>
                <a:latin typeface="Arial Narrow" panose="020B0606020202030204" pitchFamily="34" charset="0"/>
              </a:rPr>
              <a:t>C</a:t>
            </a:r>
            <a:r>
              <a:rPr lang="pl-PL" sz="1050" b="1" dirty="0" err="1" smtClean="0">
                <a:solidFill>
                  <a:srgbClr val="7030A0"/>
                </a:solidFill>
                <a:latin typeface="Arial Narrow" panose="020B0606020202030204" pitchFamily="34" charset="0"/>
              </a:rPr>
              <a:t>max</a:t>
            </a:r>
            <a:endParaRPr lang="pl-PL" sz="1600" b="1" dirty="0">
              <a:solidFill>
                <a:srgbClr val="7030A0"/>
              </a:solidFill>
              <a:latin typeface="Arial Narrow" panose="020B0606020202030204" pitchFamily="34" charset="0"/>
            </a:endParaRPr>
          </a:p>
        </p:txBody>
      </p:sp>
      <p:sp>
        <p:nvSpPr>
          <p:cNvPr id="53" name="pole tekstowe 1"/>
          <p:cNvSpPr txBox="1"/>
          <p:nvPr/>
        </p:nvSpPr>
        <p:spPr>
          <a:xfrm>
            <a:off x="6605949" y="3560183"/>
            <a:ext cx="223276" cy="417138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err="1" smtClean="0">
                <a:solidFill>
                  <a:srgbClr val="A7190E"/>
                </a:solidFill>
                <a:latin typeface="Arial Narrow" panose="020B0606020202030204" pitchFamily="34" charset="0"/>
              </a:rPr>
              <a:t>C’</a:t>
            </a:r>
            <a:r>
              <a:rPr lang="pl-PL" sz="1050" b="1" dirty="0" err="1" smtClean="0">
                <a:solidFill>
                  <a:srgbClr val="A7190E"/>
                </a:solidFill>
                <a:latin typeface="Arial Narrow" panose="020B0606020202030204" pitchFamily="34" charset="0"/>
              </a:rPr>
              <a:t>max</a:t>
            </a:r>
            <a:endParaRPr lang="pl-PL" sz="1600" b="1" dirty="0">
              <a:solidFill>
                <a:srgbClr val="A7190E"/>
              </a:solidFill>
              <a:latin typeface="Arial Narrow" panose="020B0606020202030204" pitchFamily="34" charset="0"/>
            </a:endParaRPr>
          </a:p>
        </p:txBody>
      </p:sp>
      <p:sp>
        <p:nvSpPr>
          <p:cNvPr id="54" name="pole tekstowe 1"/>
          <p:cNvSpPr txBox="1"/>
          <p:nvPr/>
        </p:nvSpPr>
        <p:spPr>
          <a:xfrm rot="5400000">
            <a:off x="8176746" y="2669198"/>
            <a:ext cx="422434" cy="480991"/>
          </a:xfrm>
          <a:prstGeom prst="rect">
            <a:avLst/>
          </a:prstGeom>
        </p:spPr>
        <p:txBody>
          <a:bodyPr vert="vert270"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C’’</a:t>
            </a:r>
            <a:r>
              <a:rPr lang="pl-PL" sz="1050" b="1" dirty="0" smtClean="0">
                <a:latin typeface="Arial Narrow" panose="020B0606020202030204" pitchFamily="34" charset="0"/>
              </a:rPr>
              <a:t>24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sp>
        <p:nvSpPr>
          <p:cNvPr id="55" name="pole tekstowe 1"/>
          <p:cNvSpPr txBox="1"/>
          <p:nvPr/>
        </p:nvSpPr>
        <p:spPr>
          <a:xfrm rot="5400000">
            <a:off x="8185925" y="3196172"/>
            <a:ext cx="422434" cy="480991"/>
          </a:xfrm>
          <a:prstGeom prst="rect">
            <a:avLst/>
          </a:prstGeom>
        </p:spPr>
        <p:txBody>
          <a:bodyPr vert="vert270"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</a:t>
            </a:r>
            <a:r>
              <a:rPr lang="pl-PL" sz="1050" b="1" dirty="0" smtClean="0">
                <a:latin typeface="Arial Narrow" panose="020B0606020202030204" pitchFamily="34" charset="0"/>
              </a:rPr>
              <a:t>24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sp>
        <p:nvSpPr>
          <p:cNvPr id="65" name="pole tekstowe 1"/>
          <p:cNvSpPr txBox="1"/>
          <p:nvPr/>
        </p:nvSpPr>
        <p:spPr>
          <a:xfrm rot="5400000">
            <a:off x="7182809" y="3444000"/>
            <a:ext cx="262493" cy="517247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800" b="1" dirty="0" smtClean="0">
                <a:latin typeface="Arial Narrow" panose="020B0606020202030204" pitchFamily="34" charset="0"/>
              </a:rPr>
              <a:t>60</a:t>
            </a:r>
            <a:r>
              <a:rPr lang="pl-PL" sz="1800" b="1" baseline="30000" dirty="0" smtClean="0">
                <a:latin typeface="Arial Narrow" panose="020B0606020202030204" pitchFamily="34" charset="0"/>
              </a:rPr>
              <a:t>o</a:t>
            </a:r>
            <a:r>
              <a:rPr lang="pl-PL" sz="1800" b="1" dirty="0" smtClean="0">
                <a:latin typeface="Arial Narrow" panose="020B0606020202030204" pitchFamily="34" charset="0"/>
              </a:rPr>
              <a:t>C</a:t>
            </a:r>
            <a:endParaRPr lang="pl-PL" sz="1800" b="1" dirty="0">
              <a:latin typeface="Arial Narrow" panose="020B0606020202030204" pitchFamily="34" charset="0"/>
            </a:endParaRPr>
          </a:p>
        </p:txBody>
      </p:sp>
      <p:sp>
        <p:nvSpPr>
          <p:cNvPr id="64" name="Dowolny kształt 63"/>
          <p:cNvSpPr/>
          <p:nvPr/>
        </p:nvSpPr>
        <p:spPr>
          <a:xfrm>
            <a:off x="6689006" y="2677699"/>
            <a:ext cx="1404351" cy="503051"/>
          </a:xfrm>
          <a:custGeom>
            <a:avLst/>
            <a:gdLst>
              <a:gd name="connsiteX0" fmla="*/ 0 w 1404351"/>
              <a:gd name="connsiteY0" fmla="*/ 503051 h 503051"/>
              <a:gd name="connsiteX1" fmla="*/ 1401731 w 1404351"/>
              <a:gd name="connsiteY1" fmla="*/ 0 h 503051"/>
              <a:gd name="connsiteX2" fmla="*/ 1404351 w 1404351"/>
              <a:gd name="connsiteY2" fmla="*/ 492570 h 503051"/>
              <a:gd name="connsiteX3" fmla="*/ 0 w 1404351"/>
              <a:gd name="connsiteY3" fmla="*/ 503051 h 503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4351" h="503051">
                <a:moveTo>
                  <a:pt x="0" y="503051"/>
                </a:moveTo>
                <a:lnTo>
                  <a:pt x="1401731" y="0"/>
                </a:lnTo>
                <a:cubicBezTo>
                  <a:pt x="1402604" y="164190"/>
                  <a:pt x="1403478" y="328380"/>
                  <a:pt x="1404351" y="492570"/>
                </a:cubicBezTo>
                <a:lnTo>
                  <a:pt x="0" y="503051"/>
                </a:lnTo>
                <a:close/>
              </a:path>
            </a:pathLst>
          </a:custGeom>
          <a:pattFill prst="wdDnDiag">
            <a:fgClr>
              <a:srgbClr val="0070C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7" name="pole tekstowe 1"/>
          <p:cNvSpPr txBox="1"/>
          <p:nvPr/>
        </p:nvSpPr>
        <p:spPr>
          <a:xfrm rot="5400000">
            <a:off x="7528910" y="2860993"/>
            <a:ext cx="286245" cy="315835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800" b="1" dirty="0" smtClean="0">
                <a:latin typeface="Arial Narrow" panose="020B0606020202030204" pitchFamily="34" charset="0"/>
              </a:rPr>
              <a:t>t’’</a:t>
            </a:r>
            <a:r>
              <a:rPr lang="pl-PL" sz="1600" b="1" baseline="-25000" dirty="0" smtClean="0">
                <a:latin typeface="Arial Narrow" panose="020B0606020202030204" pitchFamily="34" charset="0"/>
              </a:rPr>
              <a:t>24</a:t>
            </a:r>
            <a:endParaRPr lang="pl-PL" sz="1800" b="1" baseline="-25000" dirty="0">
              <a:latin typeface="Arial Narrow" panose="020B0606020202030204" pitchFamily="34" charset="0"/>
            </a:endParaRPr>
          </a:p>
        </p:txBody>
      </p:sp>
      <p:sp>
        <p:nvSpPr>
          <p:cNvPr id="60" name="Rectangle 3"/>
          <p:cNvSpPr txBox="1">
            <a:spLocks noChangeArrowheads="1"/>
          </p:cNvSpPr>
          <p:nvPr/>
        </p:nvSpPr>
        <p:spPr bwMode="auto">
          <a:xfrm>
            <a:off x="9902" y="40350"/>
            <a:ext cx="9134097" cy="243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80000"/>
              </a:lnSpc>
              <a:buFontTx/>
              <a:buNone/>
            </a:pPr>
            <a:r>
              <a:rPr lang="pl-PL" sz="1800" u="sng" kern="0" dirty="0" smtClean="0"/>
              <a:t>GODZINA 19:00</a:t>
            </a:r>
            <a:endParaRPr lang="pl-PL" sz="1800" kern="0" dirty="0" smtClean="0"/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pl-PL" sz="1800" kern="0" dirty="0" smtClean="0"/>
              <a:t>Dla dobranych podgrzewaczy należy wyznaczyć maksymalny ładunek ciepła:</a:t>
            </a:r>
            <a:endParaRPr lang="de-DE" sz="1800" kern="0" dirty="0" smtClean="0"/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de-DE" sz="1800" b="1" kern="0" dirty="0" err="1" smtClean="0">
                <a:solidFill>
                  <a:srgbClr val="FF0000"/>
                </a:solidFill>
              </a:rPr>
              <a:t>C’</a:t>
            </a:r>
            <a:r>
              <a:rPr lang="de-DE" sz="1800" b="1" kern="0" baseline="-25000" dirty="0" err="1" smtClean="0">
                <a:solidFill>
                  <a:srgbClr val="FF0000"/>
                </a:solidFill>
              </a:rPr>
              <a:t>max</a:t>
            </a:r>
            <a:r>
              <a:rPr lang="de-DE" sz="1800" kern="0" dirty="0" smtClean="0"/>
              <a:t> = </a:t>
            </a:r>
            <a:r>
              <a:rPr lang="de-DE" sz="1800" kern="0" dirty="0" err="1" smtClean="0"/>
              <a:t>V</a:t>
            </a:r>
            <a:r>
              <a:rPr lang="de-DE" sz="1800" kern="0" baseline="-25000" dirty="0" err="1" smtClean="0"/>
              <a:t>u</a:t>
            </a:r>
            <a:r>
              <a:rPr lang="de-DE" sz="1800" kern="0" dirty="0" smtClean="0"/>
              <a:t>·</a:t>
            </a:r>
            <a:r>
              <a:rPr lang="pl-PL" sz="1800" kern="0" dirty="0" smtClean="0">
                <a:sym typeface="Symbol" pitchFamily="18" charset="2"/>
              </a:rPr>
              <a:t></a:t>
            </a:r>
            <a:r>
              <a:rPr lang="de-DE" sz="1800" kern="0" dirty="0" smtClean="0"/>
              <a:t>t·</a:t>
            </a:r>
            <a:r>
              <a:rPr lang="pl-PL" sz="1800" kern="0" dirty="0" smtClean="0">
                <a:sym typeface="Symbol" pitchFamily="18" charset="2"/>
              </a:rPr>
              <a:t></a:t>
            </a:r>
            <a:r>
              <a:rPr lang="de-DE" sz="1800" kern="0" dirty="0" smtClean="0"/>
              <a:t>·</a:t>
            </a:r>
            <a:r>
              <a:rPr lang="de-DE" sz="1800" kern="0" dirty="0" err="1" smtClean="0"/>
              <a:t>c</a:t>
            </a:r>
            <a:r>
              <a:rPr lang="de-DE" sz="1800" kern="0" baseline="-25000" dirty="0" err="1" smtClean="0"/>
              <a:t>w</a:t>
            </a:r>
            <a:r>
              <a:rPr lang="de-DE" sz="1800" kern="0" dirty="0" smtClean="0"/>
              <a:t> = 13,6·</a:t>
            </a:r>
            <a:r>
              <a:rPr lang="pl-PL" sz="1800" kern="0" dirty="0" smtClean="0"/>
              <a:t>(60-10)</a:t>
            </a:r>
            <a:r>
              <a:rPr lang="de-DE" sz="1800" kern="0" dirty="0" smtClean="0"/>
              <a:t>·1000·4,19 =  </a:t>
            </a:r>
            <a:endParaRPr lang="pl-PL" sz="1800" kern="0" dirty="0" smtClean="0"/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de-DE" sz="1800" kern="0" dirty="0" smtClean="0"/>
              <a:t>2 </a:t>
            </a:r>
            <a:r>
              <a:rPr lang="pl-PL" sz="1800" kern="0" dirty="0" smtClean="0"/>
              <a:t>849</a:t>
            </a:r>
            <a:r>
              <a:rPr lang="de-DE" sz="1800" kern="0" dirty="0" smtClean="0"/>
              <a:t> </a:t>
            </a:r>
            <a:r>
              <a:rPr lang="pl-PL" sz="1800" kern="0" dirty="0" smtClean="0"/>
              <a:t>20</a:t>
            </a:r>
            <a:r>
              <a:rPr lang="de-DE" sz="1800" kern="0" dirty="0" smtClean="0"/>
              <a:t>0 kJ =</a:t>
            </a:r>
            <a:r>
              <a:rPr lang="pl-PL" sz="1800" kern="0" dirty="0" smtClean="0"/>
              <a:t>2 849 200/4 609 000=</a:t>
            </a:r>
            <a:r>
              <a:rPr lang="de-DE" sz="1800" kern="0" dirty="0" smtClean="0"/>
              <a:t> </a:t>
            </a:r>
            <a:r>
              <a:rPr lang="pl-PL" sz="1800" b="1" kern="0" dirty="0" smtClean="0">
                <a:solidFill>
                  <a:srgbClr val="FF0000"/>
                </a:solidFill>
              </a:rPr>
              <a:t>61,8</a:t>
            </a:r>
            <a:r>
              <a:rPr lang="de-DE" sz="1800" b="1" kern="0" dirty="0" smtClean="0">
                <a:solidFill>
                  <a:srgbClr val="FF0000"/>
                </a:solidFill>
              </a:rPr>
              <a:t>%</a:t>
            </a:r>
            <a:r>
              <a:rPr lang="de-DE" sz="1800" kern="0" dirty="0" smtClean="0"/>
              <a:t>·</a:t>
            </a:r>
            <a:r>
              <a:rPr lang="de-DE" sz="1800" kern="0" dirty="0" err="1" smtClean="0"/>
              <a:t>Q</a:t>
            </a:r>
            <a:r>
              <a:rPr lang="de-DE" sz="1800" kern="0" baseline="-25000" dirty="0" err="1" smtClean="0"/>
              <a:t>dt</a:t>
            </a:r>
            <a:endParaRPr lang="pl-PL" sz="1800" kern="0" baseline="-25000" dirty="0" smtClean="0"/>
          </a:p>
          <a:p>
            <a:pPr marL="0" indent="0">
              <a:lnSpc>
                <a:spcPct val="80000"/>
              </a:lnSpc>
              <a:buFontTx/>
              <a:buNone/>
            </a:pPr>
            <a:endParaRPr lang="pl-PL" sz="1800" kern="0" baseline="-25000" dirty="0" smtClean="0"/>
          </a:p>
          <a:p>
            <a:pPr marL="0" indent="0" algn="just">
              <a:lnSpc>
                <a:spcPct val="80000"/>
              </a:lnSpc>
              <a:buFontTx/>
              <a:buNone/>
            </a:pPr>
            <a:r>
              <a:rPr lang="pl-PL" sz="1800" kern="0" dirty="0" smtClean="0"/>
              <a:t>W godzinach 19:00 – 24:00 pobór większy od dostawy, zatem dopływająca do pogrzewaczy woda będzie się grzała do temperatury niższej niż 60°C. O godzinie 24:00 ilość ciepła zmagazynowanego w wodzie o temperaturze 60°C zmaleje do wartości C’</a:t>
            </a:r>
            <a:r>
              <a:rPr lang="pl-PL" sz="1800" kern="0" baseline="-25000" dirty="0" smtClean="0"/>
              <a:t>24</a:t>
            </a:r>
            <a:r>
              <a:rPr lang="pl-PL" sz="1800" kern="0" dirty="0" smtClean="0"/>
              <a:t>:</a:t>
            </a:r>
            <a:endParaRPr lang="pl-PL" sz="1800" kern="0" dirty="0"/>
          </a:p>
        </p:txBody>
      </p:sp>
    </p:spTree>
    <p:extLst>
      <p:ext uri="{BB962C8B-B14F-4D97-AF65-F5344CB8AC3E}">
        <p14:creationId xmlns:p14="http://schemas.microsoft.com/office/powerpoint/2010/main" val="4124308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6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9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47" grpId="0"/>
      <p:bldP spid="50" grpId="1"/>
      <p:bldP spid="51" grpId="1"/>
      <p:bldP spid="53" grpId="0" animBg="1"/>
      <p:bldP spid="54" grpId="0"/>
      <p:bldP spid="55" grpId="0"/>
      <p:bldP spid="65" grpId="0" animBg="1"/>
      <p:bldP spid="64" grpId="0" animBg="1"/>
      <p:bldP spid="6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611188" y="1881188"/>
            <a:ext cx="8424862" cy="486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200" b="0" i="0" u="sng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GODZINA 24:00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0" i="0" u="sng" strike="noStrike" kern="0" cap="all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Warstwa I</a:t>
            </a:r>
            <a:endParaRPr kumimoji="0" lang="de-DE" sz="2000" b="0" i="0" u="none" strike="noStrike" kern="0" cap="all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C’</a:t>
            </a:r>
            <a:r>
              <a:rPr kumimoji="0" lang="de-DE" sz="28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24</a:t>
            </a:r>
            <a:r>
              <a: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</a:t>
            </a: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16,8</a:t>
            </a:r>
            <a:r>
              <a: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%·Q</a:t>
            </a:r>
            <a:r>
              <a:rPr kumimoji="0" lang="de-DE" sz="28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dt</a:t>
            </a:r>
            <a:r>
              <a: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</a:t>
            </a: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774</a:t>
            </a:r>
            <a:r>
              <a: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</a:t>
            </a: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312</a:t>
            </a:r>
            <a:r>
              <a: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kJ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t’</a:t>
            </a:r>
            <a:r>
              <a:rPr kumimoji="0" lang="de-DE" sz="28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24</a:t>
            </a:r>
            <a:r>
              <a: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t</a:t>
            </a:r>
            <a:r>
              <a:rPr kumimoji="0" lang="de-DE" sz="28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19</a:t>
            </a:r>
            <a:r>
              <a: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60°C</a:t>
            </a:r>
            <a:endParaRPr kumimoji="0" lang="pl-PL" sz="2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Pozostała objętość bojlerów będzie wypełniona wodą o temperaturze niższej (WARSTWA II):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V’’</a:t>
            </a:r>
            <a:r>
              <a:rPr kumimoji="0" lang="pl-PL" sz="28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24</a:t>
            </a: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V</a:t>
            </a:r>
            <a:r>
              <a:rPr kumimoji="0" lang="pl-PL" sz="28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u</a:t>
            </a: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– V’</a:t>
            </a:r>
            <a:r>
              <a:rPr kumimoji="0" lang="pl-PL" sz="28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24</a:t>
            </a: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13,6 – 3,7 = 9,9 m</a:t>
            </a:r>
            <a:r>
              <a:rPr kumimoji="0" lang="pl-PL" sz="2800" b="0" i="0" u="none" strike="noStrike" kern="0" cap="none" spc="0" normalizeH="0" baseline="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3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Zasób ciepła zmagazynowany w tej ilości wody: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C’’</a:t>
            </a:r>
            <a:r>
              <a:rPr kumimoji="0" lang="pl-PL" sz="28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24</a:t>
            </a: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20,8%</a:t>
            </a:r>
            <a:r>
              <a: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·Q</a:t>
            </a:r>
            <a:r>
              <a:rPr kumimoji="0" lang="de-DE" sz="28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dt</a:t>
            </a:r>
            <a:r>
              <a: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958 672 kJ</a:t>
            </a:r>
            <a:endParaRPr kumimoji="0" lang="pl-PL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6636604"/>
              </p:ext>
            </p:extLst>
          </p:nvPr>
        </p:nvGraphicFramePr>
        <p:xfrm>
          <a:off x="1077913" y="3648075"/>
          <a:ext cx="6913562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589" name="Równanie" r:id="rId3" imgW="2908080" imgH="444240" progId="Equation.3">
                  <p:embed/>
                </p:oleObj>
              </mc:Choice>
              <mc:Fallback>
                <p:oleObj name="Równanie" r:id="rId3" imgW="290808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7913" y="3648075"/>
                        <a:ext cx="6913562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11188" y="630238"/>
            <a:ext cx="8424862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0" cap="none" spc="0" normalizeH="0" baseline="0" noProof="0" smtClean="0">
                <a:ln>
                  <a:noFill/>
                </a:ln>
                <a:solidFill>
                  <a:srgbClr val="FFEBD5"/>
                </a:solidFill>
                <a:effectLst/>
                <a:uLnTx/>
                <a:uFillTx/>
                <a:latin typeface="Trebuchet MS"/>
              </a:rPr>
              <a:t>Analiza pracy podgrzewaczy</a:t>
            </a:r>
            <a:endParaRPr kumimoji="0" lang="pl-PL" sz="3600" b="1" i="0" u="none" strike="noStrike" kern="0" cap="none" spc="0" normalizeH="0" baseline="0" noProof="0" dirty="0">
              <a:ln>
                <a:noFill/>
              </a:ln>
              <a:solidFill>
                <a:srgbClr val="FFEBD5"/>
              </a:solidFill>
              <a:effectLst/>
              <a:uLnTx/>
              <a:uFillTx/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12179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611188" y="1881188"/>
            <a:ext cx="8424862" cy="486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Ponieważ: </a:t>
            </a:r>
            <a:endParaRPr kumimoji="0" lang="pl-PL" sz="3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3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3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Zatem:</a:t>
            </a:r>
            <a:endParaRPr kumimoji="0" lang="pl-PL" sz="3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9506512"/>
              </p:ext>
            </p:extLst>
          </p:nvPr>
        </p:nvGraphicFramePr>
        <p:xfrm>
          <a:off x="2041525" y="2579688"/>
          <a:ext cx="5905500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16" name="Równanie" r:id="rId3" imgW="2577960" imgH="444240" progId="Equation.3">
                  <p:embed/>
                </p:oleObj>
              </mc:Choice>
              <mc:Fallback>
                <p:oleObj name="Równanie" r:id="rId3" imgW="257796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1525" y="2579688"/>
                        <a:ext cx="5905500" cy="1019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7968482"/>
              </p:ext>
            </p:extLst>
          </p:nvPr>
        </p:nvGraphicFramePr>
        <p:xfrm>
          <a:off x="2165350" y="4387850"/>
          <a:ext cx="5868648" cy="11884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17" name="Równanie" r:id="rId5" imgW="1815840" imgH="368280" progId="Equation.3">
                  <p:embed/>
                </p:oleObj>
              </mc:Choice>
              <mc:Fallback>
                <p:oleObj name="Równanie" r:id="rId5" imgW="1815840" imgH="36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350" y="4387850"/>
                        <a:ext cx="5868648" cy="11884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11188" y="630238"/>
            <a:ext cx="8424862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0" cap="none" spc="0" normalizeH="0" baseline="0" noProof="0" smtClean="0">
                <a:ln>
                  <a:noFill/>
                </a:ln>
                <a:solidFill>
                  <a:srgbClr val="FFEBD5"/>
                </a:solidFill>
                <a:effectLst/>
                <a:uLnTx/>
                <a:uFillTx/>
                <a:latin typeface="Trebuchet MS"/>
              </a:rPr>
              <a:t>Analiza pracy podgrzewaczy</a:t>
            </a:r>
            <a:endParaRPr kumimoji="0" lang="pl-PL" sz="3600" b="1" i="0" u="none" strike="noStrike" kern="0" cap="none" spc="0" normalizeH="0" baseline="0" noProof="0" dirty="0">
              <a:ln>
                <a:noFill/>
              </a:ln>
              <a:solidFill>
                <a:srgbClr val="FFEBD5"/>
              </a:solidFill>
              <a:effectLst/>
              <a:uLnTx/>
              <a:uFillTx/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940829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Wykres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280877"/>
              </p:ext>
            </p:extLst>
          </p:nvPr>
        </p:nvGraphicFramePr>
        <p:xfrm>
          <a:off x="622202" y="1417125"/>
          <a:ext cx="8566150" cy="5004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3" name="Dowolny kształt 62"/>
          <p:cNvSpPr/>
          <p:nvPr/>
        </p:nvSpPr>
        <p:spPr>
          <a:xfrm>
            <a:off x="6923252" y="2923172"/>
            <a:ext cx="1521367" cy="1656529"/>
          </a:xfrm>
          <a:custGeom>
            <a:avLst/>
            <a:gdLst>
              <a:gd name="connsiteX0" fmla="*/ 6394 w 1569826"/>
              <a:gd name="connsiteY0" fmla="*/ 3198 h 1716898"/>
              <a:gd name="connsiteX1" fmla="*/ 1569826 w 1569826"/>
              <a:gd name="connsiteY1" fmla="*/ 0 h 1716898"/>
              <a:gd name="connsiteX2" fmla="*/ 1553840 w 1569826"/>
              <a:gd name="connsiteY2" fmla="*/ 476384 h 1716898"/>
              <a:gd name="connsiteX3" fmla="*/ 0 w 1569826"/>
              <a:gd name="connsiteY3" fmla="*/ 1716898 h 1716898"/>
              <a:gd name="connsiteX4" fmla="*/ 6394 w 1569826"/>
              <a:gd name="connsiteY4" fmla="*/ 3198 h 1716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9826" h="1716898">
                <a:moveTo>
                  <a:pt x="6394" y="3198"/>
                </a:moveTo>
                <a:lnTo>
                  <a:pt x="1569826" y="0"/>
                </a:lnTo>
                <a:lnTo>
                  <a:pt x="1553840" y="476384"/>
                </a:lnTo>
                <a:lnTo>
                  <a:pt x="0" y="1716898"/>
                </a:lnTo>
                <a:cubicBezTo>
                  <a:pt x="1066" y="1147796"/>
                  <a:pt x="2131" y="578694"/>
                  <a:pt x="6394" y="3198"/>
                </a:cubicBezTo>
                <a:close/>
              </a:path>
            </a:pathLst>
          </a:cu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3" name="Łącznik prosty 2"/>
          <p:cNvCxnSpPr/>
          <p:nvPr/>
        </p:nvCxnSpPr>
        <p:spPr>
          <a:xfrm flipV="1">
            <a:off x="986852" y="5982527"/>
            <a:ext cx="1870874" cy="14866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6"/>
          <p:cNvCxnSpPr/>
          <p:nvPr/>
        </p:nvCxnSpPr>
        <p:spPr>
          <a:xfrm flipH="1">
            <a:off x="2857726" y="5302564"/>
            <a:ext cx="934220" cy="67996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Dowolny kształt 75"/>
          <p:cNvSpPr/>
          <p:nvPr/>
        </p:nvSpPr>
        <p:spPr>
          <a:xfrm>
            <a:off x="1035355" y="5692083"/>
            <a:ext cx="1821820" cy="393700"/>
          </a:xfrm>
          <a:custGeom>
            <a:avLst/>
            <a:gdLst>
              <a:gd name="connsiteX0" fmla="*/ 6350 w 2162175"/>
              <a:gd name="connsiteY0" fmla="*/ 6350 h 393700"/>
              <a:gd name="connsiteX1" fmla="*/ 2162175 w 2162175"/>
              <a:gd name="connsiteY1" fmla="*/ 0 h 393700"/>
              <a:gd name="connsiteX2" fmla="*/ 1812925 w 2162175"/>
              <a:gd name="connsiteY2" fmla="*/ 257175 h 393700"/>
              <a:gd name="connsiteX3" fmla="*/ 0 w 2162175"/>
              <a:gd name="connsiteY3" fmla="*/ 393700 h 393700"/>
              <a:gd name="connsiteX4" fmla="*/ 6350 w 2162175"/>
              <a:gd name="connsiteY4" fmla="*/ 6350 h 393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2175" h="393700">
                <a:moveTo>
                  <a:pt x="6350" y="6350"/>
                </a:moveTo>
                <a:lnTo>
                  <a:pt x="2162175" y="0"/>
                </a:lnTo>
                <a:lnTo>
                  <a:pt x="1812925" y="257175"/>
                </a:lnTo>
                <a:lnTo>
                  <a:pt x="0" y="393700"/>
                </a:lnTo>
                <a:lnTo>
                  <a:pt x="6350" y="6350"/>
                </a:lnTo>
                <a:close/>
              </a:path>
            </a:pathLst>
          </a:cu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9" name="Łącznik prosty 8"/>
          <p:cNvCxnSpPr/>
          <p:nvPr/>
        </p:nvCxnSpPr>
        <p:spPr>
          <a:xfrm flipH="1">
            <a:off x="3791946" y="5165668"/>
            <a:ext cx="1556328" cy="13689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10"/>
          <p:cNvCxnSpPr/>
          <p:nvPr/>
        </p:nvCxnSpPr>
        <p:spPr>
          <a:xfrm flipH="1">
            <a:off x="6906457" y="3380363"/>
            <a:ext cx="1558526" cy="124519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Łącznik prosty 31"/>
          <p:cNvCxnSpPr/>
          <p:nvPr/>
        </p:nvCxnSpPr>
        <p:spPr>
          <a:xfrm flipV="1">
            <a:off x="999841" y="2331926"/>
            <a:ext cx="7478131" cy="2750825"/>
          </a:xfrm>
          <a:prstGeom prst="line">
            <a:avLst/>
          </a:prstGeom>
          <a:ln w="3810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24"/>
          <p:cNvCxnSpPr/>
          <p:nvPr/>
        </p:nvCxnSpPr>
        <p:spPr>
          <a:xfrm>
            <a:off x="6906457" y="2908450"/>
            <a:ext cx="155852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Łącznik prosty 37"/>
          <p:cNvCxnSpPr/>
          <p:nvPr/>
        </p:nvCxnSpPr>
        <p:spPr>
          <a:xfrm flipV="1">
            <a:off x="8461847" y="2335251"/>
            <a:ext cx="0" cy="576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Łącznik prosty 39"/>
          <p:cNvCxnSpPr/>
          <p:nvPr/>
        </p:nvCxnSpPr>
        <p:spPr>
          <a:xfrm flipV="1">
            <a:off x="8461295" y="2909936"/>
            <a:ext cx="0" cy="468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Łącznik prosty 43"/>
          <p:cNvCxnSpPr/>
          <p:nvPr/>
        </p:nvCxnSpPr>
        <p:spPr>
          <a:xfrm flipH="1">
            <a:off x="5348274" y="4625560"/>
            <a:ext cx="1558183" cy="54010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22"/>
          <p:cNvCxnSpPr/>
          <p:nvPr/>
        </p:nvCxnSpPr>
        <p:spPr>
          <a:xfrm flipV="1">
            <a:off x="6906457" y="2908450"/>
            <a:ext cx="0" cy="1717110"/>
          </a:xfrm>
          <a:prstGeom prst="line">
            <a:avLst/>
          </a:prstGeom>
          <a:ln w="31750">
            <a:solidFill>
              <a:srgbClr val="A7190E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pole tekstowe 45"/>
          <p:cNvSpPr txBox="1"/>
          <p:nvPr/>
        </p:nvSpPr>
        <p:spPr>
          <a:xfrm rot="20366813">
            <a:off x="5321990" y="4779667"/>
            <a:ext cx="2761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latin typeface="+mn-lt"/>
              </a:rPr>
              <a:t>Wykres poboru ciepła</a:t>
            </a:r>
            <a:endParaRPr lang="pl-PL" sz="1200" b="1" dirty="0">
              <a:latin typeface="+mn-lt"/>
            </a:endParaRPr>
          </a:p>
        </p:txBody>
      </p:sp>
      <p:sp>
        <p:nvSpPr>
          <p:cNvPr id="47" name="pole tekstowe 1"/>
          <p:cNvSpPr txBox="1"/>
          <p:nvPr/>
        </p:nvSpPr>
        <p:spPr>
          <a:xfrm rot="20377787">
            <a:off x="3618377" y="3215527"/>
            <a:ext cx="3052120" cy="24099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l-PL" sz="1200" b="1" dirty="0" smtClean="0"/>
              <a:t>Wykres dostawy ciepła</a:t>
            </a:r>
            <a:endParaRPr lang="pl-PL" sz="1200" b="1" dirty="0"/>
          </a:p>
        </p:txBody>
      </p:sp>
      <p:sp>
        <p:nvSpPr>
          <p:cNvPr id="53" name="pole tekstowe 1"/>
          <p:cNvSpPr txBox="1"/>
          <p:nvPr/>
        </p:nvSpPr>
        <p:spPr>
          <a:xfrm>
            <a:off x="6936453" y="3273741"/>
            <a:ext cx="223276" cy="417138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err="1" smtClean="0">
                <a:solidFill>
                  <a:srgbClr val="A7190E"/>
                </a:solidFill>
                <a:latin typeface="Arial Narrow" panose="020B0606020202030204" pitchFamily="34" charset="0"/>
              </a:rPr>
              <a:t>C’</a:t>
            </a:r>
            <a:r>
              <a:rPr lang="pl-PL" sz="1050" b="1" dirty="0" err="1" smtClean="0">
                <a:solidFill>
                  <a:srgbClr val="A7190E"/>
                </a:solidFill>
                <a:latin typeface="Arial Narrow" panose="020B0606020202030204" pitchFamily="34" charset="0"/>
              </a:rPr>
              <a:t>max</a:t>
            </a:r>
            <a:endParaRPr lang="pl-PL" sz="1600" b="1" dirty="0">
              <a:solidFill>
                <a:srgbClr val="A7190E"/>
              </a:solidFill>
              <a:latin typeface="Arial Narrow" panose="020B0606020202030204" pitchFamily="34" charset="0"/>
            </a:endParaRPr>
          </a:p>
        </p:txBody>
      </p:sp>
      <p:sp>
        <p:nvSpPr>
          <p:cNvPr id="54" name="pole tekstowe 1"/>
          <p:cNvSpPr txBox="1"/>
          <p:nvPr/>
        </p:nvSpPr>
        <p:spPr>
          <a:xfrm rot="5400000">
            <a:off x="8507250" y="2382756"/>
            <a:ext cx="422434" cy="480991"/>
          </a:xfrm>
          <a:prstGeom prst="rect">
            <a:avLst/>
          </a:prstGeom>
        </p:spPr>
        <p:txBody>
          <a:bodyPr vert="vert270"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C’’</a:t>
            </a:r>
            <a:r>
              <a:rPr lang="pl-PL" sz="1050" b="1" dirty="0" smtClean="0">
                <a:latin typeface="Arial Narrow" panose="020B0606020202030204" pitchFamily="34" charset="0"/>
              </a:rPr>
              <a:t>24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sp>
        <p:nvSpPr>
          <p:cNvPr id="55" name="pole tekstowe 1"/>
          <p:cNvSpPr txBox="1"/>
          <p:nvPr/>
        </p:nvSpPr>
        <p:spPr>
          <a:xfrm rot="5400000">
            <a:off x="8516429" y="2909730"/>
            <a:ext cx="422434" cy="480991"/>
          </a:xfrm>
          <a:prstGeom prst="rect">
            <a:avLst/>
          </a:prstGeom>
        </p:spPr>
        <p:txBody>
          <a:bodyPr vert="vert270"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</a:t>
            </a:r>
            <a:r>
              <a:rPr lang="pl-PL" sz="1050" b="1" dirty="0" smtClean="0">
                <a:latin typeface="Arial Narrow" panose="020B0606020202030204" pitchFamily="34" charset="0"/>
              </a:rPr>
              <a:t>24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sp>
        <p:nvSpPr>
          <p:cNvPr id="5" name="Dowolny kształt 4"/>
          <p:cNvSpPr/>
          <p:nvPr/>
        </p:nvSpPr>
        <p:spPr>
          <a:xfrm>
            <a:off x="1054826" y="4480560"/>
            <a:ext cx="1743891" cy="1146266"/>
          </a:xfrm>
          <a:custGeom>
            <a:avLst/>
            <a:gdLst>
              <a:gd name="connsiteX0" fmla="*/ 3265 w 1743891"/>
              <a:gd name="connsiteY0" fmla="*/ 620486 h 1146266"/>
              <a:gd name="connsiteX1" fmla="*/ 0 w 1743891"/>
              <a:gd name="connsiteY1" fmla="*/ 1146266 h 1146266"/>
              <a:gd name="connsiteX2" fmla="*/ 1740625 w 1743891"/>
              <a:gd name="connsiteY2" fmla="*/ 1129937 h 1146266"/>
              <a:gd name="connsiteX3" fmla="*/ 1743891 w 1743891"/>
              <a:gd name="connsiteY3" fmla="*/ 0 h 1146266"/>
              <a:gd name="connsiteX4" fmla="*/ 3265 w 1743891"/>
              <a:gd name="connsiteY4" fmla="*/ 620486 h 1146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3891" h="1146266">
                <a:moveTo>
                  <a:pt x="3265" y="620486"/>
                </a:moveTo>
                <a:cubicBezTo>
                  <a:pt x="2177" y="795746"/>
                  <a:pt x="1088" y="971006"/>
                  <a:pt x="0" y="1146266"/>
                </a:cubicBezTo>
                <a:lnTo>
                  <a:pt x="1740625" y="1129937"/>
                </a:lnTo>
                <a:cubicBezTo>
                  <a:pt x="1741714" y="753291"/>
                  <a:pt x="1742802" y="376646"/>
                  <a:pt x="1743891" y="0"/>
                </a:cubicBezTo>
                <a:lnTo>
                  <a:pt x="3265" y="620486"/>
                </a:lnTo>
                <a:close/>
              </a:path>
            </a:pathLst>
          </a:custGeom>
          <a:pattFill prst="wdDnDiag">
            <a:fgClr>
              <a:srgbClr val="0070C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5" name="pole tekstowe 1"/>
          <p:cNvSpPr txBox="1"/>
          <p:nvPr/>
        </p:nvSpPr>
        <p:spPr>
          <a:xfrm rot="5400000">
            <a:off x="7513313" y="3157558"/>
            <a:ext cx="262493" cy="517247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800" b="1" dirty="0" smtClean="0">
                <a:latin typeface="Arial Narrow" panose="020B0606020202030204" pitchFamily="34" charset="0"/>
              </a:rPr>
              <a:t>60</a:t>
            </a:r>
            <a:r>
              <a:rPr lang="pl-PL" sz="1800" b="1" baseline="30000" dirty="0" smtClean="0">
                <a:latin typeface="Arial Narrow" panose="020B0606020202030204" pitchFamily="34" charset="0"/>
              </a:rPr>
              <a:t>o</a:t>
            </a:r>
            <a:r>
              <a:rPr lang="pl-PL" sz="1800" b="1" dirty="0" smtClean="0">
                <a:latin typeface="Arial Narrow" panose="020B0606020202030204" pitchFamily="34" charset="0"/>
              </a:rPr>
              <a:t>C</a:t>
            </a:r>
            <a:endParaRPr lang="pl-PL" sz="1800" b="1" dirty="0">
              <a:latin typeface="Arial Narrow" panose="020B0606020202030204" pitchFamily="34" charset="0"/>
            </a:endParaRPr>
          </a:p>
        </p:txBody>
      </p:sp>
      <p:sp>
        <p:nvSpPr>
          <p:cNvPr id="64" name="Dowolny kształt 63"/>
          <p:cNvSpPr/>
          <p:nvPr/>
        </p:nvSpPr>
        <p:spPr>
          <a:xfrm>
            <a:off x="7019510" y="2391257"/>
            <a:ext cx="1404351" cy="503051"/>
          </a:xfrm>
          <a:custGeom>
            <a:avLst/>
            <a:gdLst>
              <a:gd name="connsiteX0" fmla="*/ 0 w 1404351"/>
              <a:gd name="connsiteY0" fmla="*/ 503051 h 503051"/>
              <a:gd name="connsiteX1" fmla="*/ 1401731 w 1404351"/>
              <a:gd name="connsiteY1" fmla="*/ 0 h 503051"/>
              <a:gd name="connsiteX2" fmla="*/ 1404351 w 1404351"/>
              <a:gd name="connsiteY2" fmla="*/ 492570 h 503051"/>
              <a:gd name="connsiteX3" fmla="*/ 0 w 1404351"/>
              <a:gd name="connsiteY3" fmla="*/ 503051 h 503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4351" h="503051">
                <a:moveTo>
                  <a:pt x="0" y="503051"/>
                </a:moveTo>
                <a:lnTo>
                  <a:pt x="1401731" y="0"/>
                </a:lnTo>
                <a:cubicBezTo>
                  <a:pt x="1402604" y="164190"/>
                  <a:pt x="1403478" y="328380"/>
                  <a:pt x="1404351" y="492570"/>
                </a:cubicBezTo>
                <a:lnTo>
                  <a:pt x="0" y="503051"/>
                </a:lnTo>
                <a:close/>
              </a:path>
            </a:pathLst>
          </a:custGeom>
          <a:pattFill prst="wdDnDiag">
            <a:fgClr>
              <a:srgbClr val="0070C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87" name="Łącznik prosty 86"/>
          <p:cNvCxnSpPr/>
          <p:nvPr/>
        </p:nvCxnSpPr>
        <p:spPr>
          <a:xfrm>
            <a:off x="989825" y="5093066"/>
            <a:ext cx="186913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pole tekstowe 1"/>
          <p:cNvSpPr txBox="1"/>
          <p:nvPr/>
        </p:nvSpPr>
        <p:spPr>
          <a:xfrm rot="5400000">
            <a:off x="7859414" y="2574551"/>
            <a:ext cx="286245" cy="315835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800" b="1" dirty="0" smtClean="0">
                <a:latin typeface="Arial Narrow" panose="020B0606020202030204" pitchFamily="34" charset="0"/>
              </a:rPr>
              <a:t>t’’</a:t>
            </a:r>
            <a:r>
              <a:rPr lang="pl-PL" sz="1600" b="1" baseline="-25000" dirty="0" smtClean="0">
                <a:latin typeface="Arial Narrow" panose="020B0606020202030204" pitchFamily="34" charset="0"/>
              </a:rPr>
              <a:t>24</a:t>
            </a:r>
            <a:endParaRPr lang="pl-PL" sz="1800" b="1" baseline="-25000" dirty="0">
              <a:latin typeface="Arial Narrow" panose="020B0606020202030204" pitchFamily="34" charset="0"/>
            </a:endParaRPr>
          </a:p>
        </p:txBody>
      </p:sp>
      <p:cxnSp>
        <p:nvCxnSpPr>
          <p:cNvPr id="68" name="Łącznik prosty 67"/>
          <p:cNvCxnSpPr/>
          <p:nvPr/>
        </p:nvCxnSpPr>
        <p:spPr>
          <a:xfrm flipV="1">
            <a:off x="990266" y="5083485"/>
            <a:ext cx="0" cy="576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pole tekstowe 1"/>
          <p:cNvSpPr txBox="1"/>
          <p:nvPr/>
        </p:nvSpPr>
        <p:spPr>
          <a:xfrm rot="5400000">
            <a:off x="996435" y="5130990"/>
            <a:ext cx="422434" cy="480991"/>
          </a:xfrm>
          <a:prstGeom prst="rect">
            <a:avLst/>
          </a:prstGeom>
        </p:spPr>
        <p:txBody>
          <a:bodyPr vert="vert270"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C’’</a:t>
            </a:r>
            <a:r>
              <a:rPr lang="pl-PL" sz="1050" b="1" dirty="0" smtClean="0">
                <a:latin typeface="Arial Narrow" panose="020B0606020202030204" pitchFamily="34" charset="0"/>
              </a:rPr>
              <a:t>24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cxnSp>
        <p:nvCxnSpPr>
          <p:cNvPr id="72" name="Łącznik prosty 71"/>
          <p:cNvCxnSpPr/>
          <p:nvPr/>
        </p:nvCxnSpPr>
        <p:spPr>
          <a:xfrm>
            <a:off x="982280" y="5659485"/>
            <a:ext cx="187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pole tekstowe 1"/>
          <p:cNvSpPr txBox="1"/>
          <p:nvPr/>
        </p:nvSpPr>
        <p:spPr>
          <a:xfrm rot="5400000">
            <a:off x="1097242" y="5688258"/>
            <a:ext cx="228514" cy="314037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</a:t>
            </a:r>
            <a:r>
              <a:rPr lang="pl-PL" sz="1050" b="1" dirty="0" smtClean="0">
                <a:latin typeface="Arial Narrow" panose="020B0606020202030204" pitchFamily="34" charset="0"/>
              </a:rPr>
              <a:t>24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cxnSp>
        <p:nvCxnSpPr>
          <p:cNvPr id="69" name="Łącznik prosty 68"/>
          <p:cNvCxnSpPr/>
          <p:nvPr/>
        </p:nvCxnSpPr>
        <p:spPr>
          <a:xfrm flipV="1">
            <a:off x="989714" y="5658170"/>
            <a:ext cx="0" cy="468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pole tekstowe 1"/>
          <p:cNvSpPr txBox="1"/>
          <p:nvPr/>
        </p:nvSpPr>
        <p:spPr>
          <a:xfrm rot="5400000">
            <a:off x="1891348" y="5598880"/>
            <a:ext cx="262493" cy="517247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800" b="1" dirty="0" smtClean="0">
                <a:latin typeface="Arial Narrow" panose="020B0606020202030204" pitchFamily="34" charset="0"/>
              </a:rPr>
              <a:t>60</a:t>
            </a:r>
            <a:r>
              <a:rPr lang="pl-PL" sz="1800" b="1" baseline="30000" dirty="0" smtClean="0">
                <a:latin typeface="Arial Narrow" panose="020B0606020202030204" pitchFamily="34" charset="0"/>
              </a:rPr>
              <a:t>o</a:t>
            </a:r>
            <a:r>
              <a:rPr lang="pl-PL" sz="1800" b="1" dirty="0" smtClean="0">
                <a:latin typeface="Arial Narrow" panose="020B0606020202030204" pitchFamily="34" charset="0"/>
              </a:rPr>
              <a:t>C</a:t>
            </a:r>
            <a:endParaRPr lang="pl-PL" sz="1800" b="1" dirty="0">
              <a:latin typeface="Arial Narrow" panose="020B0606020202030204" pitchFamily="34" charset="0"/>
            </a:endParaRPr>
          </a:p>
        </p:txBody>
      </p:sp>
      <p:cxnSp>
        <p:nvCxnSpPr>
          <p:cNvPr id="80" name="Łącznik prosty 79"/>
          <p:cNvCxnSpPr/>
          <p:nvPr/>
        </p:nvCxnSpPr>
        <p:spPr>
          <a:xfrm flipV="1">
            <a:off x="2858963" y="4411035"/>
            <a:ext cx="0" cy="1242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Łącznik prosty 80"/>
          <p:cNvCxnSpPr/>
          <p:nvPr/>
        </p:nvCxnSpPr>
        <p:spPr>
          <a:xfrm flipV="1">
            <a:off x="2858411" y="5654053"/>
            <a:ext cx="0" cy="324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pole tekstowe 1"/>
          <p:cNvSpPr txBox="1"/>
          <p:nvPr/>
        </p:nvSpPr>
        <p:spPr>
          <a:xfrm rot="5400000">
            <a:off x="2493611" y="4905130"/>
            <a:ext cx="242036" cy="40235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C’’</a:t>
            </a:r>
            <a:r>
              <a:rPr lang="pl-PL" sz="1050" b="1" dirty="0" smtClean="0">
                <a:latin typeface="Arial Narrow" panose="020B0606020202030204" pitchFamily="34" charset="0"/>
              </a:rPr>
              <a:t>6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sp>
        <p:nvSpPr>
          <p:cNvPr id="84" name="pole tekstowe 1"/>
          <p:cNvSpPr txBox="1"/>
          <p:nvPr/>
        </p:nvSpPr>
        <p:spPr>
          <a:xfrm rot="5400000">
            <a:off x="2544528" y="5665258"/>
            <a:ext cx="228514" cy="314037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</a:t>
            </a:r>
            <a:r>
              <a:rPr lang="pl-PL" sz="1050" b="1" dirty="0" smtClean="0">
                <a:latin typeface="Arial Narrow" panose="020B0606020202030204" pitchFamily="34" charset="0"/>
              </a:rPr>
              <a:t>6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sp>
        <p:nvSpPr>
          <p:cNvPr id="61" name="Rectangle 3"/>
          <p:cNvSpPr txBox="1">
            <a:spLocks noChangeArrowheads="1"/>
          </p:cNvSpPr>
          <p:nvPr/>
        </p:nvSpPr>
        <p:spPr bwMode="auto">
          <a:xfrm>
            <a:off x="62288" y="114646"/>
            <a:ext cx="8905854" cy="1825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FontTx/>
              <a:buNone/>
            </a:pPr>
            <a:r>
              <a:rPr lang="pl-PL" sz="2400" kern="0" dirty="0" smtClean="0"/>
              <a:t>W godzinach 0:00 – 6:00 </a:t>
            </a:r>
            <a:r>
              <a:rPr lang="pl-PL" sz="2400" b="1" kern="0" dirty="0" smtClean="0"/>
              <a:t>pobór ciepła &lt; niż dostawa</a:t>
            </a:r>
            <a:r>
              <a:rPr lang="pl-PL" sz="2400" kern="0" dirty="0" smtClean="0"/>
              <a:t>, to dopływająca woda będzie się ogrzewać do temperatury wyższej niż temperatura w warstwie II o godzinie 24:00. </a:t>
            </a:r>
            <a:r>
              <a:rPr lang="pl-PL" sz="2400" b="1" u="sng" kern="0" dirty="0" smtClean="0"/>
              <a:t>Następuje zanikanie warstw.</a:t>
            </a:r>
            <a:r>
              <a:rPr lang="pl-PL" sz="2400" kern="0" dirty="0" smtClean="0"/>
              <a:t> Zatem o godzinie 6:00 będą dwie warstwy.</a:t>
            </a:r>
            <a:endParaRPr lang="pl-PL" sz="2400" kern="0" dirty="0"/>
          </a:p>
        </p:txBody>
      </p:sp>
      <p:sp>
        <p:nvSpPr>
          <p:cNvPr id="66" name="pole tekstowe 1"/>
          <p:cNvSpPr txBox="1"/>
          <p:nvPr/>
        </p:nvSpPr>
        <p:spPr>
          <a:xfrm rot="5400000">
            <a:off x="1844128" y="5070382"/>
            <a:ext cx="242036" cy="40235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V’’</a:t>
            </a:r>
            <a:r>
              <a:rPr lang="pl-PL" sz="1050" b="1" dirty="0" smtClean="0">
                <a:latin typeface="Arial Narrow" panose="020B0606020202030204" pitchFamily="34" charset="0"/>
              </a:rPr>
              <a:t>6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970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5" grpId="0" animBg="1"/>
      <p:bldP spid="70" grpId="0"/>
      <p:bldP spid="71" grpId="0" animBg="1"/>
      <p:bldP spid="78" grpId="0" animBg="1"/>
      <p:bldP spid="82" grpId="0" animBg="1"/>
      <p:bldP spid="84" grpId="0" animBg="1"/>
      <p:bldP spid="6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0848" y="96455"/>
            <a:ext cx="8424862" cy="1941665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pl-PL" sz="2800" u="sng" dirty="0" smtClean="0"/>
              <a:t>GODZINA 6:00</a:t>
            </a:r>
          </a:p>
          <a:p>
            <a:pPr marL="0" indent="0">
              <a:buFontTx/>
              <a:buNone/>
            </a:pPr>
            <a:r>
              <a:rPr lang="pl-PL" sz="2000" u="sng" dirty="0" smtClean="0"/>
              <a:t>WARSTWA I</a:t>
            </a:r>
            <a:endParaRPr lang="pl-PL" sz="2000" dirty="0"/>
          </a:p>
          <a:p>
            <a:pPr marL="0" indent="0">
              <a:buFontTx/>
              <a:buNone/>
            </a:pPr>
            <a:r>
              <a:rPr lang="pl-PL" sz="2800" dirty="0" smtClean="0"/>
              <a:t>C’</a:t>
            </a:r>
            <a:r>
              <a:rPr lang="pl-PL" sz="2800" baseline="-25000" dirty="0" smtClean="0"/>
              <a:t>6</a:t>
            </a:r>
            <a:r>
              <a:rPr lang="pl-PL" sz="2800" dirty="0" smtClean="0"/>
              <a:t>=11,8%·</a:t>
            </a:r>
            <a:r>
              <a:rPr lang="pl-PL" sz="2800" dirty="0"/>
              <a:t>Q</a:t>
            </a:r>
            <a:r>
              <a:rPr lang="pl-PL" sz="2800" baseline="-25000" dirty="0"/>
              <a:t>dt</a:t>
            </a:r>
            <a:r>
              <a:rPr lang="pl-PL" sz="2800" dirty="0"/>
              <a:t> = </a:t>
            </a:r>
            <a:r>
              <a:rPr lang="pl-PL" sz="2800" dirty="0" smtClean="0"/>
              <a:t>543 862kJ</a:t>
            </a:r>
          </a:p>
          <a:p>
            <a:pPr marL="0" indent="0">
              <a:buNone/>
            </a:pPr>
            <a:r>
              <a:rPr lang="de-DE" sz="2800" dirty="0" smtClean="0"/>
              <a:t>t’</a:t>
            </a:r>
            <a:r>
              <a:rPr lang="pl-PL" sz="2800" baseline="-25000" dirty="0" smtClean="0"/>
              <a:t>6</a:t>
            </a:r>
            <a:r>
              <a:rPr lang="de-DE" sz="2800" dirty="0" smtClean="0"/>
              <a:t> = t</a:t>
            </a:r>
            <a:r>
              <a:rPr lang="pl-PL" sz="2800" dirty="0" smtClean="0"/>
              <a:t>’</a:t>
            </a:r>
            <a:r>
              <a:rPr lang="pl-PL" sz="2800" baseline="-25000" dirty="0" smtClean="0"/>
              <a:t>24</a:t>
            </a:r>
            <a:r>
              <a:rPr lang="de-DE" sz="2800" dirty="0" smtClean="0"/>
              <a:t> = 60°C</a:t>
            </a:r>
            <a:endParaRPr lang="pl-PL" sz="2800" dirty="0" smtClean="0"/>
          </a:p>
          <a:p>
            <a:pPr marL="0" indent="0">
              <a:buFontTx/>
              <a:buNone/>
            </a:pPr>
            <a:endParaRPr lang="pl-PL" sz="2800" dirty="0"/>
          </a:p>
        </p:txBody>
      </p:sp>
      <p:sp>
        <p:nvSpPr>
          <p:cNvPr id="146437" name="Rectangle 5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pl-PL"/>
          </a:p>
        </p:txBody>
      </p:sp>
      <p:graphicFrame>
        <p:nvGraphicFramePr>
          <p:cNvPr id="14643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12371"/>
              </p:ext>
            </p:extLst>
          </p:nvPr>
        </p:nvGraphicFramePr>
        <p:xfrm>
          <a:off x="429527" y="1959011"/>
          <a:ext cx="6702425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535" name="Równanie" r:id="rId3" imgW="2819160" imgH="444240" progId="Equation.3">
                  <p:embed/>
                </p:oleObj>
              </mc:Choice>
              <mc:Fallback>
                <p:oleObj name="Równanie" r:id="rId3" imgW="2819160" imgH="4442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27" y="1959011"/>
                        <a:ext cx="6702425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34921" y="3330491"/>
            <a:ext cx="8424862" cy="3070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FontTx/>
              <a:buNone/>
            </a:pPr>
            <a:r>
              <a:rPr lang="pl-PL" sz="2000" u="sng" kern="0" dirty="0" smtClean="0"/>
              <a:t>WARSTWA II:</a:t>
            </a:r>
          </a:p>
          <a:p>
            <a:pPr marL="0" indent="0" algn="just">
              <a:buFontTx/>
              <a:buNone/>
            </a:pPr>
            <a:r>
              <a:rPr lang="pl-PL" sz="2800" kern="0" dirty="0" smtClean="0"/>
              <a:t>V’’</a:t>
            </a:r>
            <a:r>
              <a:rPr lang="pl-PL" sz="2800" kern="0" baseline="-25000" dirty="0" smtClean="0"/>
              <a:t>6</a:t>
            </a:r>
            <a:r>
              <a:rPr lang="pl-PL" sz="2800" kern="0" dirty="0" smtClean="0"/>
              <a:t> = V</a:t>
            </a:r>
            <a:r>
              <a:rPr lang="pl-PL" sz="2800" kern="0" baseline="-25000" dirty="0" smtClean="0"/>
              <a:t>u</a:t>
            </a:r>
            <a:r>
              <a:rPr lang="pl-PL" sz="2800" kern="0" dirty="0" smtClean="0"/>
              <a:t> – V’</a:t>
            </a:r>
            <a:r>
              <a:rPr lang="pl-PL" sz="2800" kern="0" baseline="-25000" dirty="0" smtClean="0"/>
              <a:t>6</a:t>
            </a:r>
            <a:r>
              <a:rPr lang="pl-PL" sz="2800" kern="0" dirty="0" smtClean="0"/>
              <a:t> = 13,6 – 2,6 = 11,0 m</a:t>
            </a:r>
            <a:r>
              <a:rPr lang="pl-PL" sz="2800" kern="0" baseline="30000" dirty="0" smtClean="0"/>
              <a:t>3</a:t>
            </a:r>
          </a:p>
          <a:p>
            <a:pPr marL="0" indent="0" algn="just">
              <a:buFontTx/>
              <a:buNone/>
            </a:pPr>
            <a:r>
              <a:rPr lang="pl-PL" sz="2800" kern="0" dirty="0" smtClean="0"/>
              <a:t>Zasób ciepła zmagazynowany w tej ilości wody:</a:t>
            </a:r>
          </a:p>
          <a:p>
            <a:pPr marL="0" indent="0" algn="just">
              <a:buFontTx/>
              <a:buNone/>
            </a:pPr>
            <a:r>
              <a:rPr lang="pl-PL" sz="2800" kern="0" dirty="0" smtClean="0"/>
              <a:t>C’’</a:t>
            </a:r>
            <a:r>
              <a:rPr lang="pl-PL" sz="2800" kern="0" baseline="-25000" dirty="0" smtClean="0"/>
              <a:t>6</a:t>
            </a:r>
            <a:r>
              <a:rPr lang="pl-PL" sz="2800" kern="0" dirty="0" smtClean="0"/>
              <a:t> = 46%</a:t>
            </a:r>
            <a:r>
              <a:rPr lang="de-DE" sz="2800" kern="0" dirty="0" smtClean="0"/>
              <a:t>·</a:t>
            </a:r>
            <a:r>
              <a:rPr lang="de-DE" sz="2800" kern="0" dirty="0" err="1" smtClean="0"/>
              <a:t>Q</a:t>
            </a:r>
            <a:r>
              <a:rPr lang="de-DE" sz="2800" kern="0" baseline="-25000" dirty="0" err="1" smtClean="0"/>
              <a:t>dt</a:t>
            </a:r>
            <a:r>
              <a:rPr lang="de-DE" sz="2800" kern="0" dirty="0" smtClean="0"/>
              <a:t> = </a:t>
            </a:r>
            <a:r>
              <a:rPr lang="pl-PL" sz="2800" kern="0" dirty="0" smtClean="0"/>
              <a:t>2</a:t>
            </a:r>
            <a:r>
              <a:rPr lang="de-DE" sz="2800" kern="0" dirty="0" smtClean="0"/>
              <a:t> </a:t>
            </a:r>
            <a:r>
              <a:rPr lang="pl-PL" sz="2800" kern="0" dirty="0" smtClean="0"/>
              <a:t>120</a:t>
            </a:r>
            <a:r>
              <a:rPr lang="de-DE" sz="2800" kern="0" dirty="0" smtClean="0"/>
              <a:t> </a:t>
            </a:r>
            <a:r>
              <a:rPr lang="pl-PL" sz="2800" kern="0" dirty="0" smtClean="0"/>
              <a:t>140</a:t>
            </a:r>
            <a:r>
              <a:rPr lang="de-DE" sz="2800" kern="0" dirty="0" smtClean="0"/>
              <a:t> kJ</a:t>
            </a:r>
            <a:endParaRPr lang="pl-PL" sz="2800" kern="0" dirty="0" smtClean="0"/>
          </a:p>
          <a:p>
            <a:pPr marL="0" indent="0" algn="just">
              <a:buFontTx/>
              <a:buNone/>
            </a:pPr>
            <a:endParaRPr lang="pl-PL" sz="2800" kern="0" dirty="0" smtClean="0"/>
          </a:p>
          <a:p>
            <a:pPr marL="0" indent="0" algn="just">
              <a:buFontTx/>
              <a:buNone/>
            </a:pPr>
            <a:endParaRPr lang="pl-PL" sz="2800" kern="0" dirty="0" smtClean="0"/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678183"/>
              </p:ext>
            </p:extLst>
          </p:nvPr>
        </p:nvGraphicFramePr>
        <p:xfrm>
          <a:off x="467970" y="5362692"/>
          <a:ext cx="5025114" cy="1069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536" name="Równanie" r:id="rId5" imgW="1726920" imgH="368280" progId="Equation.3">
                  <p:embed/>
                </p:oleObj>
              </mc:Choice>
              <mc:Fallback>
                <p:oleObj name="Równanie" r:id="rId5" imgW="1726920" imgH="36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970" y="5362692"/>
                        <a:ext cx="5025114" cy="1069507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611188" y="1881188"/>
            <a:ext cx="8424862" cy="435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Można też inaczej: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Na początku zakładamy, że w bojlerach utworzą się trzy warstwy temperaturowe: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WARSTWA I: jak poprzednio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WARSTWA II: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C’’</a:t>
            </a:r>
            <a:r>
              <a:rPr kumimoji="0" lang="pl-PL" sz="20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6</a:t>
            </a: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= C’’</a:t>
            </a:r>
            <a:r>
              <a:rPr kumimoji="0" lang="pl-PL" sz="20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24</a:t>
            </a: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=20,8%·Q</a:t>
            </a:r>
            <a:r>
              <a:rPr kumimoji="0" lang="pl-PL" sz="20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dt</a:t>
            </a: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958 672 kJ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t’</a:t>
            </a: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’</a:t>
            </a:r>
            <a:r>
              <a:rPr kumimoji="0" lang="pl-PL" sz="20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6</a:t>
            </a:r>
            <a:r>
              <a:rPr kumimoji="0" lang="de-DE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t</a:t>
            </a: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’’</a:t>
            </a:r>
            <a:r>
              <a:rPr kumimoji="0" lang="pl-PL" sz="20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24</a:t>
            </a:r>
            <a:r>
              <a:rPr kumimoji="0" lang="de-DE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</a:t>
            </a: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33,1</a:t>
            </a:r>
            <a:r>
              <a:rPr kumimoji="0" lang="de-DE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°C</a:t>
            </a:r>
            <a:endParaRPr kumimoji="0" lang="pl-PL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V’’</a:t>
            </a:r>
            <a:r>
              <a:rPr kumimoji="0" lang="pl-PL" sz="20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6</a:t>
            </a: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V’’</a:t>
            </a:r>
            <a:r>
              <a:rPr kumimoji="0" lang="pl-PL" sz="20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24</a:t>
            </a: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9,9 m</a:t>
            </a:r>
            <a:r>
              <a:rPr kumimoji="0" lang="pl-PL" sz="2000" b="0" i="0" u="none" strike="noStrike" kern="0" cap="none" spc="0" normalizeH="0" baseline="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3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WARSTWA III: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C’’’</a:t>
            </a:r>
            <a:r>
              <a:rPr kumimoji="0" lang="pl-PL" sz="20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6</a:t>
            </a: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= 25%·Q</a:t>
            </a:r>
            <a:r>
              <a:rPr kumimoji="0" lang="pl-PL" sz="20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dt</a:t>
            </a: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1 152 250 kJ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V’’’</a:t>
            </a:r>
            <a:r>
              <a:rPr kumimoji="0" lang="pl-PL" sz="20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6</a:t>
            </a: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V</a:t>
            </a:r>
            <a:r>
              <a:rPr kumimoji="0" lang="pl-PL" sz="20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u</a:t>
            </a: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– (V’</a:t>
            </a:r>
            <a:r>
              <a:rPr kumimoji="0" lang="pl-PL" sz="20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6</a:t>
            </a: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+V’’</a:t>
            </a:r>
            <a:r>
              <a:rPr kumimoji="0" lang="pl-PL" sz="20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6</a:t>
            </a: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)= 13,6 – (2,6+9,9) = 1,1 m</a:t>
            </a:r>
            <a:r>
              <a:rPr kumimoji="0" lang="pl-PL" sz="2000" b="0" i="0" u="none" strike="noStrike" kern="0" cap="none" spc="0" normalizeH="0" baseline="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3</a:t>
            </a:r>
            <a:endParaRPr kumimoji="0" lang="pl-PL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000" b="0" i="0" u="none" strike="noStrike" kern="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9616061"/>
              </p:ext>
            </p:extLst>
          </p:nvPr>
        </p:nvGraphicFramePr>
        <p:xfrm>
          <a:off x="1081088" y="6072188"/>
          <a:ext cx="30210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37" name="Równanie" r:id="rId3" imgW="1714320" imgH="368280" progId="Equation.3">
                  <p:embed/>
                </p:oleObj>
              </mc:Choice>
              <mc:Fallback>
                <p:oleObj name="Równanie" r:id="rId3" imgW="1714320" imgH="36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6072188"/>
                        <a:ext cx="3021012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11188" y="630238"/>
            <a:ext cx="8424862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0" cap="none" spc="0" normalizeH="0" baseline="0" noProof="0" smtClean="0">
                <a:ln>
                  <a:noFill/>
                </a:ln>
                <a:solidFill>
                  <a:srgbClr val="FFEBD5"/>
                </a:solidFill>
                <a:effectLst/>
                <a:uLnTx/>
                <a:uFillTx/>
                <a:latin typeface="Trebuchet MS"/>
              </a:rPr>
              <a:t>Analiza pracy podgrzewaczy</a:t>
            </a:r>
            <a:endParaRPr kumimoji="0" lang="pl-PL" sz="3600" b="1" i="0" u="none" strike="noStrike" kern="0" cap="none" spc="0" normalizeH="0" baseline="0" noProof="0" dirty="0">
              <a:ln>
                <a:noFill/>
              </a:ln>
              <a:solidFill>
                <a:srgbClr val="FFEBD5"/>
              </a:solidFill>
              <a:effectLst/>
              <a:uLnTx/>
              <a:uFillTx/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175054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Wykres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280877"/>
              </p:ext>
            </p:extLst>
          </p:nvPr>
        </p:nvGraphicFramePr>
        <p:xfrm>
          <a:off x="622202" y="1417125"/>
          <a:ext cx="8566150" cy="5004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3" name="Dowolny kształt 62"/>
          <p:cNvSpPr/>
          <p:nvPr/>
        </p:nvSpPr>
        <p:spPr>
          <a:xfrm>
            <a:off x="6923252" y="2923172"/>
            <a:ext cx="1521367" cy="1656529"/>
          </a:xfrm>
          <a:custGeom>
            <a:avLst/>
            <a:gdLst>
              <a:gd name="connsiteX0" fmla="*/ 6394 w 1569826"/>
              <a:gd name="connsiteY0" fmla="*/ 3198 h 1716898"/>
              <a:gd name="connsiteX1" fmla="*/ 1569826 w 1569826"/>
              <a:gd name="connsiteY1" fmla="*/ 0 h 1716898"/>
              <a:gd name="connsiteX2" fmla="*/ 1553840 w 1569826"/>
              <a:gd name="connsiteY2" fmla="*/ 476384 h 1716898"/>
              <a:gd name="connsiteX3" fmla="*/ 0 w 1569826"/>
              <a:gd name="connsiteY3" fmla="*/ 1716898 h 1716898"/>
              <a:gd name="connsiteX4" fmla="*/ 6394 w 1569826"/>
              <a:gd name="connsiteY4" fmla="*/ 3198 h 1716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9826" h="1716898">
                <a:moveTo>
                  <a:pt x="6394" y="3198"/>
                </a:moveTo>
                <a:lnTo>
                  <a:pt x="1569826" y="0"/>
                </a:lnTo>
                <a:lnTo>
                  <a:pt x="1553840" y="476384"/>
                </a:lnTo>
                <a:lnTo>
                  <a:pt x="0" y="1716898"/>
                </a:lnTo>
                <a:cubicBezTo>
                  <a:pt x="1066" y="1147796"/>
                  <a:pt x="2131" y="578694"/>
                  <a:pt x="6394" y="3198"/>
                </a:cubicBezTo>
                <a:close/>
              </a:path>
            </a:pathLst>
          </a:cu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3" name="Łącznik prosty 2"/>
          <p:cNvCxnSpPr/>
          <p:nvPr/>
        </p:nvCxnSpPr>
        <p:spPr>
          <a:xfrm flipV="1">
            <a:off x="986852" y="5982527"/>
            <a:ext cx="1870874" cy="14866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6"/>
          <p:cNvCxnSpPr/>
          <p:nvPr/>
        </p:nvCxnSpPr>
        <p:spPr>
          <a:xfrm flipH="1">
            <a:off x="2857726" y="5302564"/>
            <a:ext cx="934220" cy="67996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Dowolny kształt 75"/>
          <p:cNvSpPr/>
          <p:nvPr/>
        </p:nvSpPr>
        <p:spPr>
          <a:xfrm>
            <a:off x="1035354" y="5692083"/>
            <a:ext cx="2162175" cy="393700"/>
          </a:xfrm>
          <a:custGeom>
            <a:avLst/>
            <a:gdLst>
              <a:gd name="connsiteX0" fmla="*/ 6350 w 2162175"/>
              <a:gd name="connsiteY0" fmla="*/ 6350 h 393700"/>
              <a:gd name="connsiteX1" fmla="*/ 2162175 w 2162175"/>
              <a:gd name="connsiteY1" fmla="*/ 0 h 393700"/>
              <a:gd name="connsiteX2" fmla="*/ 1812925 w 2162175"/>
              <a:gd name="connsiteY2" fmla="*/ 257175 h 393700"/>
              <a:gd name="connsiteX3" fmla="*/ 0 w 2162175"/>
              <a:gd name="connsiteY3" fmla="*/ 393700 h 393700"/>
              <a:gd name="connsiteX4" fmla="*/ 6350 w 2162175"/>
              <a:gd name="connsiteY4" fmla="*/ 6350 h 393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2175" h="393700">
                <a:moveTo>
                  <a:pt x="6350" y="6350"/>
                </a:moveTo>
                <a:lnTo>
                  <a:pt x="2162175" y="0"/>
                </a:lnTo>
                <a:lnTo>
                  <a:pt x="1812925" y="257175"/>
                </a:lnTo>
                <a:lnTo>
                  <a:pt x="0" y="393700"/>
                </a:lnTo>
                <a:lnTo>
                  <a:pt x="6350" y="6350"/>
                </a:lnTo>
                <a:close/>
              </a:path>
            </a:pathLst>
          </a:cu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9" name="Łącznik prosty 8"/>
          <p:cNvCxnSpPr/>
          <p:nvPr/>
        </p:nvCxnSpPr>
        <p:spPr>
          <a:xfrm flipH="1">
            <a:off x="3791946" y="5165668"/>
            <a:ext cx="1556328" cy="13689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10"/>
          <p:cNvCxnSpPr/>
          <p:nvPr/>
        </p:nvCxnSpPr>
        <p:spPr>
          <a:xfrm flipH="1">
            <a:off x="6906457" y="3380363"/>
            <a:ext cx="1558526" cy="124519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Łącznik prosty 31"/>
          <p:cNvCxnSpPr/>
          <p:nvPr/>
        </p:nvCxnSpPr>
        <p:spPr>
          <a:xfrm flipV="1">
            <a:off x="999841" y="2331926"/>
            <a:ext cx="7478131" cy="2750825"/>
          </a:xfrm>
          <a:prstGeom prst="line">
            <a:avLst/>
          </a:prstGeom>
          <a:ln w="3810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24"/>
          <p:cNvCxnSpPr/>
          <p:nvPr/>
        </p:nvCxnSpPr>
        <p:spPr>
          <a:xfrm>
            <a:off x="6906457" y="2908450"/>
            <a:ext cx="155852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Łącznik prosty 37"/>
          <p:cNvCxnSpPr/>
          <p:nvPr/>
        </p:nvCxnSpPr>
        <p:spPr>
          <a:xfrm flipV="1">
            <a:off x="8461847" y="2335251"/>
            <a:ext cx="0" cy="576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Łącznik prosty 39"/>
          <p:cNvCxnSpPr/>
          <p:nvPr/>
        </p:nvCxnSpPr>
        <p:spPr>
          <a:xfrm flipV="1">
            <a:off x="8461295" y="2909936"/>
            <a:ext cx="0" cy="468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Łącznik prosty 43"/>
          <p:cNvCxnSpPr/>
          <p:nvPr/>
        </p:nvCxnSpPr>
        <p:spPr>
          <a:xfrm flipH="1">
            <a:off x="5348274" y="4625560"/>
            <a:ext cx="1558183" cy="54010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22"/>
          <p:cNvCxnSpPr/>
          <p:nvPr/>
        </p:nvCxnSpPr>
        <p:spPr>
          <a:xfrm flipV="1">
            <a:off x="6906457" y="2908450"/>
            <a:ext cx="0" cy="1717110"/>
          </a:xfrm>
          <a:prstGeom prst="line">
            <a:avLst/>
          </a:prstGeom>
          <a:ln w="31750">
            <a:solidFill>
              <a:srgbClr val="A7190E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pole tekstowe 45"/>
          <p:cNvSpPr txBox="1"/>
          <p:nvPr/>
        </p:nvSpPr>
        <p:spPr>
          <a:xfrm rot="20366813">
            <a:off x="5321990" y="4779667"/>
            <a:ext cx="2761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latin typeface="+mn-lt"/>
              </a:rPr>
              <a:t>Wykres poboru ciepła</a:t>
            </a:r>
            <a:endParaRPr lang="pl-PL" sz="1200" b="1" dirty="0">
              <a:latin typeface="+mn-lt"/>
            </a:endParaRPr>
          </a:p>
        </p:txBody>
      </p:sp>
      <p:sp>
        <p:nvSpPr>
          <p:cNvPr id="47" name="pole tekstowe 1"/>
          <p:cNvSpPr txBox="1"/>
          <p:nvPr/>
        </p:nvSpPr>
        <p:spPr>
          <a:xfrm rot="20377787">
            <a:off x="3618377" y="3215527"/>
            <a:ext cx="3052120" cy="24099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l-PL" sz="1200" b="1" dirty="0" smtClean="0"/>
              <a:t>Wykres dostawy ciepła</a:t>
            </a:r>
            <a:endParaRPr lang="pl-PL" sz="1200" b="1" dirty="0"/>
          </a:p>
        </p:txBody>
      </p:sp>
      <p:sp>
        <p:nvSpPr>
          <p:cNvPr id="53" name="pole tekstowe 1"/>
          <p:cNvSpPr txBox="1"/>
          <p:nvPr/>
        </p:nvSpPr>
        <p:spPr>
          <a:xfrm>
            <a:off x="6936453" y="3273741"/>
            <a:ext cx="223276" cy="417138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err="1" smtClean="0">
                <a:solidFill>
                  <a:srgbClr val="A7190E"/>
                </a:solidFill>
                <a:latin typeface="Arial Narrow" panose="020B0606020202030204" pitchFamily="34" charset="0"/>
              </a:rPr>
              <a:t>C’</a:t>
            </a:r>
            <a:r>
              <a:rPr lang="pl-PL" sz="1050" b="1" dirty="0" err="1" smtClean="0">
                <a:solidFill>
                  <a:srgbClr val="A7190E"/>
                </a:solidFill>
                <a:latin typeface="Arial Narrow" panose="020B0606020202030204" pitchFamily="34" charset="0"/>
              </a:rPr>
              <a:t>max</a:t>
            </a:r>
            <a:endParaRPr lang="pl-PL" sz="1600" b="1" dirty="0">
              <a:solidFill>
                <a:srgbClr val="A7190E"/>
              </a:solidFill>
              <a:latin typeface="Arial Narrow" panose="020B0606020202030204" pitchFamily="34" charset="0"/>
            </a:endParaRPr>
          </a:p>
        </p:txBody>
      </p:sp>
      <p:sp>
        <p:nvSpPr>
          <p:cNvPr id="54" name="pole tekstowe 1"/>
          <p:cNvSpPr txBox="1"/>
          <p:nvPr/>
        </p:nvSpPr>
        <p:spPr>
          <a:xfrm rot="5400000">
            <a:off x="8507250" y="2382756"/>
            <a:ext cx="422434" cy="480991"/>
          </a:xfrm>
          <a:prstGeom prst="rect">
            <a:avLst/>
          </a:prstGeom>
        </p:spPr>
        <p:txBody>
          <a:bodyPr vert="vert270"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C’’</a:t>
            </a:r>
            <a:r>
              <a:rPr lang="pl-PL" sz="1050" b="1" dirty="0" smtClean="0">
                <a:latin typeface="Arial Narrow" panose="020B0606020202030204" pitchFamily="34" charset="0"/>
              </a:rPr>
              <a:t>24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sp>
        <p:nvSpPr>
          <p:cNvPr id="55" name="pole tekstowe 1"/>
          <p:cNvSpPr txBox="1"/>
          <p:nvPr/>
        </p:nvSpPr>
        <p:spPr>
          <a:xfrm rot="5400000">
            <a:off x="8516429" y="2909730"/>
            <a:ext cx="422434" cy="480991"/>
          </a:xfrm>
          <a:prstGeom prst="rect">
            <a:avLst/>
          </a:prstGeom>
        </p:spPr>
        <p:txBody>
          <a:bodyPr vert="vert270"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</a:t>
            </a:r>
            <a:r>
              <a:rPr lang="pl-PL" sz="1050" b="1" dirty="0" smtClean="0">
                <a:latin typeface="Arial Narrow" panose="020B0606020202030204" pitchFamily="34" charset="0"/>
              </a:rPr>
              <a:t>24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sp>
        <p:nvSpPr>
          <p:cNvPr id="65" name="pole tekstowe 1"/>
          <p:cNvSpPr txBox="1"/>
          <p:nvPr/>
        </p:nvSpPr>
        <p:spPr>
          <a:xfrm rot="5400000">
            <a:off x="7513313" y="3157558"/>
            <a:ext cx="262493" cy="517247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800" b="1" dirty="0" smtClean="0">
                <a:latin typeface="Arial Narrow" panose="020B0606020202030204" pitchFamily="34" charset="0"/>
              </a:rPr>
              <a:t>60</a:t>
            </a:r>
            <a:r>
              <a:rPr lang="pl-PL" sz="1800" b="1" baseline="30000" dirty="0" smtClean="0">
                <a:latin typeface="Arial Narrow" panose="020B0606020202030204" pitchFamily="34" charset="0"/>
              </a:rPr>
              <a:t>o</a:t>
            </a:r>
            <a:r>
              <a:rPr lang="pl-PL" sz="1800" b="1" dirty="0" smtClean="0">
                <a:latin typeface="Arial Narrow" panose="020B0606020202030204" pitchFamily="34" charset="0"/>
              </a:rPr>
              <a:t>C</a:t>
            </a:r>
            <a:endParaRPr lang="pl-PL" sz="1800" b="1" dirty="0">
              <a:latin typeface="Arial Narrow" panose="020B0606020202030204" pitchFamily="34" charset="0"/>
            </a:endParaRPr>
          </a:p>
        </p:txBody>
      </p:sp>
      <p:sp>
        <p:nvSpPr>
          <p:cNvPr id="62" name="Dowolny kształt 61"/>
          <p:cNvSpPr/>
          <p:nvPr/>
        </p:nvSpPr>
        <p:spPr>
          <a:xfrm>
            <a:off x="1054826" y="4480560"/>
            <a:ext cx="1743891" cy="1146266"/>
          </a:xfrm>
          <a:custGeom>
            <a:avLst/>
            <a:gdLst>
              <a:gd name="connsiteX0" fmla="*/ 3265 w 1743891"/>
              <a:gd name="connsiteY0" fmla="*/ 620486 h 1146266"/>
              <a:gd name="connsiteX1" fmla="*/ 0 w 1743891"/>
              <a:gd name="connsiteY1" fmla="*/ 1146266 h 1146266"/>
              <a:gd name="connsiteX2" fmla="*/ 1740625 w 1743891"/>
              <a:gd name="connsiteY2" fmla="*/ 1129937 h 1146266"/>
              <a:gd name="connsiteX3" fmla="*/ 1743891 w 1743891"/>
              <a:gd name="connsiteY3" fmla="*/ 0 h 1146266"/>
              <a:gd name="connsiteX4" fmla="*/ 3265 w 1743891"/>
              <a:gd name="connsiteY4" fmla="*/ 620486 h 1146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43891" h="1146266">
                <a:moveTo>
                  <a:pt x="3265" y="620486"/>
                </a:moveTo>
                <a:cubicBezTo>
                  <a:pt x="2177" y="795746"/>
                  <a:pt x="1088" y="971006"/>
                  <a:pt x="0" y="1146266"/>
                </a:cubicBezTo>
                <a:lnTo>
                  <a:pt x="1740625" y="1129937"/>
                </a:lnTo>
                <a:cubicBezTo>
                  <a:pt x="1741714" y="753291"/>
                  <a:pt x="1742802" y="376646"/>
                  <a:pt x="1743891" y="0"/>
                </a:cubicBezTo>
                <a:lnTo>
                  <a:pt x="3265" y="620486"/>
                </a:lnTo>
                <a:close/>
              </a:path>
            </a:pathLst>
          </a:custGeom>
          <a:pattFill prst="wdDnDiag">
            <a:fgClr>
              <a:srgbClr val="0070C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4" name="Dowolny kształt 63"/>
          <p:cNvSpPr/>
          <p:nvPr/>
        </p:nvSpPr>
        <p:spPr>
          <a:xfrm>
            <a:off x="7019510" y="2391257"/>
            <a:ext cx="1404351" cy="503051"/>
          </a:xfrm>
          <a:custGeom>
            <a:avLst/>
            <a:gdLst>
              <a:gd name="connsiteX0" fmla="*/ 0 w 1404351"/>
              <a:gd name="connsiteY0" fmla="*/ 503051 h 503051"/>
              <a:gd name="connsiteX1" fmla="*/ 1401731 w 1404351"/>
              <a:gd name="connsiteY1" fmla="*/ 0 h 503051"/>
              <a:gd name="connsiteX2" fmla="*/ 1404351 w 1404351"/>
              <a:gd name="connsiteY2" fmla="*/ 492570 h 503051"/>
              <a:gd name="connsiteX3" fmla="*/ 0 w 1404351"/>
              <a:gd name="connsiteY3" fmla="*/ 503051 h 503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4351" h="503051">
                <a:moveTo>
                  <a:pt x="0" y="503051"/>
                </a:moveTo>
                <a:lnTo>
                  <a:pt x="1401731" y="0"/>
                </a:lnTo>
                <a:cubicBezTo>
                  <a:pt x="1402604" y="164190"/>
                  <a:pt x="1403478" y="328380"/>
                  <a:pt x="1404351" y="492570"/>
                </a:cubicBezTo>
                <a:lnTo>
                  <a:pt x="0" y="503051"/>
                </a:lnTo>
                <a:close/>
              </a:path>
            </a:pathLst>
          </a:custGeom>
          <a:pattFill prst="wdDnDiag">
            <a:fgClr>
              <a:srgbClr val="0070C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87" name="Łącznik prosty 86"/>
          <p:cNvCxnSpPr/>
          <p:nvPr/>
        </p:nvCxnSpPr>
        <p:spPr>
          <a:xfrm>
            <a:off x="989825" y="5093066"/>
            <a:ext cx="186913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pole tekstowe 1"/>
          <p:cNvSpPr txBox="1"/>
          <p:nvPr/>
        </p:nvSpPr>
        <p:spPr>
          <a:xfrm rot="5400000">
            <a:off x="7859414" y="2574551"/>
            <a:ext cx="286245" cy="315835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800" b="1" dirty="0" smtClean="0">
                <a:latin typeface="Arial Narrow" panose="020B0606020202030204" pitchFamily="34" charset="0"/>
              </a:rPr>
              <a:t>t’’</a:t>
            </a:r>
            <a:r>
              <a:rPr lang="pl-PL" sz="1600" b="1" baseline="-25000" dirty="0" smtClean="0">
                <a:latin typeface="Arial Narrow" panose="020B0606020202030204" pitchFamily="34" charset="0"/>
              </a:rPr>
              <a:t>24</a:t>
            </a:r>
            <a:endParaRPr lang="pl-PL" sz="1800" b="1" baseline="-25000" dirty="0">
              <a:latin typeface="Arial Narrow" panose="020B0606020202030204" pitchFamily="34" charset="0"/>
            </a:endParaRPr>
          </a:p>
        </p:txBody>
      </p:sp>
      <p:cxnSp>
        <p:nvCxnSpPr>
          <p:cNvPr id="68" name="Łącznik prosty 67"/>
          <p:cNvCxnSpPr/>
          <p:nvPr/>
        </p:nvCxnSpPr>
        <p:spPr>
          <a:xfrm flipV="1">
            <a:off x="990266" y="5083485"/>
            <a:ext cx="0" cy="576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pole tekstowe 1"/>
          <p:cNvSpPr txBox="1"/>
          <p:nvPr/>
        </p:nvSpPr>
        <p:spPr>
          <a:xfrm rot="5400000">
            <a:off x="996435" y="5130990"/>
            <a:ext cx="422434" cy="480991"/>
          </a:xfrm>
          <a:prstGeom prst="rect">
            <a:avLst/>
          </a:prstGeom>
        </p:spPr>
        <p:txBody>
          <a:bodyPr vert="vert270"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C’’</a:t>
            </a:r>
            <a:r>
              <a:rPr lang="pl-PL" sz="1050" b="1" dirty="0" smtClean="0">
                <a:latin typeface="Arial Narrow" panose="020B0606020202030204" pitchFamily="34" charset="0"/>
              </a:rPr>
              <a:t>24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cxnSp>
        <p:nvCxnSpPr>
          <p:cNvPr id="72" name="Łącznik prosty 71"/>
          <p:cNvCxnSpPr/>
          <p:nvPr/>
        </p:nvCxnSpPr>
        <p:spPr>
          <a:xfrm>
            <a:off x="982280" y="5659485"/>
            <a:ext cx="234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pole tekstowe 1"/>
          <p:cNvSpPr txBox="1"/>
          <p:nvPr/>
        </p:nvSpPr>
        <p:spPr>
          <a:xfrm rot="5400000">
            <a:off x="1097242" y="5688258"/>
            <a:ext cx="228514" cy="314037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</a:t>
            </a:r>
            <a:r>
              <a:rPr lang="pl-PL" sz="1050" b="1" dirty="0" smtClean="0">
                <a:latin typeface="Arial Narrow" panose="020B0606020202030204" pitchFamily="34" charset="0"/>
              </a:rPr>
              <a:t>24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cxnSp>
        <p:nvCxnSpPr>
          <p:cNvPr id="69" name="Łącznik prosty 68"/>
          <p:cNvCxnSpPr/>
          <p:nvPr/>
        </p:nvCxnSpPr>
        <p:spPr>
          <a:xfrm flipV="1">
            <a:off x="989714" y="5658170"/>
            <a:ext cx="0" cy="468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Łącznik prosty 73"/>
          <p:cNvCxnSpPr/>
          <p:nvPr/>
        </p:nvCxnSpPr>
        <p:spPr>
          <a:xfrm flipV="1">
            <a:off x="3322280" y="5658170"/>
            <a:ext cx="0" cy="69283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pole tekstowe 1"/>
          <p:cNvSpPr txBox="1"/>
          <p:nvPr/>
        </p:nvSpPr>
        <p:spPr>
          <a:xfrm rot="5400000">
            <a:off x="1891348" y="5598880"/>
            <a:ext cx="262493" cy="517247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800" b="1" dirty="0" smtClean="0">
                <a:latin typeface="Arial Narrow" panose="020B0606020202030204" pitchFamily="34" charset="0"/>
              </a:rPr>
              <a:t>60</a:t>
            </a:r>
            <a:r>
              <a:rPr lang="pl-PL" sz="1800" b="1" baseline="30000" dirty="0" smtClean="0">
                <a:latin typeface="Arial Narrow" panose="020B0606020202030204" pitchFamily="34" charset="0"/>
              </a:rPr>
              <a:t>o</a:t>
            </a:r>
            <a:r>
              <a:rPr lang="pl-PL" sz="1800" b="1" dirty="0" smtClean="0">
                <a:latin typeface="Arial Narrow" panose="020B0606020202030204" pitchFamily="34" charset="0"/>
              </a:rPr>
              <a:t>C</a:t>
            </a:r>
            <a:endParaRPr lang="pl-PL" sz="1800" b="1" dirty="0">
              <a:latin typeface="Arial Narrow" panose="020B0606020202030204" pitchFamily="34" charset="0"/>
            </a:endParaRPr>
          </a:p>
        </p:txBody>
      </p:sp>
      <p:cxnSp>
        <p:nvCxnSpPr>
          <p:cNvPr id="88" name="Łącznik prosty 87"/>
          <p:cNvCxnSpPr/>
          <p:nvPr/>
        </p:nvCxnSpPr>
        <p:spPr>
          <a:xfrm>
            <a:off x="2854708" y="4407858"/>
            <a:ext cx="470128" cy="14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pole tekstowe 1"/>
          <p:cNvSpPr txBox="1"/>
          <p:nvPr/>
        </p:nvSpPr>
        <p:spPr>
          <a:xfrm rot="5400000">
            <a:off x="3210822" y="6325829"/>
            <a:ext cx="212655" cy="21137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400" b="1" dirty="0" smtClean="0">
                <a:latin typeface="Arial Narrow" panose="020B0606020202030204" pitchFamily="34" charset="0"/>
              </a:rPr>
              <a:t>7</a:t>
            </a:r>
            <a:r>
              <a:rPr lang="pl-PL" sz="1400" b="1" baseline="30000" dirty="0" smtClean="0">
                <a:latin typeface="Arial Narrow" panose="020B0606020202030204" pitchFamily="34" charset="0"/>
              </a:rPr>
              <a:t>30</a:t>
            </a:r>
            <a:endParaRPr lang="pl-PL" sz="1400" b="1" dirty="0">
              <a:latin typeface="Arial Narrow" panose="020B0606020202030204" pitchFamily="34" charset="0"/>
            </a:endParaRPr>
          </a:p>
        </p:txBody>
      </p:sp>
      <p:cxnSp>
        <p:nvCxnSpPr>
          <p:cNvPr id="80" name="Łącznik prosty 79"/>
          <p:cNvCxnSpPr/>
          <p:nvPr/>
        </p:nvCxnSpPr>
        <p:spPr>
          <a:xfrm flipV="1">
            <a:off x="2858963" y="4411035"/>
            <a:ext cx="0" cy="1242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Łącznik prosty 80"/>
          <p:cNvCxnSpPr/>
          <p:nvPr/>
        </p:nvCxnSpPr>
        <p:spPr>
          <a:xfrm flipV="1">
            <a:off x="2858411" y="5654053"/>
            <a:ext cx="0" cy="324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pole tekstowe 1"/>
          <p:cNvSpPr txBox="1"/>
          <p:nvPr/>
        </p:nvSpPr>
        <p:spPr>
          <a:xfrm rot="5400000">
            <a:off x="2442732" y="4696928"/>
            <a:ext cx="422434" cy="480991"/>
          </a:xfrm>
          <a:prstGeom prst="rect">
            <a:avLst/>
          </a:prstGeom>
        </p:spPr>
        <p:txBody>
          <a:bodyPr vert="vert270"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C’’</a:t>
            </a:r>
            <a:r>
              <a:rPr lang="pl-PL" sz="1050" b="1" dirty="0" smtClean="0">
                <a:latin typeface="Arial Narrow" panose="020B0606020202030204" pitchFamily="34" charset="0"/>
              </a:rPr>
              <a:t>6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sp>
        <p:nvSpPr>
          <p:cNvPr id="84" name="pole tekstowe 1"/>
          <p:cNvSpPr txBox="1"/>
          <p:nvPr/>
        </p:nvSpPr>
        <p:spPr>
          <a:xfrm rot="5400000">
            <a:off x="2540811" y="5650390"/>
            <a:ext cx="228514" cy="314037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</a:t>
            </a:r>
            <a:r>
              <a:rPr lang="pl-PL" sz="1050" b="1" dirty="0" smtClean="0">
                <a:latin typeface="Arial Narrow" panose="020B0606020202030204" pitchFamily="34" charset="0"/>
              </a:rPr>
              <a:t>6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cxnSp>
        <p:nvCxnSpPr>
          <p:cNvPr id="86" name="Łącznik prosty 85"/>
          <p:cNvCxnSpPr/>
          <p:nvPr/>
        </p:nvCxnSpPr>
        <p:spPr>
          <a:xfrm flipV="1">
            <a:off x="3321834" y="4409301"/>
            <a:ext cx="0" cy="1260000"/>
          </a:xfrm>
          <a:prstGeom prst="line">
            <a:avLst/>
          </a:prstGeom>
          <a:ln w="38100">
            <a:solidFill>
              <a:srgbClr val="0099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Łącznik prosty 84"/>
          <p:cNvCxnSpPr/>
          <p:nvPr/>
        </p:nvCxnSpPr>
        <p:spPr>
          <a:xfrm flipV="1">
            <a:off x="3322386" y="4227858"/>
            <a:ext cx="0" cy="180000"/>
          </a:xfrm>
          <a:prstGeom prst="line">
            <a:avLst/>
          </a:prstGeom>
          <a:ln w="3175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pole tekstowe 1"/>
          <p:cNvSpPr txBox="1"/>
          <p:nvPr/>
        </p:nvSpPr>
        <p:spPr>
          <a:xfrm>
            <a:off x="3017214" y="4662256"/>
            <a:ext cx="246966" cy="42934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400" b="1" dirty="0" smtClean="0">
                <a:latin typeface="Arial Narrow" panose="020B0606020202030204" pitchFamily="34" charset="0"/>
              </a:rPr>
              <a:t>C’</a:t>
            </a:r>
            <a:r>
              <a:rPr lang="pl-PL" sz="1400" b="1" baseline="-25000" dirty="0" smtClean="0">
                <a:latin typeface="Arial Narrow" panose="020B0606020202030204" pitchFamily="34" charset="0"/>
              </a:rPr>
              <a:t>7</a:t>
            </a:r>
            <a:r>
              <a:rPr lang="pl-PL" sz="1400" b="1" baseline="6000" dirty="0" smtClean="0">
                <a:latin typeface="Arial Narrow" panose="020B0606020202030204" pitchFamily="34" charset="0"/>
              </a:rPr>
              <a:t>30</a:t>
            </a:r>
            <a:endParaRPr lang="pl-PL" sz="1400" b="1" baseline="6000" dirty="0">
              <a:latin typeface="Arial Narrow" panose="020B0606020202030204" pitchFamily="34" charset="0"/>
            </a:endParaRPr>
          </a:p>
        </p:txBody>
      </p:sp>
      <p:sp>
        <p:nvSpPr>
          <p:cNvPr id="110" name="pole tekstowe 1"/>
          <p:cNvSpPr txBox="1"/>
          <p:nvPr/>
        </p:nvSpPr>
        <p:spPr>
          <a:xfrm>
            <a:off x="2884744" y="3711888"/>
            <a:ext cx="246966" cy="42934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400" b="1" dirty="0" smtClean="0">
                <a:latin typeface="Arial Narrow" panose="020B0606020202030204" pitchFamily="34" charset="0"/>
              </a:rPr>
              <a:t>C’’</a:t>
            </a:r>
            <a:r>
              <a:rPr lang="pl-PL" sz="1400" b="1" baseline="-25000" dirty="0" smtClean="0">
                <a:latin typeface="Arial Narrow" panose="020B0606020202030204" pitchFamily="34" charset="0"/>
              </a:rPr>
              <a:t>7</a:t>
            </a:r>
            <a:r>
              <a:rPr lang="pl-PL" sz="1400" b="1" baseline="6000" dirty="0" smtClean="0">
                <a:latin typeface="Arial Narrow" panose="020B0606020202030204" pitchFamily="34" charset="0"/>
              </a:rPr>
              <a:t>30</a:t>
            </a:r>
            <a:endParaRPr lang="pl-PL" sz="1400" b="1" baseline="6000" dirty="0">
              <a:latin typeface="Arial Narrow" panose="020B0606020202030204" pitchFamily="34" charset="0"/>
            </a:endParaRPr>
          </a:p>
        </p:txBody>
      </p:sp>
      <p:cxnSp>
        <p:nvCxnSpPr>
          <p:cNvPr id="111" name="Łącznik prosty 110"/>
          <p:cNvCxnSpPr>
            <a:stCxn id="110" idx="2"/>
          </p:cNvCxnSpPr>
          <p:nvPr/>
        </p:nvCxnSpPr>
        <p:spPr>
          <a:xfrm>
            <a:off x="3008227" y="4141236"/>
            <a:ext cx="316609" cy="1918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Elipsa 74"/>
          <p:cNvSpPr/>
          <p:nvPr/>
        </p:nvSpPr>
        <p:spPr>
          <a:xfrm>
            <a:off x="3285581" y="5623870"/>
            <a:ext cx="72000" cy="720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1" name="Rectangle 3"/>
          <p:cNvSpPr txBox="1">
            <a:spLocks noChangeArrowheads="1"/>
          </p:cNvSpPr>
          <p:nvPr/>
        </p:nvSpPr>
        <p:spPr bwMode="auto">
          <a:xfrm>
            <a:off x="181530" y="64818"/>
            <a:ext cx="8786611" cy="2151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FontTx/>
              <a:buNone/>
            </a:pPr>
            <a:r>
              <a:rPr lang="pl-PL" sz="2000" kern="0" dirty="0" smtClean="0"/>
              <a:t>Od 6:00 – 9:00 </a:t>
            </a:r>
            <a:r>
              <a:rPr lang="pl-PL" sz="2000" b="1" kern="0" dirty="0" smtClean="0"/>
              <a:t>pobór ciepła &gt; od dostawy</a:t>
            </a:r>
            <a:r>
              <a:rPr lang="pl-PL" sz="2000" kern="0" dirty="0" smtClean="0"/>
              <a:t>, zatem dopływająca woda będzie ogrzewać się do temperatury niższej niż temperatura w II warstwie o godz. 6:00</a:t>
            </a:r>
          </a:p>
          <a:p>
            <a:pPr marL="0" indent="0" algn="just">
              <a:buFontTx/>
              <a:buNone/>
            </a:pPr>
            <a:endParaRPr lang="pl-PL" sz="1000" kern="0" dirty="0" smtClean="0"/>
          </a:p>
          <a:p>
            <a:pPr marL="0" indent="0" algn="just">
              <a:buFontTx/>
              <a:buNone/>
            </a:pPr>
            <a:r>
              <a:rPr lang="pl-PL" sz="2000" b="1" u="sng" kern="0" dirty="0" smtClean="0"/>
              <a:t>Około 7:30 skończy się woda o temperaturze 60°C.</a:t>
            </a:r>
            <a:r>
              <a:rPr lang="pl-PL" sz="2000" kern="0" dirty="0" smtClean="0"/>
              <a:t> W bojlerach będą dwie warstwy.</a:t>
            </a:r>
            <a:endParaRPr lang="pl-PL" sz="2000" u="sng" kern="0" dirty="0" smtClean="0"/>
          </a:p>
          <a:p>
            <a:pPr marL="0" indent="0" algn="just">
              <a:buFontTx/>
              <a:buNone/>
            </a:pPr>
            <a:endParaRPr lang="pl-PL" sz="2000" kern="0" dirty="0" smtClean="0"/>
          </a:p>
        </p:txBody>
      </p:sp>
      <p:sp>
        <p:nvSpPr>
          <p:cNvPr id="66" name="pole tekstowe 1"/>
          <p:cNvSpPr txBox="1"/>
          <p:nvPr/>
        </p:nvSpPr>
        <p:spPr>
          <a:xfrm rot="5400000">
            <a:off x="1844128" y="5070382"/>
            <a:ext cx="242036" cy="402350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56</a:t>
            </a:r>
            <a:r>
              <a:rPr lang="pl-PL" sz="1600" b="1" baseline="30000" dirty="0" smtClean="0">
                <a:latin typeface="Arial Narrow" panose="020B0606020202030204" pitchFamily="34" charset="0"/>
              </a:rPr>
              <a:t>o</a:t>
            </a:r>
            <a:r>
              <a:rPr lang="pl-PL" sz="1600" b="1" dirty="0" smtClean="0">
                <a:latin typeface="Arial Narrow" panose="020B0606020202030204" pitchFamily="34" charset="0"/>
              </a:rPr>
              <a:t>C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sp>
        <p:nvSpPr>
          <p:cNvPr id="73" name="pole tekstowe 1"/>
          <p:cNvSpPr txBox="1"/>
          <p:nvPr/>
        </p:nvSpPr>
        <p:spPr>
          <a:xfrm rot="5400000">
            <a:off x="2991353" y="5087203"/>
            <a:ext cx="197580" cy="36492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400" b="1" dirty="0" smtClean="0">
                <a:latin typeface="Arial Narrow" panose="020B0606020202030204" pitchFamily="34" charset="0"/>
              </a:rPr>
              <a:t>56</a:t>
            </a:r>
            <a:r>
              <a:rPr lang="pl-PL" sz="1400" b="1" baseline="30000" dirty="0" smtClean="0">
                <a:latin typeface="Arial Narrow" panose="020B0606020202030204" pitchFamily="34" charset="0"/>
              </a:rPr>
              <a:t>o</a:t>
            </a:r>
            <a:r>
              <a:rPr lang="pl-PL" sz="1400" b="1" dirty="0" smtClean="0">
                <a:latin typeface="Arial Narrow" panose="020B0606020202030204" pitchFamily="34" charset="0"/>
              </a:rPr>
              <a:t>C</a:t>
            </a:r>
            <a:endParaRPr lang="pl-PL" sz="14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93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62" grpId="0" animBg="1"/>
      <p:bldP spid="78" grpId="0" animBg="1"/>
      <p:bldP spid="79" grpId="0" animBg="1"/>
      <p:bldP spid="82" grpId="0"/>
      <p:bldP spid="84" grpId="0" animBg="1"/>
      <p:bldP spid="109" grpId="0" animBg="1"/>
      <p:bldP spid="110" grpId="0" animBg="1"/>
      <p:bldP spid="75" grpId="0" animBg="1"/>
      <p:bldP spid="66" grpId="0" animBg="1"/>
      <p:bldP spid="7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188" y="1808509"/>
            <a:ext cx="8424862" cy="4526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0" i="0" u="sng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GODZINA 7:30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0" i="0" u="sng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WARSTWA I</a:t>
            </a:r>
            <a:endParaRPr kumimoji="0" lang="pl-PL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C’</a:t>
            </a:r>
            <a:r>
              <a:rPr kumimoji="0" lang="pl-PL" sz="28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7:30</a:t>
            </a: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=C’’</a:t>
            </a:r>
            <a:r>
              <a:rPr kumimoji="0" lang="pl-PL" sz="28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6</a:t>
            </a: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=46%·Q</a:t>
            </a:r>
            <a:r>
              <a:rPr kumimoji="0" lang="pl-PL" sz="28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dt</a:t>
            </a: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2 120 140 kJ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t’</a:t>
            </a:r>
            <a:r>
              <a:rPr kumimoji="0" lang="pl-PL" sz="28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7:30</a:t>
            </a:r>
            <a:r>
              <a: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t</a:t>
            </a: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’’</a:t>
            </a:r>
            <a:r>
              <a:rPr kumimoji="0" lang="pl-PL" sz="28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6</a:t>
            </a:r>
            <a:r>
              <a: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</a:t>
            </a: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56</a:t>
            </a:r>
            <a:r>
              <a: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°C</a:t>
            </a: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	V’</a:t>
            </a:r>
            <a:r>
              <a:rPr kumimoji="0" lang="pl-PL" sz="28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7:30</a:t>
            </a: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= V’’</a:t>
            </a:r>
            <a:r>
              <a:rPr kumimoji="0" lang="pl-PL" sz="28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6</a:t>
            </a:r>
            <a:r>
              <a: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</a:t>
            </a: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11,0 m</a:t>
            </a:r>
            <a:r>
              <a:rPr kumimoji="0" lang="pl-PL" sz="2800" b="0" i="0" u="none" strike="noStrike" kern="0" cap="none" spc="0" normalizeH="0" baseline="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3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0" i="0" u="sng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WARSTWA II: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V’’</a:t>
            </a:r>
            <a:r>
              <a:rPr kumimoji="0" lang="pl-PL" sz="28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7:30</a:t>
            </a: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V</a:t>
            </a:r>
            <a:r>
              <a:rPr kumimoji="0" lang="pl-PL" sz="28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u</a:t>
            </a: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– V’</a:t>
            </a:r>
            <a:r>
              <a:rPr kumimoji="0" lang="pl-PL" sz="28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7:30</a:t>
            </a: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13,6 – 11,0 = 2,6 m</a:t>
            </a:r>
            <a:r>
              <a:rPr kumimoji="0" lang="pl-PL" sz="2800" b="0" i="0" u="none" strike="noStrike" kern="0" cap="none" spc="0" normalizeH="0" baseline="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3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C’’</a:t>
            </a:r>
            <a:r>
              <a:rPr kumimoji="0" lang="pl-PL" sz="28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7:30</a:t>
            </a: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6%</a:t>
            </a:r>
            <a:r>
              <a: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·Q</a:t>
            </a:r>
            <a:r>
              <a:rPr kumimoji="0" lang="de-DE" sz="28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dt</a:t>
            </a:r>
            <a:r>
              <a: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</a:t>
            </a: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276 540 </a:t>
            </a:r>
            <a:r>
              <a:rPr kumimoji="0" lang="de-DE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kJ</a:t>
            </a:r>
            <a:endParaRPr kumimoji="0" lang="pl-PL" sz="2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19337"/>
              </p:ext>
            </p:extLst>
          </p:nvPr>
        </p:nvGraphicFramePr>
        <p:xfrm>
          <a:off x="712292" y="5280527"/>
          <a:ext cx="5030787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660" name="Równanie" r:id="rId3" imgW="1904760" imgH="368280" progId="Equation.3">
                  <p:embed/>
                </p:oleObj>
              </mc:Choice>
              <mc:Fallback>
                <p:oleObj name="Równanie" r:id="rId3" imgW="1904760" imgH="36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292" y="5280527"/>
                        <a:ext cx="5030787" cy="9715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611188" y="630238"/>
            <a:ext cx="8424862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0" cap="none" spc="0" normalizeH="0" baseline="0" noProof="0" smtClean="0">
                <a:ln>
                  <a:noFill/>
                </a:ln>
                <a:solidFill>
                  <a:srgbClr val="FFEBD5"/>
                </a:solidFill>
                <a:effectLst/>
                <a:uLnTx/>
                <a:uFillTx/>
                <a:latin typeface="Trebuchet MS"/>
              </a:rPr>
              <a:t>Analiza pracy podgrzewaczy</a:t>
            </a:r>
            <a:endParaRPr kumimoji="0" lang="pl-PL" sz="3600" b="1" i="0" u="none" strike="noStrike" kern="0" cap="none" spc="0" normalizeH="0" baseline="0" noProof="0" dirty="0">
              <a:ln>
                <a:noFill/>
              </a:ln>
              <a:solidFill>
                <a:srgbClr val="FFEBD5"/>
              </a:solidFill>
              <a:effectLst/>
              <a:uLnTx/>
              <a:uFillTx/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783518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Wykres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280877"/>
              </p:ext>
            </p:extLst>
          </p:nvPr>
        </p:nvGraphicFramePr>
        <p:xfrm>
          <a:off x="622202" y="1417125"/>
          <a:ext cx="8566150" cy="5004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3" name="Dowolny kształt 62"/>
          <p:cNvSpPr/>
          <p:nvPr/>
        </p:nvSpPr>
        <p:spPr>
          <a:xfrm>
            <a:off x="6923252" y="2923172"/>
            <a:ext cx="1521367" cy="1656529"/>
          </a:xfrm>
          <a:custGeom>
            <a:avLst/>
            <a:gdLst>
              <a:gd name="connsiteX0" fmla="*/ 6394 w 1569826"/>
              <a:gd name="connsiteY0" fmla="*/ 3198 h 1716898"/>
              <a:gd name="connsiteX1" fmla="*/ 1569826 w 1569826"/>
              <a:gd name="connsiteY1" fmla="*/ 0 h 1716898"/>
              <a:gd name="connsiteX2" fmla="*/ 1553840 w 1569826"/>
              <a:gd name="connsiteY2" fmla="*/ 476384 h 1716898"/>
              <a:gd name="connsiteX3" fmla="*/ 0 w 1569826"/>
              <a:gd name="connsiteY3" fmla="*/ 1716898 h 1716898"/>
              <a:gd name="connsiteX4" fmla="*/ 6394 w 1569826"/>
              <a:gd name="connsiteY4" fmla="*/ 3198 h 1716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9826" h="1716898">
                <a:moveTo>
                  <a:pt x="6394" y="3198"/>
                </a:moveTo>
                <a:lnTo>
                  <a:pt x="1569826" y="0"/>
                </a:lnTo>
                <a:lnTo>
                  <a:pt x="1553840" y="476384"/>
                </a:lnTo>
                <a:lnTo>
                  <a:pt x="0" y="1716898"/>
                </a:lnTo>
                <a:cubicBezTo>
                  <a:pt x="1066" y="1147796"/>
                  <a:pt x="2131" y="578694"/>
                  <a:pt x="6394" y="3198"/>
                </a:cubicBezTo>
                <a:close/>
              </a:path>
            </a:pathLst>
          </a:cu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3" name="Łącznik prosty 2"/>
          <p:cNvCxnSpPr/>
          <p:nvPr/>
        </p:nvCxnSpPr>
        <p:spPr>
          <a:xfrm flipV="1">
            <a:off x="986852" y="5982527"/>
            <a:ext cx="1870874" cy="14866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6"/>
          <p:cNvCxnSpPr/>
          <p:nvPr/>
        </p:nvCxnSpPr>
        <p:spPr>
          <a:xfrm flipH="1">
            <a:off x="2857726" y="5302564"/>
            <a:ext cx="934220" cy="67996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Dowolny kształt 75"/>
          <p:cNvSpPr/>
          <p:nvPr/>
        </p:nvSpPr>
        <p:spPr>
          <a:xfrm>
            <a:off x="1035354" y="5692083"/>
            <a:ext cx="2162175" cy="393700"/>
          </a:xfrm>
          <a:custGeom>
            <a:avLst/>
            <a:gdLst>
              <a:gd name="connsiteX0" fmla="*/ 6350 w 2162175"/>
              <a:gd name="connsiteY0" fmla="*/ 6350 h 393700"/>
              <a:gd name="connsiteX1" fmla="*/ 2162175 w 2162175"/>
              <a:gd name="connsiteY1" fmla="*/ 0 h 393700"/>
              <a:gd name="connsiteX2" fmla="*/ 1812925 w 2162175"/>
              <a:gd name="connsiteY2" fmla="*/ 257175 h 393700"/>
              <a:gd name="connsiteX3" fmla="*/ 0 w 2162175"/>
              <a:gd name="connsiteY3" fmla="*/ 393700 h 393700"/>
              <a:gd name="connsiteX4" fmla="*/ 6350 w 2162175"/>
              <a:gd name="connsiteY4" fmla="*/ 6350 h 393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2175" h="393700">
                <a:moveTo>
                  <a:pt x="6350" y="6350"/>
                </a:moveTo>
                <a:lnTo>
                  <a:pt x="2162175" y="0"/>
                </a:lnTo>
                <a:lnTo>
                  <a:pt x="1812925" y="257175"/>
                </a:lnTo>
                <a:lnTo>
                  <a:pt x="0" y="393700"/>
                </a:lnTo>
                <a:lnTo>
                  <a:pt x="6350" y="6350"/>
                </a:lnTo>
                <a:close/>
              </a:path>
            </a:pathLst>
          </a:cu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9" name="Łącznik prosty 8"/>
          <p:cNvCxnSpPr/>
          <p:nvPr/>
        </p:nvCxnSpPr>
        <p:spPr>
          <a:xfrm flipH="1">
            <a:off x="3791946" y="5165668"/>
            <a:ext cx="1556328" cy="13689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10"/>
          <p:cNvCxnSpPr/>
          <p:nvPr/>
        </p:nvCxnSpPr>
        <p:spPr>
          <a:xfrm flipH="1">
            <a:off x="6906457" y="3380363"/>
            <a:ext cx="1558526" cy="124519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Łącznik prosty 31"/>
          <p:cNvCxnSpPr/>
          <p:nvPr/>
        </p:nvCxnSpPr>
        <p:spPr>
          <a:xfrm flipV="1">
            <a:off x="999841" y="2331926"/>
            <a:ext cx="7478131" cy="2750825"/>
          </a:xfrm>
          <a:prstGeom prst="line">
            <a:avLst/>
          </a:prstGeom>
          <a:ln w="3810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24"/>
          <p:cNvCxnSpPr/>
          <p:nvPr/>
        </p:nvCxnSpPr>
        <p:spPr>
          <a:xfrm>
            <a:off x="6906457" y="2908450"/>
            <a:ext cx="155852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Łącznik prosty 37"/>
          <p:cNvCxnSpPr/>
          <p:nvPr/>
        </p:nvCxnSpPr>
        <p:spPr>
          <a:xfrm flipV="1">
            <a:off x="8461847" y="2335251"/>
            <a:ext cx="0" cy="576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Łącznik prosty 39"/>
          <p:cNvCxnSpPr/>
          <p:nvPr/>
        </p:nvCxnSpPr>
        <p:spPr>
          <a:xfrm flipV="1">
            <a:off x="8461295" y="2909936"/>
            <a:ext cx="0" cy="468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Łącznik prosty 43"/>
          <p:cNvCxnSpPr/>
          <p:nvPr/>
        </p:nvCxnSpPr>
        <p:spPr>
          <a:xfrm flipH="1">
            <a:off x="5348274" y="4625560"/>
            <a:ext cx="1558183" cy="54010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22"/>
          <p:cNvCxnSpPr/>
          <p:nvPr/>
        </p:nvCxnSpPr>
        <p:spPr>
          <a:xfrm flipV="1">
            <a:off x="6906457" y="2908450"/>
            <a:ext cx="0" cy="1717110"/>
          </a:xfrm>
          <a:prstGeom prst="line">
            <a:avLst/>
          </a:prstGeom>
          <a:ln w="31750">
            <a:solidFill>
              <a:srgbClr val="A7190E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pole tekstowe 45"/>
          <p:cNvSpPr txBox="1"/>
          <p:nvPr/>
        </p:nvSpPr>
        <p:spPr>
          <a:xfrm rot="20366813">
            <a:off x="5321990" y="4779667"/>
            <a:ext cx="2761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latin typeface="+mn-lt"/>
              </a:rPr>
              <a:t>Wykres poboru ciepła</a:t>
            </a:r>
            <a:endParaRPr lang="pl-PL" sz="1200" b="1" dirty="0">
              <a:latin typeface="+mn-lt"/>
            </a:endParaRPr>
          </a:p>
        </p:txBody>
      </p:sp>
      <p:sp>
        <p:nvSpPr>
          <p:cNvPr id="47" name="pole tekstowe 1"/>
          <p:cNvSpPr txBox="1"/>
          <p:nvPr/>
        </p:nvSpPr>
        <p:spPr>
          <a:xfrm rot="20377787">
            <a:off x="3618377" y="3215527"/>
            <a:ext cx="3052120" cy="24099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l-PL" sz="1200" b="1" dirty="0" smtClean="0"/>
              <a:t>Wykres dostawy ciepła</a:t>
            </a:r>
            <a:endParaRPr lang="pl-PL" sz="1200" b="1" dirty="0"/>
          </a:p>
        </p:txBody>
      </p:sp>
      <p:sp>
        <p:nvSpPr>
          <p:cNvPr id="53" name="pole tekstowe 1"/>
          <p:cNvSpPr txBox="1"/>
          <p:nvPr/>
        </p:nvSpPr>
        <p:spPr>
          <a:xfrm>
            <a:off x="6936453" y="3273741"/>
            <a:ext cx="223276" cy="417138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err="1" smtClean="0">
                <a:solidFill>
                  <a:srgbClr val="A7190E"/>
                </a:solidFill>
                <a:latin typeface="Arial Narrow" panose="020B0606020202030204" pitchFamily="34" charset="0"/>
              </a:rPr>
              <a:t>C’</a:t>
            </a:r>
            <a:r>
              <a:rPr lang="pl-PL" sz="1050" b="1" dirty="0" err="1" smtClean="0">
                <a:solidFill>
                  <a:srgbClr val="A7190E"/>
                </a:solidFill>
                <a:latin typeface="Arial Narrow" panose="020B0606020202030204" pitchFamily="34" charset="0"/>
              </a:rPr>
              <a:t>max</a:t>
            </a:r>
            <a:endParaRPr lang="pl-PL" sz="1600" b="1" dirty="0">
              <a:solidFill>
                <a:srgbClr val="A7190E"/>
              </a:solidFill>
              <a:latin typeface="Arial Narrow" panose="020B0606020202030204" pitchFamily="34" charset="0"/>
            </a:endParaRPr>
          </a:p>
        </p:txBody>
      </p:sp>
      <p:sp>
        <p:nvSpPr>
          <p:cNvPr id="54" name="pole tekstowe 1"/>
          <p:cNvSpPr txBox="1"/>
          <p:nvPr/>
        </p:nvSpPr>
        <p:spPr>
          <a:xfrm rot="5400000">
            <a:off x="8507250" y="2382756"/>
            <a:ext cx="422434" cy="480991"/>
          </a:xfrm>
          <a:prstGeom prst="rect">
            <a:avLst/>
          </a:prstGeom>
        </p:spPr>
        <p:txBody>
          <a:bodyPr vert="vert270"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C’’</a:t>
            </a:r>
            <a:r>
              <a:rPr lang="pl-PL" sz="1050" b="1" dirty="0" smtClean="0">
                <a:latin typeface="Arial Narrow" panose="020B0606020202030204" pitchFamily="34" charset="0"/>
              </a:rPr>
              <a:t>24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sp>
        <p:nvSpPr>
          <p:cNvPr id="55" name="pole tekstowe 1"/>
          <p:cNvSpPr txBox="1"/>
          <p:nvPr/>
        </p:nvSpPr>
        <p:spPr>
          <a:xfrm rot="5400000">
            <a:off x="8516429" y="2909730"/>
            <a:ext cx="422434" cy="480991"/>
          </a:xfrm>
          <a:prstGeom prst="rect">
            <a:avLst/>
          </a:prstGeom>
        </p:spPr>
        <p:txBody>
          <a:bodyPr vert="vert270"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</a:t>
            </a:r>
            <a:r>
              <a:rPr lang="pl-PL" sz="1050" b="1" dirty="0" smtClean="0">
                <a:latin typeface="Arial Narrow" panose="020B0606020202030204" pitchFamily="34" charset="0"/>
              </a:rPr>
              <a:t>24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sp>
        <p:nvSpPr>
          <p:cNvPr id="65" name="pole tekstowe 1"/>
          <p:cNvSpPr txBox="1"/>
          <p:nvPr/>
        </p:nvSpPr>
        <p:spPr>
          <a:xfrm rot="5400000">
            <a:off x="7513313" y="3157558"/>
            <a:ext cx="262493" cy="517247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800" b="1" dirty="0" smtClean="0">
                <a:latin typeface="Arial Narrow" panose="020B0606020202030204" pitchFamily="34" charset="0"/>
              </a:rPr>
              <a:t>60</a:t>
            </a:r>
            <a:r>
              <a:rPr lang="pl-PL" sz="1800" b="1" baseline="30000" dirty="0" smtClean="0">
                <a:latin typeface="Arial Narrow" panose="020B0606020202030204" pitchFamily="34" charset="0"/>
              </a:rPr>
              <a:t>o</a:t>
            </a:r>
            <a:r>
              <a:rPr lang="pl-PL" sz="1800" b="1" dirty="0" smtClean="0">
                <a:latin typeface="Arial Narrow" panose="020B0606020202030204" pitchFamily="34" charset="0"/>
              </a:rPr>
              <a:t>C</a:t>
            </a:r>
            <a:endParaRPr lang="pl-PL" sz="1800" b="1" dirty="0">
              <a:latin typeface="Arial Narrow" panose="020B0606020202030204" pitchFamily="34" charset="0"/>
            </a:endParaRPr>
          </a:p>
        </p:txBody>
      </p:sp>
      <p:sp>
        <p:nvSpPr>
          <p:cNvPr id="64" name="Dowolny kształt 63"/>
          <p:cNvSpPr/>
          <p:nvPr/>
        </p:nvSpPr>
        <p:spPr>
          <a:xfrm>
            <a:off x="7019510" y="2391257"/>
            <a:ext cx="1404351" cy="503051"/>
          </a:xfrm>
          <a:custGeom>
            <a:avLst/>
            <a:gdLst>
              <a:gd name="connsiteX0" fmla="*/ 0 w 1404351"/>
              <a:gd name="connsiteY0" fmla="*/ 503051 h 503051"/>
              <a:gd name="connsiteX1" fmla="*/ 1401731 w 1404351"/>
              <a:gd name="connsiteY1" fmla="*/ 0 h 503051"/>
              <a:gd name="connsiteX2" fmla="*/ 1404351 w 1404351"/>
              <a:gd name="connsiteY2" fmla="*/ 492570 h 503051"/>
              <a:gd name="connsiteX3" fmla="*/ 0 w 1404351"/>
              <a:gd name="connsiteY3" fmla="*/ 503051 h 503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4351" h="503051">
                <a:moveTo>
                  <a:pt x="0" y="503051"/>
                </a:moveTo>
                <a:lnTo>
                  <a:pt x="1401731" y="0"/>
                </a:lnTo>
                <a:cubicBezTo>
                  <a:pt x="1402604" y="164190"/>
                  <a:pt x="1403478" y="328380"/>
                  <a:pt x="1404351" y="492570"/>
                </a:cubicBezTo>
                <a:lnTo>
                  <a:pt x="0" y="503051"/>
                </a:lnTo>
                <a:close/>
              </a:path>
            </a:pathLst>
          </a:custGeom>
          <a:pattFill prst="wdDnDiag">
            <a:fgClr>
              <a:srgbClr val="0070C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7" name="pole tekstowe 1"/>
          <p:cNvSpPr txBox="1"/>
          <p:nvPr/>
        </p:nvSpPr>
        <p:spPr>
          <a:xfrm rot="5400000">
            <a:off x="7859414" y="2574551"/>
            <a:ext cx="286245" cy="315835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800" b="1" dirty="0" smtClean="0">
                <a:latin typeface="Arial Narrow" panose="020B0606020202030204" pitchFamily="34" charset="0"/>
              </a:rPr>
              <a:t>t’’</a:t>
            </a:r>
            <a:r>
              <a:rPr lang="pl-PL" sz="1600" b="1" baseline="-25000" dirty="0" smtClean="0">
                <a:latin typeface="Arial Narrow" panose="020B0606020202030204" pitchFamily="34" charset="0"/>
              </a:rPr>
              <a:t>24</a:t>
            </a:r>
            <a:endParaRPr lang="pl-PL" sz="1800" b="1" baseline="-25000" dirty="0">
              <a:latin typeface="Arial Narrow" panose="020B0606020202030204" pitchFamily="34" charset="0"/>
            </a:endParaRPr>
          </a:p>
        </p:txBody>
      </p:sp>
      <p:cxnSp>
        <p:nvCxnSpPr>
          <p:cNvPr id="68" name="Łącznik prosty 67"/>
          <p:cNvCxnSpPr/>
          <p:nvPr/>
        </p:nvCxnSpPr>
        <p:spPr>
          <a:xfrm flipV="1">
            <a:off x="990266" y="5083485"/>
            <a:ext cx="0" cy="576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pole tekstowe 1"/>
          <p:cNvSpPr txBox="1"/>
          <p:nvPr/>
        </p:nvSpPr>
        <p:spPr>
          <a:xfrm rot="5400000">
            <a:off x="996435" y="5130990"/>
            <a:ext cx="422434" cy="480991"/>
          </a:xfrm>
          <a:prstGeom prst="rect">
            <a:avLst/>
          </a:prstGeom>
        </p:spPr>
        <p:txBody>
          <a:bodyPr vert="vert270"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C’’</a:t>
            </a:r>
            <a:r>
              <a:rPr lang="pl-PL" sz="1050" b="1" dirty="0" smtClean="0">
                <a:latin typeface="Arial Narrow" panose="020B0606020202030204" pitchFamily="34" charset="0"/>
              </a:rPr>
              <a:t>24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cxnSp>
        <p:nvCxnSpPr>
          <p:cNvPr id="72" name="Łącznik prosty 71"/>
          <p:cNvCxnSpPr/>
          <p:nvPr/>
        </p:nvCxnSpPr>
        <p:spPr>
          <a:xfrm>
            <a:off x="982280" y="5659485"/>
            <a:ext cx="234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pole tekstowe 1"/>
          <p:cNvSpPr txBox="1"/>
          <p:nvPr/>
        </p:nvSpPr>
        <p:spPr>
          <a:xfrm rot="5400000">
            <a:off x="1097242" y="5688258"/>
            <a:ext cx="228514" cy="314037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</a:t>
            </a:r>
            <a:r>
              <a:rPr lang="pl-PL" sz="1050" b="1" dirty="0" smtClean="0">
                <a:latin typeface="Arial Narrow" panose="020B0606020202030204" pitchFamily="34" charset="0"/>
              </a:rPr>
              <a:t>24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cxnSp>
        <p:nvCxnSpPr>
          <p:cNvPr id="69" name="Łącznik prosty 68"/>
          <p:cNvCxnSpPr/>
          <p:nvPr/>
        </p:nvCxnSpPr>
        <p:spPr>
          <a:xfrm flipV="1">
            <a:off x="989714" y="5658170"/>
            <a:ext cx="0" cy="468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Łącznik prosty 73"/>
          <p:cNvCxnSpPr/>
          <p:nvPr/>
        </p:nvCxnSpPr>
        <p:spPr>
          <a:xfrm flipV="1">
            <a:off x="3322280" y="5658170"/>
            <a:ext cx="0" cy="69283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pole tekstowe 1"/>
          <p:cNvSpPr txBox="1"/>
          <p:nvPr/>
        </p:nvSpPr>
        <p:spPr>
          <a:xfrm rot="5400000">
            <a:off x="1891348" y="5598880"/>
            <a:ext cx="262493" cy="517247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800" b="1" dirty="0" smtClean="0">
                <a:latin typeface="Arial Narrow" panose="020B0606020202030204" pitchFamily="34" charset="0"/>
              </a:rPr>
              <a:t>60</a:t>
            </a:r>
            <a:r>
              <a:rPr lang="pl-PL" sz="1800" b="1" baseline="30000" dirty="0" smtClean="0">
                <a:latin typeface="Arial Narrow" panose="020B0606020202030204" pitchFamily="34" charset="0"/>
              </a:rPr>
              <a:t>o</a:t>
            </a:r>
            <a:r>
              <a:rPr lang="pl-PL" sz="1800" b="1" dirty="0" smtClean="0">
                <a:latin typeface="Arial Narrow" panose="020B0606020202030204" pitchFamily="34" charset="0"/>
              </a:rPr>
              <a:t>C</a:t>
            </a:r>
            <a:endParaRPr lang="pl-PL" sz="1800" b="1" dirty="0">
              <a:latin typeface="Arial Narrow" panose="020B0606020202030204" pitchFamily="34" charset="0"/>
            </a:endParaRPr>
          </a:p>
        </p:txBody>
      </p:sp>
      <p:cxnSp>
        <p:nvCxnSpPr>
          <p:cNvPr id="88" name="Łącznik prosty 87"/>
          <p:cNvCxnSpPr/>
          <p:nvPr/>
        </p:nvCxnSpPr>
        <p:spPr>
          <a:xfrm>
            <a:off x="2854708" y="4407858"/>
            <a:ext cx="470128" cy="14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pole tekstowe 1"/>
          <p:cNvSpPr txBox="1"/>
          <p:nvPr/>
        </p:nvSpPr>
        <p:spPr>
          <a:xfrm rot="5400000">
            <a:off x="3210822" y="6325829"/>
            <a:ext cx="212655" cy="21137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400" b="1" dirty="0" smtClean="0">
                <a:latin typeface="Arial Narrow" panose="020B0606020202030204" pitchFamily="34" charset="0"/>
              </a:rPr>
              <a:t>7</a:t>
            </a:r>
            <a:r>
              <a:rPr lang="pl-PL" sz="1400" b="1" baseline="30000" dirty="0" smtClean="0">
                <a:latin typeface="Arial Narrow" panose="020B0606020202030204" pitchFamily="34" charset="0"/>
              </a:rPr>
              <a:t>30</a:t>
            </a:r>
            <a:endParaRPr lang="pl-PL" sz="1400" b="1" dirty="0">
              <a:latin typeface="Arial Narrow" panose="020B0606020202030204" pitchFamily="34" charset="0"/>
            </a:endParaRPr>
          </a:p>
        </p:txBody>
      </p:sp>
      <p:cxnSp>
        <p:nvCxnSpPr>
          <p:cNvPr id="80" name="Łącznik prosty 79"/>
          <p:cNvCxnSpPr/>
          <p:nvPr/>
        </p:nvCxnSpPr>
        <p:spPr>
          <a:xfrm flipV="1">
            <a:off x="2858963" y="4411035"/>
            <a:ext cx="0" cy="1242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Łącznik prosty 80"/>
          <p:cNvCxnSpPr/>
          <p:nvPr/>
        </p:nvCxnSpPr>
        <p:spPr>
          <a:xfrm flipV="1">
            <a:off x="2858411" y="5654053"/>
            <a:ext cx="0" cy="324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pole tekstowe 1"/>
          <p:cNvSpPr txBox="1"/>
          <p:nvPr/>
        </p:nvSpPr>
        <p:spPr>
          <a:xfrm rot="5400000">
            <a:off x="2442732" y="4696928"/>
            <a:ext cx="422434" cy="480991"/>
          </a:xfrm>
          <a:prstGeom prst="rect">
            <a:avLst/>
          </a:prstGeom>
        </p:spPr>
        <p:txBody>
          <a:bodyPr vert="vert270"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C’’</a:t>
            </a:r>
            <a:r>
              <a:rPr lang="pl-PL" sz="1050" b="1" dirty="0" smtClean="0">
                <a:latin typeface="Arial Narrow" panose="020B0606020202030204" pitchFamily="34" charset="0"/>
              </a:rPr>
              <a:t>6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sp>
        <p:nvSpPr>
          <p:cNvPr id="84" name="pole tekstowe 1"/>
          <p:cNvSpPr txBox="1"/>
          <p:nvPr/>
        </p:nvSpPr>
        <p:spPr>
          <a:xfrm rot="5400000">
            <a:off x="2540811" y="5650390"/>
            <a:ext cx="228514" cy="314037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</a:t>
            </a:r>
            <a:r>
              <a:rPr lang="pl-PL" sz="1050" b="1" dirty="0" smtClean="0">
                <a:latin typeface="Arial Narrow" panose="020B0606020202030204" pitchFamily="34" charset="0"/>
              </a:rPr>
              <a:t>6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cxnSp>
        <p:nvCxnSpPr>
          <p:cNvPr id="102" name="Łącznik prosty 101"/>
          <p:cNvCxnSpPr/>
          <p:nvPr/>
        </p:nvCxnSpPr>
        <p:spPr>
          <a:xfrm>
            <a:off x="3316833" y="4411035"/>
            <a:ext cx="47994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Łącznik prosty 93"/>
          <p:cNvCxnSpPr/>
          <p:nvPr/>
        </p:nvCxnSpPr>
        <p:spPr>
          <a:xfrm flipV="1">
            <a:off x="3794892" y="4397092"/>
            <a:ext cx="0" cy="900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Łącznik prosty 85"/>
          <p:cNvCxnSpPr/>
          <p:nvPr/>
        </p:nvCxnSpPr>
        <p:spPr>
          <a:xfrm flipV="1">
            <a:off x="3321834" y="4409301"/>
            <a:ext cx="0" cy="1260000"/>
          </a:xfrm>
          <a:prstGeom prst="line">
            <a:avLst/>
          </a:prstGeom>
          <a:ln w="38100">
            <a:solidFill>
              <a:srgbClr val="0099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Łącznik prosty 95"/>
          <p:cNvCxnSpPr/>
          <p:nvPr/>
        </p:nvCxnSpPr>
        <p:spPr>
          <a:xfrm flipV="1">
            <a:off x="3794892" y="4226712"/>
            <a:ext cx="0" cy="180000"/>
          </a:xfrm>
          <a:prstGeom prst="line">
            <a:avLst/>
          </a:prstGeom>
          <a:ln w="3175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Łącznik prosty 107"/>
          <p:cNvCxnSpPr/>
          <p:nvPr/>
        </p:nvCxnSpPr>
        <p:spPr>
          <a:xfrm>
            <a:off x="3324087" y="4222350"/>
            <a:ext cx="47994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Łącznik prosty 84"/>
          <p:cNvCxnSpPr/>
          <p:nvPr/>
        </p:nvCxnSpPr>
        <p:spPr>
          <a:xfrm flipV="1">
            <a:off x="3322386" y="4227858"/>
            <a:ext cx="0" cy="180000"/>
          </a:xfrm>
          <a:prstGeom prst="line">
            <a:avLst/>
          </a:prstGeom>
          <a:ln w="3175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Łącznik prosty 96"/>
          <p:cNvCxnSpPr/>
          <p:nvPr/>
        </p:nvCxnSpPr>
        <p:spPr>
          <a:xfrm flipV="1">
            <a:off x="3796776" y="4043154"/>
            <a:ext cx="0" cy="180000"/>
          </a:xfrm>
          <a:prstGeom prst="line">
            <a:avLst/>
          </a:prstGeom>
          <a:ln w="3175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pole tekstowe 1"/>
          <p:cNvSpPr txBox="1"/>
          <p:nvPr/>
        </p:nvSpPr>
        <p:spPr>
          <a:xfrm>
            <a:off x="3017214" y="4816494"/>
            <a:ext cx="246966" cy="42934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400" b="1" dirty="0" smtClean="0">
                <a:latin typeface="Arial Narrow" panose="020B0606020202030204" pitchFamily="34" charset="0"/>
              </a:rPr>
              <a:t>C’</a:t>
            </a:r>
            <a:r>
              <a:rPr lang="pl-PL" sz="1400" b="1" baseline="-25000" dirty="0" smtClean="0">
                <a:latin typeface="Arial Narrow" panose="020B0606020202030204" pitchFamily="34" charset="0"/>
              </a:rPr>
              <a:t>7</a:t>
            </a:r>
            <a:r>
              <a:rPr lang="pl-PL" sz="1400" b="1" baseline="6000" dirty="0" smtClean="0">
                <a:latin typeface="Arial Narrow" panose="020B0606020202030204" pitchFamily="34" charset="0"/>
              </a:rPr>
              <a:t>30</a:t>
            </a:r>
            <a:endParaRPr lang="pl-PL" sz="1400" b="1" baseline="6000" dirty="0">
              <a:latin typeface="Arial Narrow" panose="020B0606020202030204" pitchFamily="34" charset="0"/>
            </a:endParaRPr>
          </a:p>
        </p:txBody>
      </p:sp>
      <p:sp>
        <p:nvSpPr>
          <p:cNvPr id="110" name="pole tekstowe 1"/>
          <p:cNvSpPr txBox="1"/>
          <p:nvPr/>
        </p:nvSpPr>
        <p:spPr>
          <a:xfrm>
            <a:off x="2884744" y="3711888"/>
            <a:ext cx="246966" cy="42934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400" b="1" dirty="0" smtClean="0">
                <a:latin typeface="Arial Narrow" panose="020B0606020202030204" pitchFamily="34" charset="0"/>
              </a:rPr>
              <a:t>C’’</a:t>
            </a:r>
            <a:r>
              <a:rPr lang="pl-PL" sz="1400" b="1" baseline="-25000" dirty="0" smtClean="0">
                <a:latin typeface="Arial Narrow" panose="020B0606020202030204" pitchFamily="34" charset="0"/>
              </a:rPr>
              <a:t>7</a:t>
            </a:r>
            <a:r>
              <a:rPr lang="pl-PL" sz="1400" b="1" baseline="6000" dirty="0" smtClean="0">
                <a:latin typeface="Arial Narrow" panose="020B0606020202030204" pitchFamily="34" charset="0"/>
              </a:rPr>
              <a:t>30</a:t>
            </a:r>
            <a:endParaRPr lang="pl-PL" sz="1400" b="1" baseline="6000" dirty="0">
              <a:latin typeface="Arial Narrow" panose="020B0606020202030204" pitchFamily="34" charset="0"/>
            </a:endParaRPr>
          </a:p>
        </p:txBody>
      </p:sp>
      <p:sp>
        <p:nvSpPr>
          <p:cNvPr id="4" name="Dowolny kształt 3"/>
          <p:cNvSpPr/>
          <p:nvPr/>
        </p:nvSpPr>
        <p:spPr>
          <a:xfrm>
            <a:off x="3356610" y="4442460"/>
            <a:ext cx="384810" cy="1116330"/>
          </a:xfrm>
          <a:custGeom>
            <a:avLst/>
            <a:gdLst>
              <a:gd name="connsiteX0" fmla="*/ 3810 w 384810"/>
              <a:gd name="connsiteY0" fmla="*/ 3810 h 1116330"/>
              <a:gd name="connsiteX1" fmla="*/ 0 w 384810"/>
              <a:gd name="connsiteY1" fmla="*/ 1116330 h 1116330"/>
              <a:gd name="connsiteX2" fmla="*/ 381000 w 384810"/>
              <a:gd name="connsiteY2" fmla="*/ 834390 h 1116330"/>
              <a:gd name="connsiteX3" fmla="*/ 384810 w 384810"/>
              <a:gd name="connsiteY3" fmla="*/ 0 h 1116330"/>
              <a:gd name="connsiteX4" fmla="*/ 3810 w 384810"/>
              <a:gd name="connsiteY4" fmla="*/ 3810 h 1116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4810" h="1116330">
                <a:moveTo>
                  <a:pt x="3810" y="3810"/>
                </a:moveTo>
                <a:lnTo>
                  <a:pt x="0" y="1116330"/>
                </a:lnTo>
                <a:lnTo>
                  <a:pt x="381000" y="834390"/>
                </a:lnTo>
                <a:lnTo>
                  <a:pt x="384810" y="0"/>
                </a:lnTo>
                <a:lnTo>
                  <a:pt x="3810" y="3810"/>
                </a:lnTo>
                <a:close/>
              </a:path>
            </a:pathLst>
          </a:cu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11" name="Łącznik prosty 110"/>
          <p:cNvCxnSpPr>
            <a:stCxn id="110" idx="2"/>
          </p:cNvCxnSpPr>
          <p:nvPr/>
        </p:nvCxnSpPr>
        <p:spPr>
          <a:xfrm>
            <a:off x="3008227" y="4141236"/>
            <a:ext cx="316609" cy="1918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Elipsa 74"/>
          <p:cNvSpPr/>
          <p:nvPr/>
        </p:nvSpPr>
        <p:spPr>
          <a:xfrm>
            <a:off x="3285581" y="5623870"/>
            <a:ext cx="72000" cy="720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3" name="pole tekstowe 1"/>
          <p:cNvSpPr txBox="1"/>
          <p:nvPr/>
        </p:nvSpPr>
        <p:spPr>
          <a:xfrm rot="5400000">
            <a:off x="3865701" y="4643180"/>
            <a:ext cx="228514" cy="314037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</a:t>
            </a:r>
            <a:r>
              <a:rPr lang="pl-PL" sz="1050" b="1" dirty="0" smtClean="0">
                <a:latin typeface="Arial Narrow" panose="020B0606020202030204" pitchFamily="34" charset="0"/>
              </a:rPr>
              <a:t>9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sp>
        <p:nvSpPr>
          <p:cNvPr id="114" name="pole tekstowe 1"/>
          <p:cNvSpPr txBox="1"/>
          <p:nvPr/>
        </p:nvSpPr>
        <p:spPr>
          <a:xfrm rot="5400000">
            <a:off x="3945648" y="4159400"/>
            <a:ext cx="161346" cy="314037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200" b="1" dirty="0" smtClean="0">
                <a:latin typeface="Arial Narrow" panose="020B0606020202030204" pitchFamily="34" charset="0"/>
              </a:rPr>
              <a:t>C’’</a:t>
            </a:r>
            <a:r>
              <a:rPr lang="pl-PL" sz="900" b="1" dirty="0" smtClean="0">
                <a:latin typeface="Arial Narrow" panose="020B0606020202030204" pitchFamily="34" charset="0"/>
              </a:rPr>
              <a:t>9</a:t>
            </a:r>
            <a:endParaRPr lang="pl-PL" sz="1200" b="1" dirty="0">
              <a:latin typeface="Arial Narrow" panose="020B0606020202030204" pitchFamily="34" charset="0"/>
            </a:endParaRPr>
          </a:p>
        </p:txBody>
      </p:sp>
      <p:sp>
        <p:nvSpPr>
          <p:cNvPr id="116" name="pole tekstowe 1"/>
          <p:cNvSpPr txBox="1"/>
          <p:nvPr/>
        </p:nvSpPr>
        <p:spPr>
          <a:xfrm rot="5400000">
            <a:off x="3950369" y="3964655"/>
            <a:ext cx="148525" cy="314037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200" b="1" dirty="0" smtClean="0">
                <a:latin typeface="Arial Narrow" panose="020B0606020202030204" pitchFamily="34" charset="0"/>
              </a:rPr>
              <a:t>C’’’</a:t>
            </a:r>
            <a:r>
              <a:rPr lang="pl-PL" sz="900" b="1" dirty="0" smtClean="0">
                <a:latin typeface="Arial Narrow" panose="020B0606020202030204" pitchFamily="34" charset="0"/>
              </a:rPr>
              <a:t>9</a:t>
            </a:r>
            <a:endParaRPr lang="pl-PL" sz="1200" b="1" dirty="0">
              <a:latin typeface="Arial Narrow" panose="020B0606020202030204" pitchFamily="34" charset="0"/>
            </a:endParaRPr>
          </a:p>
        </p:txBody>
      </p:sp>
      <p:sp>
        <p:nvSpPr>
          <p:cNvPr id="61" name="Rectangle 3"/>
          <p:cNvSpPr txBox="1">
            <a:spLocks noChangeArrowheads="1"/>
          </p:cNvSpPr>
          <p:nvPr/>
        </p:nvSpPr>
        <p:spPr bwMode="auto">
          <a:xfrm>
            <a:off x="139407" y="274021"/>
            <a:ext cx="8905854" cy="1449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FontTx/>
              <a:buNone/>
            </a:pPr>
            <a:r>
              <a:rPr lang="pl-PL" sz="2800" kern="0" dirty="0" smtClean="0"/>
              <a:t>Ze względu na dalszy pobór ciepła większy od dostawy o godzinie 9:00 ilość ciepła zmagazynowana w wodzie o temperaturze 56°C zmaleje do wartości C’</a:t>
            </a:r>
            <a:r>
              <a:rPr lang="pl-PL" sz="2800" kern="0" baseline="-25000" dirty="0" smtClean="0"/>
              <a:t>9</a:t>
            </a:r>
            <a:r>
              <a:rPr lang="pl-PL" sz="2800" kern="0" dirty="0" smtClean="0"/>
              <a:t>.</a:t>
            </a:r>
            <a:endParaRPr lang="pl-PL" sz="2800" kern="0" dirty="0"/>
          </a:p>
        </p:txBody>
      </p:sp>
      <p:sp>
        <p:nvSpPr>
          <p:cNvPr id="66" name="pole tekstowe 1"/>
          <p:cNvSpPr txBox="1"/>
          <p:nvPr/>
        </p:nvSpPr>
        <p:spPr>
          <a:xfrm rot="5400000">
            <a:off x="3479444" y="4774792"/>
            <a:ext cx="164831" cy="29815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200" b="1" dirty="0" smtClean="0">
                <a:latin typeface="Arial Narrow" panose="020B0606020202030204" pitchFamily="34" charset="0"/>
              </a:rPr>
              <a:t>56</a:t>
            </a:r>
            <a:r>
              <a:rPr lang="pl-PL" sz="1200" b="1" baseline="30000" dirty="0" smtClean="0">
                <a:latin typeface="Arial Narrow" panose="020B0606020202030204" pitchFamily="34" charset="0"/>
              </a:rPr>
              <a:t>o</a:t>
            </a:r>
            <a:r>
              <a:rPr lang="pl-PL" sz="1200" b="1" dirty="0" smtClean="0">
                <a:latin typeface="Arial Narrow" panose="020B0606020202030204" pitchFamily="34" charset="0"/>
              </a:rPr>
              <a:t>C</a:t>
            </a:r>
            <a:endParaRPr lang="pl-PL" sz="12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41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3" grpId="0" animBg="1"/>
      <p:bldP spid="114" grpId="0" animBg="1"/>
      <p:bldP spid="116" grpId="0" animBg="1"/>
      <p:bldP spid="6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4"/>
          <p:cNvSpPr>
            <a:spLocks noGrp="1"/>
          </p:cNvSpPr>
          <p:nvPr>
            <p:ph type="title"/>
          </p:nvPr>
        </p:nvSpPr>
        <p:spPr>
          <a:xfrm>
            <a:off x="611185" y="630238"/>
            <a:ext cx="8444679" cy="1035050"/>
          </a:xfrm>
        </p:spPr>
        <p:txBody>
          <a:bodyPr/>
          <a:lstStyle/>
          <a:p>
            <a:r>
              <a:rPr lang="pl-PL" i="0" dirty="0" smtClean="0"/>
              <a:t>Obliczeniowa różnica temperatury w zasobniku / </a:t>
            </a:r>
            <a:r>
              <a:rPr lang="pl-PL" i="0" dirty="0" err="1" smtClean="0"/>
              <a:t>podgrzewczu</a:t>
            </a:r>
            <a:endParaRPr lang="pl-PL" i="0" dirty="0" smtClean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81063" y="2005013"/>
            <a:ext cx="7766050" cy="2774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endParaRPr lang="pl-PL">
              <a:solidFill>
                <a:schemeClr val="tx1"/>
              </a:solidFill>
            </a:endParaRPr>
          </a:p>
          <a:p>
            <a:pPr marL="342900" indent="-342900"/>
            <a:r>
              <a:rPr lang="pl-PL" sz="3200" i="0">
                <a:solidFill>
                  <a:schemeClr val="tx1"/>
                </a:solidFill>
              </a:rPr>
              <a:t/>
            </a:r>
            <a:br>
              <a:rPr lang="pl-PL" sz="3200" i="0">
                <a:solidFill>
                  <a:schemeClr val="tx1"/>
                </a:solidFill>
              </a:rPr>
            </a:br>
            <a:endParaRPr lang="pl-PL" sz="3200" i="0">
              <a:solidFill>
                <a:schemeClr val="tx1"/>
              </a:solidFill>
            </a:endParaRPr>
          </a:p>
          <a:p>
            <a:pPr marL="342900" indent="-342900">
              <a:buFontTx/>
              <a:buChar char="•"/>
            </a:pPr>
            <a:endParaRPr lang="pl-PL" i="0">
              <a:solidFill>
                <a:schemeClr val="tx1"/>
              </a:solidFill>
            </a:endParaRPr>
          </a:p>
          <a:p>
            <a:pPr marL="342900" indent="-342900"/>
            <a:endParaRPr lang="pl-PL" i="0">
              <a:solidFill>
                <a:schemeClr val="tx1"/>
              </a:solidFill>
            </a:endParaRPr>
          </a:p>
          <a:p>
            <a:pPr marL="342900" indent="-342900">
              <a:buFontTx/>
              <a:buChar char="•"/>
            </a:pPr>
            <a:endParaRPr lang="pl-PL" i="0">
              <a:solidFill>
                <a:schemeClr val="tx1"/>
              </a:solidFill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642910" y="1857364"/>
            <a:ext cx="8286776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2800" dirty="0" smtClean="0">
                <a:latin typeface="Cambria Math"/>
                <a:ea typeface="Cambria Math"/>
              </a:rPr>
              <a:t>Δ</a:t>
            </a:r>
            <a:r>
              <a:rPr lang="pl-PL" sz="2800" dirty="0" smtClean="0"/>
              <a:t>t należy przyjmować następująco:</a:t>
            </a:r>
          </a:p>
          <a:p>
            <a:pPr algn="just">
              <a:lnSpc>
                <a:spcPct val="150000"/>
              </a:lnSpc>
            </a:pPr>
            <a:endParaRPr lang="pl-PL" sz="2600" dirty="0" smtClean="0"/>
          </a:p>
          <a:p>
            <a:pPr algn="just">
              <a:buFont typeface="Wingdings" pitchFamily="2" charset="2"/>
              <a:buChar char="§"/>
            </a:pPr>
            <a:r>
              <a:rPr lang="pl-PL" sz="2400" dirty="0" smtClean="0"/>
              <a:t>   dla zasobników o stałej temperaturze magazynowanej wody:</a:t>
            </a:r>
          </a:p>
          <a:p>
            <a:pPr algn="ctr"/>
            <a:r>
              <a:rPr lang="el-GR" sz="2400" b="1" dirty="0" smtClean="0">
                <a:latin typeface="Cambria Math"/>
                <a:ea typeface="Cambria Math"/>
              </a:rPr>
              <a:t>Δ</a:t>
            </a:r>
            <a:r>
              <a:rPr lang="pl-PL" sz="2400" b="1" dirty="0" smtClean="0"/>
              <a:t>t = (</a:t>
            </a:r>
            <a:r>
              <a:rPr lang="pl-PL" sz="2400" b="1" dirty="0" err="1" smtClean="0"/>
              <a:t>t</a:t>
            </a:r>
            <a:r>
              <a:rPr lang="pl-PL" sz="2400" b="1" baseline="-25000" dirty="0" err="1" smtClean="0"/>
              <a:t>cwu</a:t>
            </a:r>
            <a:r>
              <a:rPr lang="pl-PL" sz="2400" b="1" baseline="-25000" dirty="0" smtClean="0"/>
              <a:t> </a:t>
            </a:r>
            <a:r>
              <a:rPr lang="pl-PL" sz="2400" b="1" dirty="0" smtClean="0"/>
              <a:t>– </a:t>
            </a:r>
            <a:r>
              <a:rPr lang="pl-PL" sz="2400" b="1" dirty="0" err="1" smtClean="0"/>
              <a:t>t</a:t>
            </a:r>
            <a:r>
              <a:rPr lang="pl-PL" sz="2400" b="1" baseline="-25000" dirty="0" err="1" smtClean="0"/>
              <a:t>wz</a:t>
            </a:r>
            <a:r>
              <a:rPr lang="pl-PL" sz="2400" b="1" dirty="0" smtClean="0"/>
              <a:t>)</a:t>
            </a:r>
          </a:p>
          <a:p>
            <a:pPr algn="ctr"/>
            <a:endParaRPr lang="pl-PL" sz="2400" dirty="0" smtClean="0"/>
          </a:p>
          <a:p>
            <a:pPr algn="just">
              <a:buFont typeface="Wingdings" pitchFamily="2" charset="2"/>
              <a:buChar char="§"/>
            </a:pPr>
            <a:r>
              <a:rPr lang="pl-PL" sz="2400" dirty="0" smtClean="0"/>
              <a:t>   dla zasobników o zmiennej temperaturze magazynowanej wody (podgrzewacze pojemnościowe –bojlery):</a:t>
            </a:r>
          </a:p>
          <a:p>
            <a:pPr algn="ctr"/>
            <a:r>
              <a:rPr lang="el-GR" sz="2400" b="1" dirty="0" smtClean="0">
                <a:latin typeface="Cambria Math"/>
                <a:ea typeface="Cambria Math"/>
              </a:rPr>
              <a:t>Δ</a:t>
            </a:r>
            <a:r>
              <a:rPr lang="pl-PL" sz="2400" b="1" dirty="0" smtClean="0"/>
              <a:t>t = (</a:t>
            </a:r>
            <a:r>
              <a:rPr lang="pl-PL" sz="2400" b="1" dirty="0" err="1" smtClean="0"/>
              <a:t>t</a:t>
            </a:r>
            <a:r>
              <a:rPr lang="pl-PL" sz="2400" b="1" baseline="-25000" dirty="0" err="1" smtClean="0"/>
              <a:t>x</a:t>
            </a:r>
            <a:r>
              <a:rPr lang="pl-PL" sz="2400" b="1" baseline="-25000" dirty="0" smtClean="0"/>
              <a:t> </a:t>
            </a:r>
            <a:r>
              <a:rPr lang="pl-PL" sz="2400" b="1" dirty="0" smtClean="0"/>
              <a:t>– </a:t>
            </a:r>
            <a:r>
              <a:rPr lang="pl-PL" sz="2400" b="1" dirty="0" err="1" smtClean="0"/>
              <a:t>t</a:t>
            </a:r>
            <a:r>
              <a:rPr lang="pl-PL" sz="2400" b="1" baseline="-25000" dirty="0" err="1" smtClean="0"/>
              <a:t>wz</a:t>
            </a:r>
            <a:r>
              <a:rPr lang="pl-PL" sz="2400" b="1" dirty="0" smtClean="0"/>
              <a:t>) = 30 ÷40 K 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2798659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611188" y="2663384"/>
            <a:ext cx="8424862" cy="2167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0" i="0" u="sng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GODZINA 9:00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0" i="0" u="sng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WARSTWA I</a:t>
            </a:r>
            <a:endParaRPr kumimoji="0" lang="pl-PL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C’</a:t>
            </a:r>
            <a:r>
              <a:rPr kumimoji="0" lang="pl-PL" sz="28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9</a:t>
            </a: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32,9%·Q</a:t>
            </a:r>
            <a:r>
              <a:rPr kumimoji="0" lang="pl-PL" sz="28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dt</a:t>
            </a: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1 518 258,8 kJ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t’</a:t>
            </a:r>
            <a:r>
              <a:rPr kumimoji="0" lang="pl-PL" sz="28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9</a:t>
            </a: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t’</a:t>
            </a:r>
            <a:r>
              <a:rPr kumimoji="0" lang="pl-PL" sz="28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7:30</a:t>
            </a: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56°C</a:t>
            </a:r>
            <a:endParaRPr kumimoji="0" lang="pl-PL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1982866"/>
              </p:ext>
            </p:extLst>
          </p:nvPr>
        </p:nvGraphicFramePr>
        <p:xfrm>
          <a:off x="666273" y="4526486"/>
          <a:ext cx="7319000" cy="11580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684" name="Równanie" r:id="rId3" imgW="2806560" imgH="444240" progId="Equation.3">
                  <p:embed/>
                </p:oleObj>
              </mc:Choice>
              <mc:Fallback>
                <p:oleObj name="Równanie" r:id="rId3" imgW="280656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273" y="4526486"/>
                        <a:ext cx="7319000" cy="11580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11188" y="630238"/>
            <a:ext cx="8424862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0" cap="none" spc="0" normalizeH="0" baseline="0" noProof="0" smtClean="0">
                <a:ln>
                  <a:noFill/>
                </a:ln>
                <a:solidFill>
                  <a:srgbClr val="FFEBD5"/>
                </a:solidFill>
                <a:effectLst/>
                <a:uLnTx/>
                <a:uFillTx/>
                <a:latin typeface="Trebuchet MS"/>
              </a:rPr>
              <a:t>Analiza pracy podgrzewaczy</a:t>
            </a:r>
            <a:endParaRPr kumimoji="0" lang="pl-PL" sz="3600" b="1" i="0" u="none" strike="noStrike" kern="0" cap="none" spc="0" normalizeH="0" baseline="0" noProof="0" dirty="0">
              <a:ln>
                <a:noFill/>
              </a:ln>
              <a:solidFill>
                <a:srgbClr val="FFEBD5"/>
              </a:solidFill>
              <a:effectLst/>
              <a:uLnTx/>
              <a:uFillTx/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163964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611188" y="1881188"/>
            <a:ext cx="8424862" cy="497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0" i="0" u="sng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WARSTWA II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C’’</a:t>
            </a:r>
            <a:r>
              <a:rPr kumimoji="0" lang="pl-PL" sz="24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9</a:t>
            </a: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C’’</a:t>
            </a:r>
            <a:r>
              <a:rPr kumimoji="0" lang="pl-PL" sz="24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7:30</a:t>
            </a: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=6%</a:t>
            </a:r>
            <a:r>
              <a:rPr kumimoji="0" lang="de-DE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·Q</a:t>
            </a:r>
            <a:r>
              <a:rPr kumimoji="0" lang="de-DE" sz="24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dt</a:t>
            </a:r>
            <a:r>
              <a:rPr kumimoji="0" lang="de-DE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</a:t>
            </a: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276 540</a:t>
            </a:r>
            <a:r>
              <a:rPr kumimoji="0" lang="de-DE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kJ</a:t>
            </a:r>
            <a:endParaRPr kumimoji="0" lang="pl-PL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t’’</a:t>
            </a:r>
            <a:r>
              <a:rPr kumimoji="0" lang="pl-PL" sz="24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9</a:t>
            </a: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35,4°C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V’’</a:t>
            </a:r>
            <a:r>
              <a:rPr kumimoji="0" lang="pl-PL" sz="24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9</a:t>
            </a: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2,6 m</a:t>
            </a:r>
            <a:r>
              <a:rPr kumimoji="0" lang="pl-PL" sz="2400" b="0" i="0" u="none" strike="noStrike" kern="0" cap="none" spc="0" normalizeH="0" baseline="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3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0" i="0" u="sng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WARSTWA III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Pozostała objętość bojlerów będzie wypełniona wodą o niższej temperaturze: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V’’</a:t>
            </a:r>
            <a:r>
              <a:rPr kumimoji="0" lang="pl-PL" sz="24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9</a:t>
            </a: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V</a:t>
            </a:r>
            <a:r>
              <a:rPr kumimoji="0" lang="pl-PL" sz="24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u</a:t>
            </a: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– (V’</a:t>
            </a:r>
            <a:r>
              <a:rPr kumimoji="0" lang="pl-PL" sz="24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9</a:t>
            </a: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+V’’</a:t>
            </a:r>
            <a:r>
              <a:rPr kumimoji="0" lang="pl-PL" sz="24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9</a:t>
            </a: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) = 13,6 – (7,9+2,6) = 3,1 m</a:t>
            </a:r>
            <a:r>
              <a:rPr kumimoji="0" lang="pl-PL" sz="2400" b="0" i="0" u="none" strike="noStrike" kern="0" cap="none" spc="0" normalizeH="0" baseline="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3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Ilość ciepła zmagazynowana w tej objętości: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C’’’</a:t>
            </a:r>
            <a:r>
              <a:rPr kumimoji="0" lang="pl-PL" sz="24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9</a:t>
            </a: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6,3</a:t>
            </a:r>
            <a:r>
              <a:rPr kumimoji="0" lang="de-DE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·Q</a:t>
            </a:r>
            <a:r>
              <a:rPr kumimoji="0" lang="de-DE" sz="24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dt</a:t>
            </a:r>
            <a:r>
              <a:rPr kumimoji="0" lang="de-DE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</a:t>
            </a: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290 367</a:t>
            </a:r>
            <a:r>
              <a:rPr kumimoji="0" lang="de-DE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kJ</a:t>
            </a:r>
            <a:endParaRPr kumimoji="0" lang="pl-PL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000" b="0" i="0" u="none" strike="noStrike" kern="0" cap="none" spc="0" normalizeH="0" baseline="3000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8617077"/>
              </p:ext>
            </p:extLst>
          </p:nvPr>
        </p:nvGraphicFramePr>
        <p:xfrm>
          <a:off x="666273" y="6067425"/>
          <a:ext cx="3783012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08" name="Równanie" r:id="rId3" imgW="1765080" imgH="368280" progId="Equation.3">
                  <p:embed/>
                </p:oleObj>
              </mc:Choice>
              <mc:Fallback>
                <p:oleObj name="Równanie" r:id="rId3" imgW="1765080" imgH="36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273" y="6067425"/>
                        <a:ext cx="3783012" cy="79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11188" y="630238"/>
            <a:ext cx="8424862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0" cap="none" spc="0" normalizeH="0" baseline="0" noProof="0" smtClean="0">
                <a:ln>
                  <a:noFill/>
                </a:ln>
                <a:solidFill>
                  <a:srgbClr val="FFEBD5"/>
                </a:solidFill>
                <a:effectLst/>
                <a:uLnTx/>
                <a:uFillTx/>
                <a:latin typeface="Trebuchet MS"/>
              </a:rPr>
              <a:t>Analiza pracy podgrzewaczy</a:t>
            </a:r>
            <a:endParaRPr kumimoji="0" lang="pl-PL" sz="3600" b="1" i="0" u="none" strike="noStrike" kern="0" cap="none" spc="0" normalizeH="0" baseline="0" noProof="0" dirty="0">
              <a:ln>
                <a:noFill/>
              </a:ln>
              <a:solidFill>
                <a:srgbClr val="FFEBD5"/>
              </a:solidFill>
              <a:effectLst/>
              <a:uLnTx/>
              <a:uFillTx/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4079481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Wykres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280877"/>
              </p:ext>
            </p:extLst>
          </p:nvPr>
        </p:nvGraphicFramePr>
        <p:xfrm>
          <a:off x="622202" y="1417125"/>
          <a:ext cx="8566150" cy="5004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3" name="Dowolny kształt 62"/>
          <p:cNvSpPr/>
          <p:nvPr/>
        </p:nvSpPr>
        <p:spPr>
          <a:xfrm>
            <a:off x="6923252" y="2923172"/>
            <a:ext cx="1521367" cy="1656529"/>
          </a:xfrm>
          <a:custGeom>
            <a:avLst/>
            <a:gdLst>
              <a:gd name="connsiteX0" fmla="*/ 6394 w 1569826"/>
              <a:gd name="connsiteY0" fmla="*/ 3198 h 1716898"/>
              <a:gd name="connsiteX1" fmla="*/ 1569826 w 1569826"/>
              <a:gd name="connsiteY1" fmla="*/ 0 h 1716898"/>
              <a:gd name="connsiteX2" fmla="*/ 1553840 w 1569826"/>
              <a:gd name="connsiteY2" fmla="*/ 476384 h 1716898"/>
              <a:gd name="connsiteX3" fmla="*/ 0 w 1569826"/>
              <a:gd name="connsiteY3" fmla="*/ 1716898 h 1716898"/>
              <a:gd name="connsiteX4" fmla="*/ 6394 w 1569826"/>
              <a:gd name="connsiteY4" fmla="*/ 3198 h 1716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9826" h="1716898">
                <a:moveTo>
                  <a:pt x="6394" y="3198"/>
                </a:moveTo>
                <a:lnTo>
                  <a:pt x="1569826" y="0"/>
                </a:lnTo>
                <a:lnTo>
                  <a:pt x="1553840" y="476384"/>
                </a:lnTo>
                <a:lnTo>
                  <a:pt x="0" y="1716898"/>
                </a:lnTo>
                <a:cubicBezTo>
                  <a:pt x="1066" y="1147796"/>
                  <a:pt x="2131" y="578694"/>
                  <a:pt x="6394" y="3198"/>
                </a:cubicBezTo>
                <a:close/>
              </a:path>
            </a:pathLst>
          </a:cu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3" name="Łącznik prosty 2"/>
          <p:cNvCxnSpPr/>
          <p:nvPr/>
        </p:nvCxnSpPr>
        <p:spPr>
          <a:xfrm flipV="1">
            <a:off x="986852" y="5982527"/>
            <a:ext cx="1870874" cy="14866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6"/>
          <p:cNvCxnSpPr/>
          <p:nvPr/>
        </p:nvCxnSpPr>
        <p:spPr>
          <a:xfrm flipH="1">
            <a:off x="2857726" y="5302564"/>
            <a:ext cx="934220" cy="67996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Dowolny kształt 75"/>
          <p:cNvSpPr/>
          <p:nvPr/>
        </p:nvSpPr>
        <p:spPr>
          <a:xfrm>
            <a:off x="1035354" y="5692083"/>
            <a:ext cx="2162175" cy="393700"/>
          </a:xfrm>
          <a:custGeom>
            <a:avLst/>
            <a:gdLst>
              <a:gd name="connsiteX0" fmla="*/ 6350 w 2162175"/>
              <a:gd name="connsiteY0" fmla="*/ 6350 h 393700"/>
              <a:gd name="connsiteX1" fmla="*/ 2162175 w 2162175"/>
              <a:gd name="connsiteY1" fmla="*/ 0 h 393700"/>
              <a:gd name="connsiteX2" fmla="*/ 1812925 w 2162175"/>
              <a:gd name="connsiteY2" fmla="*/ 257175 h 393700"/>
              <a:gd name="connsiteX3" fmla="*/ 0 w 2162175"/>
              <a:gd name="connsiteY3" fmla="*/ 393700 h 393700"/>
              <a:gd name="connsiteX4" fmla="*/ 6350 w 2162175"/>
              <a:gd name="connsiteY4" fmla="*/ 6350 h 393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2175" h="393700">
                <a:moveTo>
                  <a:pt x="6350" y="6350"/>
                </a:moveTo>
                <a:lnTo>
                  <a:pt x="2162175" y="0"/>
                </a:lnTo>
                <a:lnTo>
                  <a:pt x="1812925" y="257175"/>
                </a:lnTo>
                <a:lnTo>
                  <a:pt x="0" y="393700"/>
                </a:lnTo>
                <a:lnTo>
                  <a:pt x="6350" y="6350"/>
                </a:lnTo>
                <a:close/>
              </a:path>
            </a:pathLst>
          </a:cu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9" name="Łącznik prosty 8"/>
          <p:cNvCxnSpPr/>
          <p:nvPr/>
        </p:nvCxnSpPr>
        <p:spPr>
          <a:xfrm flipH="1">
            <a:off x="3791946" y="5165668"/>
            <a:ext cx="1556328" cy="13689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10"/>
          <p:cNvCxnSpPr/>
          <p:nvPr/>
        </p:nvCxnSpPr>
        <p:spPr>
          <a:xfrm flipH="1">
            <a:off x="6906457" y="3380363"/>
            <a:ext cx="1558526" cy="124519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Łącznik prosty 31"/>
          <p:cNvCxnSpPr/>
          <p:nvPr/>
        </p:nvCxnSpPr>
        <p:spPr>
          <a:xfrm flipV="1">
            <a:off x="999841" y="2331926"/>
            <a:ext cx="7478131" cy="2750825"/>
          </a:xfrm>
          <a:prstGeom prst="line">
            <a:avLst/>
          </a:prstGeom>
          <a:ln w="3810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24"/>
          <p:cNvCxnSpPr/>
          <p:nvPr/>
        </p:nvCxnSpPr>
        <p:spPr>
          <a:xfrm>
            <a:off x="6906457" y="2908450"/>
            <a:ext cx="155852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Łącznik prosty 37"/>
          <p:cNvCxnSpPr/>
          <p:nvPr/>
        </p:nvCxnSpPr>
        <p:spPr>
          <a:xfrm flipV="1">
            <a:off x="8461847" y="2335251"/>
            <a:ext cx="0" cy="576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Łącznik prosty 39"/>
          <p:cNvCxnSpPr/>
          <p:nvPr/>
        </p:nvCxnSpPr>
        <p:spPr>
          <a:xfrm flipV="1">
            <a:off x="8461295" y="2909936"/>
            <a:ext cx="0" cy="468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Łącznik prosty 43"/>
          <p:cNvCxnSpPr/>
          <p:nvPr/>
        </p:nvCxnSpPr>
        <p:spPr>
          <a:xfrm flipH="1">
            <a:off x="5348274" y="4625560"/>
            <a:ext cx="1558183" cy="54010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22"/>
          <p:cNvCxnSpPr/>
          <p:nvPr/>
        </p:nvCxnSpPr>
        <p:spPr>
          <a:xfrm flipV="1">
            <a:off x="6906457" y="2908450"/>
            <a:ext cx="0" cy="1717110"/>
          </a:xfrm>
          <a:prstGeom prst="line">
            <a:avLst/>
          </a:prstGeom>
          <a:ln w="31750">
            <a:solidFill>
              <a:srgbClr val="A7190E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pole tekstowe 45"/>
          <p:cNvSpPr txBox="1"/>
          <p:nvPr/>
        </p:nvSpPr>
        <p:spPr>
          <a:xfrm rot="20366813">
            <a:off x="5321990" y="4779667"/>
            <a:ext cx="2761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latin typeface="+mn-lt"/>
              </a:rPr>
              <a:t>Wykres poboru ciepła</a:t>
            </a:r>
            <a:endParaRPr lang="pl-PL" sz="1200" b="1" dirty="0">
              <a:latin typeface="+mn-lt"/>
            </a:endParaRPr>
          </a:p>
        </p:txBody>
      </p:sp>
      <p:sp>
        <p:nvSpPr>
          <p:cNvPr id="47" name="pole tekstowe 1"/>
          <p:cNvSpPr txBox="1"/>
          <p:nvPr/>
        </p:nvSpPr>
        <p:spPr>
          <a:xfrm rot="20377787">
            <a:off x="3618377" y="3215527"/>
            <a:ext cx="3052120" cy="24099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pl-PL" sz="1200" b="1" dirty="0" smtClean="0"/>
              <a:t>Wykres dostawy ciepła</a:t>
            </a:r>
            <a:endParaRPr lang="pl-PL" sz="1200" b="1" dirty="0"/>
          </a:p>
        </p:txBody>
      </p:sp>
      <p:sp>
        <p:nvSpPr>
          <p:cNvPr id="53" name="pole tekstowe 1"/>
          <p:cNvSpPr txBox="1"/>
          <p:nvPr/>
        </p:nvSpPr>
        <p:spPr>
          <a:xfrm>
            <a:off x="6936453" y="3273741"/>
            <a:ext cx="223276" cy="417138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err="1" smtClean="0">
                <a:solidFill>
                  <a:srgbClr val="A7190E"/>
                </a:solidFill>
                <a:latin typeface="Arial Narrow" panose="020B0606020202030204" pitchFamily="34" charset="0"/>
              </a:rPr>
              <a:t>C’</a:t>
            </a:r>
            <a:r>
              <a:rPr lang="pl-PL" sz="1050" b="1" dirty="0" err="1" smtClean="0">
                <a:solidFill>
                  <a:srgbClr val="A7190E"/>
                </a:solidFill>
                <a:latin typeface="Arial Narrow" panose="020B0606020202030204" pitchFamily="34" charset="0"/>
              </a:rPr>
              <a:t>max</a:t>
            </a:r>
            <a:endParaRPr lang="pl-PL" sz="1600" b="1" dirty="0">
              <a:solidFill>
                <a:srgbClr val="A7190E"/>
              </a:solidFill>
              <a:latin typeface="Arial Narrow" panose="020B0606020202030204" pitchFamily="34" charset="0"/>
            </a:endParaRPr>
          </a:p>
        </p:txBody>
      </p:sp>
      <p:sp>
        <p:nvSpPr>
          <p:cNvPr id="54" name="pole tekstowe 1"/>
          <p:cNvSpPr txBox="1"/>
          <p:nvPr/>
        </p:nvSpPr>
        <p:spPr>
          <a:xfrm rot="5400000">
            <a:off x="8507250" y="2382756"/>
            <a:ext cx="422434" cy="480991"/>
          </a:xfrm>
          <a:prstGeom prst="rect">
            <a:avLst/>
          </a:prstGeom>
        </p:spPr>
        <p:txBody>
          <a:bodyPr vert="vert270"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C’’</a:t>
            </a:r>
            <a:r>
              <a:rPr lang="pl-PL" sz="1050" b="1" dirty="0" smtClean="0">
                <a:latin typeface="Arial Narrow" panose="020B0606020202030204" pitchFamily="34" charset="0"/>
              </a:rPr>
              <a:t>24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sp>
        <p:nvSpPr>
          <p:cNvPr id="55" name="pole tekstowe 1"/>
          <p:cNvSpPr txBox="1"/>
          <p:nvPr/>
        </p:nvSpPr>
        <p:spPr>
          <a:xfrm rot="5400000">
            <a:off x="8516429" y="2909730"/>
            <a:ext cx="422434" cy="480991"/>
          </a:xfrm>
          <a:prstGeom prst="rect">
            <a:avLst/>
          </a:prstGeom>
        </p:spPr>
        <p:txBody>
          <a:bodyPr vert="vert270"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</a:t>
            </a:r>
            <a:r>
              <a:rPr lang="pl-PL" sz="1050" b="1" dirty="0" smtClean="0">
                <a:latin typeface="Arial Narrow" panose="020B0606020202030204" pitchFamily="34" charset="0"/>
              </a:rPr>
              <a:t>24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sp>
        <p:nvSpPr>
          <p:cNvPr id="65" name="pole tekstowe 1"/>
          <p:cNvSpPr txBox="1"/>
          <p:nvPr/>
        </p:nvSpPr>
        <p:spPr>
          <a:xfrm rot="5400000">
            <a:off x="7513313" y="3157558"/>
            <a:ext cx="262493" cy="517247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800" b="1" dirty="0" smtClean="0">
                <a:latin typeface="Arial Narrow" panose="020B0606020202030204" pitchFamily="34" charset="0"/>
              </a:rPr>
              <a:t>60</a:t>
            </a:r>
            <a:r>
              <a:rPr lang="pl-PL" sz="1800" b="1" baseline="30000" dirty="0" smtClean="0">
                <a:latin typeface="Arial Narrow" panose="020B0606020202030204" pitchFamily="34" charset="0"/>
              </a:rPr>
              <a:t>o</a:t>
            </a:r>
            <a:r>
              <a:rPr lang="pl-PL" sz="1800" b="1" dirty="0" smtClean="0">
                <a:latin typeface="Arial Narrow" panose="020B0606020202030204" pitchFamily="34" charset="0"/>
              </a:rPr>
              <a:t>C</a:t>
            </a:r>
            <a:endParaRPr lang="pl-PL" sz="1800" b="1" dirty="0">
              <a:latin typeface="Arial Narrow" panose="020B0606020202030204" pitchFamily="34" charset="0"/>
            </a:endParaRPr>
          </a:p>
        </p:txBody>
      </p:sp>
      <p:sp>
        <p:nvSpPr>
          <p:cNvPr id="64" name="Dowolny kształt 63"/>
          <p:cNvSpPr/>
          <p:nvPr/>
        </p:nvSpPr>
        <p:spPr>
          <a:xfrm>
            <a:off x="7019510" y="2391257"/>
            <a:ext cx="1404351" cy="503051"/>
          </a:xfrm>
          <a:custGeom>
            <a:avLst/>
            <a:gdLst>
              <a:gd name="connsiteX0" fmla="*/ 0 w 1404351"/>
              <a:gd name="connsiteY0" fmla="*/ 503051 h 503051"/>
              <a:gd name="connsiteX1" fmla="*/ 1401731 w 1404351"/>
              <a:gd name="connsiteY1" fmla="*/ 0 h 503051"/>
              <a:gd name="connsiteX2" fmla="*/ 1404351 w 1404351"/>
              <a:gd name="connsiteY2" fmla="*/ 492570 h 503051"/>
              <a:gd name="connsiteX3" fmla="*/ 0 w 1404351"/>
              <a:gd name="connsiteY3" fmla="*/ 503051 h 503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4351" h="503051">
                <a:moveTo>
                  <a:pt x="0" y="503051"/>
                </a:moveTo>
                <a:lnTo>
                  <a:pt x="1401731" y="0"/>
                </a:lnTo>
                <a:cubicBezTo>
                  <a:pt x="1402604" y="164190"/>
                  <a:pt x="1403478" y="328380"/>
                  <a:pt x="1404351" y="492570"/>
                </a:cubicBezTo>
                <a:lnTo>
                  <a:pt x="0" y="503051"/>
                </a:lnTo>
                <a:close/>
              </a:path>
            </a:pathLst>
          </a:custGeom>
          <a:pattFill prst="wdDnDiag">
            <a:fgClr>
              <a:srgbClr val="0070C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87" name="Łącznik prosty 86"/>
          <p:cNvCxnSpPr/>
          <p:nvPr/>
        </p:nvCxnSpPr>
        <p:spPr>
          <a:xfrm>
            <a:off x="989825" y="5093066"/>
            <a:ext cx="186913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pole tekstowe 1"/>
          <p:cNvSpPr txBox="1"/>
          <p:nvPr/>
        </p:nvSpPr>
        <p:spPr>
          <a:xfrm rot="5400000">
            <a:off x="7859414" y="2574551"/>
            <a:ext cx="286245" cy="315835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800" b="1" dirty="0" smtClean="0">
                <a:latin typeface="Arial Narrow" panose="020B0606020202030204" pitchFamily="34" charset="0"/>
              </a:rPr>
              <a:t>t’’</a:t>
            </a:r>
            <a:r>
              <a:rPr lang="pl-PL" sz="1600" b="1" baseline="-25000" dirty="0" smtClean="0">
                <a:latin typeface="Arial Narrow" panose="020B0606020202030204" pitchFamily="34" charset="0"/>
              </a:rPr>
              <a:t>24</a:t>
            </a:r>
            <a:endParaRPr lang="pl-PL" sz="1800" b="1" baseline="-25000" dirty="0">
              <a:latin typeface="Arial Narrow" panose="020B0606020202030204" pitchFamily="34" charset="0"/>
            </a:endParaRPr>
          </a:p>
        </p:txBody>
      </p:sp>
      <p:cxnSp>
        <p:nvCxnSpPr>
          <p:cNvPr id="68" name="Łącznik prosty 67"/>
          <p:cNvCxnSpPr/>
          <p:nvPr/>
        </p:nvCxnSpPr>
        <p:spPr>
          <a:xfrm flipV="1">
            <a:off x="990266" y="5083485"/>
            <a:ext cx="0" cy="576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pole tekstowe 1"/>
          <p:cNvSpPr txBox="1"/>
          <p:nvPr/>
        </p:nvSpPr>
        <p:spPr>
          <a:xfrm rot="5400000">
            <a:off x="996435" y="5130990"/>
            <a:ext cx="422434" cy="480991"/>
          </a:xfrm>
          <a:prstGeom prst="rect">
            <a:avLst/>
          </a:prstGeom>
        </p:spPr>
        <p:txBody>
          <a:bodyPr vert="vert270"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C’’</a:t>
            </a:r>
            <a:r>
              <a:rPr lang="pl-PL" sz="1050" b="1" dirty="0" smtClean="0">
                <a:latin typeface="Arial Narrow" panose="020B0606020202030204" pitchFamily="34" charset="0"/>
              </a:rPr>
              <a:t>24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cxnSp>
        <p:nvCxnSpPr>
          <p:cNvPr id="72" name="Łącznik prosty 71"/>
          <p:cNvCxnSpPr/>
          <p:nvPr/>
        </p:nvCxnSpPr>
        <p:spPr>
          <a:xfrm>
            <a:off x="982280" y="5659485"/>
            <a:ext cx="234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pole tekstowe 1"/>
          <p:cNvSpPr txBox="1"/>
          <p:nvPr/>
        </p:nvSpPr>
        <p:spPr>
          <a:xfrm rot="5400000">
            <a:off x="1097242" y="5688258"/>
            <a:ext cx="228514" cy="314037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</a:t>
            </a:r>
            <a:r>
              <a:rPr lang="pl-PL" sz="1050" b="1" dirty="0" smtClean="0">
                <a:latin typeface="Arial Narrow" panose="020B0606020202030204" pitchFamily="34" charset="0"/>
              </a:rPr>
              <a:t>24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cxnSp>
        <p:nvCxnSpPr>
          <p:cNvPr id="69" name="Łącznik prosty 68"/>
          <p:cNvCxnSpPr/>
          <p:nvPr/>
        </p:nvCxnSpPr>
        <p:spPr>
          <a:xfrm flipV="1">
            <a:off x="989714" y="5658170"/>
            <a:ext cx="0" cy="468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Łącznik prosty 73"/>
          <p:cNvCxnSpPr/>
          <p:nvPr/>
        </p:nvCxnSpPr>
        <p:spPr>
          <a:xfrm flipV="1">
            <a:off x="3322280" y="5658170"/>
            <a:ext cx="0" cy="69283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pole tekstowe 1"/>
          <p:cNvSpPr txBox="1"/>
          <p:nvPr/>
        </p:nvSpPr>
        <p:spPr>
          <a:xfrm rot="5400000">
            <a:off x="1891348" y="5598880"/>
            <a:ext cx="262493" cy="517247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800" b="1" dirty="0" smtClean="0">
                <a:latin typeface="Arial Narrow" panose="020B0606020202030204" pitchFamily="34" charset="0"/>
              </a:rPr>
              <a:t>60</a:t>
            </a:r>
            <a:r>
              <a:rPr lang="pl-PL" sz="1800" b="1" baseline="30000" dirty="0" smtClean="0">
                <a:latin typeface="Arial Narrow" panose="020B0606020202030204" pitchFamily="34" charset="0"/>
              </a:rPr>
              <a:t>o</a:t>
            </a:r>
            <a:r>
              <a:rPr lang="pl-PL" sz="1800" b="1" dirty="0" smtClean="0">
                <a:latin typeface="Arial Narrow" panose="020B0606020202030204" pitchFamily="34" charset="0"/>
              </a:rPr>
              <a:t>C</a:t>
            </a:r>
            <a:endParaRPr lang="pl-PL" sz="1800" b="1" dirty="0">
              <a:latin typeface="Arial Narrow" panose="020B0606020202030204" pitchFamily="34" charset="0"/>
            </a:endParaRPr>
          </a:p>
        </p:txBody>
      </p:sp>
      <p:cxnSp>
        <p:nvCxnSpPr>
          <p:cNvPr id="88" name="Łącznik prosty 87"/>
          <p:cNvCxnSpPr/>
          <p:nvPr/>
        </p:nvCxnSpPr>
        <p:spPr>
          <a:xfrm>
            <a:off x="2854708" y="4407858"/>
            <a:ext cx="470128" cy="14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pole tekstowe 1"/>
          <p:cNvSpPr txBox="1"/>
          <p:nvPr/>
        </p:nvSpPr>
        <p:spPr>
          <a:xfrm rot="5400000">
            <a:off x="3210822" y="6325829"/>
            <a:ext cx="212655" cy="21137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400" b="1" dirty="0" smtClean="0">
                <a:latin typeface="Arial Narrow" panose="020B0606020202030204" pitchFamily="34" charset="0"/>
              </a:rPr>
              <a:t>7</a:t>
            </a:r>
            <a:r>
              <a:rPr lang="pl-PL" sz="1400" b="1" baseline="30000" dirty="0" smtClean="0">
                <a:latin typeface="Arial Narrow" panose="020B0606020202030204" pitchFamily="34" charset="0"/>
              </a:rPr>
              <a:t>30</a:t>
            </a:r>
            <a:endParaRPr lang="pl-PL" sz="1400" b="1" dirty="0">
              <a:latin typeface="Arial Narrow" panose="020B0606020202030204" pitchFamily="34" charset="0"/>
            </a:endParaRPr>
          </a:p>
        </p:txBody>
      </p:sp>
      <p:cxnSp>
        <p:nvCxnSpPr>
          <p:cNvPr id="80" name="Łącznik prosty 79"/>
          <p:cNvCxnSpPr/>
          <p:nvPr/>
        </p:nvCxnSpPr>
        <p:spPr>
          <a:xfrm flipV="1">
            <a:off x="2858963" y="4411035"/>
            <a:ext cx="0" cy="1242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Łącznik prosty 80"/>
          <p:cNvCxnSpPr/>
          <p:nvPr/>
        </p:nvCxnSpPr>
        <p:spPr>
          <a:xfrm flipV="1">
            <a:off x="2858411" y="5654053"/>
            <a:ext cx="0" cy="324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Dowolny kształt 4"/>
          <p:cNvSpPr/>
          <p:nvPr/>
        </p:nvSpPr>
        <p:spPr>
          <a:xfrm>
            <a:off x="3838794" y="3581751"/>
            <a:ext cx="1449556" cy="1677102"/>
          </a:xfrm>
          <a:custGeom>
            <a:avLst/>
            <a:gdLst>
              <a:gd name="connsiteX0" fmla="*/ 16856 w 1449556"/>
              <a:gd name="connsiteY0" fmla="*/ 505659 h 1677102"/>
              <a:gd name="connsiteX1" fmla="*/ 1441129 w 1449556"/>
              <a:gd name="connsiteY1" fmla="*/ 0 h 1677102"/>
              <a:gd name="connsiteX2" fmla="*/ 1449556 w 1449556"/>
              <a:gd name="connsiteY2" fmla="*/ 1550688 h 1677102"/>
              <a:gd name="connsiteX3" fmla="*/ 0 w 1449556"/>
              <a:gd name="connsiteY3" fmla="*/ 1677102 h 1677102"/>
              <a:gd name="connsiteX4" fmla="*/ 16856 w 1449556"/>
              <a:gd name="connsiteY4" fmla="*/ 505659 h 1677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9556" h="1677102">
                <a:moveTo>
                  <a:pt x="16856" y="505659"/>
                </a:moveTo>
                <a:lnTo>
                  <a:pt x="1441129" y="0"/>
                </a:lnTo>
                <a:lnTo>
                  <a:pt x="1449556" y="1550688"/>
                </a:lnTo>
                <a:lnTo>
                  <a:pt x="0" y="1677102"/>
                </a:lnTo>
                <a:lnTo>
                  <a:pt x="16856" y="505659"/>
                </a:lnTo>
                <a:close/>
              </a:path>
            </a:pathLst>
          </a:custGeom>
          <a:pattFill prst="wdUpDiag">
            <a:fgClr>
              <a:schemeClr val="bg2">
                <a:lumMod val="40000"/>
                <a:lumOff val="6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2" name="pole tekstowe 1"/>
          <p:cNvSpPr txBox="1"/>
          <p:nvPr/>
        </p:nvSpPr>
        <p:spPr>
          <a:xfrm rot="5400000">
            <a:off x="2442732" y="4696928"/>
            <a:ext cx="422434" cy="480991"/>
          </a:xfrm>
          <a:prstGeom prst="rect">
            <a:avLst/>
          </a:prstGeom>
        </p:spPr>
        <p:txBody>
          <a:bodyPr vert="vert270"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C’’</a:t>
            </a:r>
            <a:r>
              <a:rPr lang="pl-PL" sz="1050" b="1" dirty="0" smtClean="0">
                <a:latin typeface="Arial Narrow" panose="020B0606020202030204" pitchFamily="34" charset="0"/>
              </a:rPr>
              <a:t>6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sp>
        <p:nvSpPr>
          <p:cNvPr id="84" name="pole tekstowe 1"/>
          <p:cNvSpPr txBox="1"/>
          <p:nvPr/>
        </p:nvSpPr>
        <p:spPr>
          <a:xfrm rot="5400000">
            <a:off x="2540811" y="5650390"/>
            <a:ext cx="228514" cy="314037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</a:t>
            </a:r>
            <a:r>
              <a:rPr lang="pl-PL" sz="1050" b="1" dirty="0" smtClean="0">
                <a:latin typeface="Arial Narrow" panose="020B0606020202030204" pitchFamily="34" charset="0"/>
              </a:rPr>
              <a:t>6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cxnSp>
        <p:nvCxnSpPr>
          <p:cNvPr id="93" name="Łącznik prosty 92"/>
          <p:cNvCxnSpPr/>
          <p:nvPr/>
        </p:nvCxnSpPr>
        <p:spPr>
          <a:xfrm>
            <a:off x="3796776" y="4223154"/>
            <a:ext cx="155149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Łącznik prosty 97"/>
          <p:cNvCxnSpPr/>
          <p:nvPr/>
        </p:nvCxnSpPr>
        <p:spPr>
          <a:xfrm>
            <a:off x="3791946" y="4043154"/>
            <a:ext cx="155528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pole tekstowe 1"/>
          <p:cNvSpPr txBox="1"/>
          <p:nvPr/>
        </p:nvSpPr>
        <p:spPr>
          <a:xfrm>
            <a:off x="5370996" y="4072584"/>
            <a:ext cx="228514" cy="314037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</a:t>
            </a:r>
            <a:r>
              <a:rPr lang="pl-PL" sz="1050" b="1" dirty="0" smtClean="0">
                <a:latin typeface="Arial Narrow" panose="020B0606020202030204" pitchFamily="34" charset="0"/>
              </a:rPr>
              <a:t>14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cxnSp>
        <p:nvCxnSpPr>
          <p:cNvPr id="102" name="Łącznik prosty 101"/>
          <p:cNvCxnSpPr/>
          <p:nvPr/>
        </p:nvCxnSpPr>
        <p:spPr>
          <a:xfrm>
            <a:off x="3316833" y="4411035"/>
            <a:ext cx="47994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Łącznik prosty 93"/>
          <p:cNvCxnSpPr/>
          <p:nvPr/>
        </p:nvCxnSpPr>
        <p:spPr>
          <a:xfrm flipV="1">
            <a:off x="3794892" y="4397092"/>
            <a:ext cx="0" cy="900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Łącznik prosty 85"/>
          <p:cNvCxnSpPr/>
          <p:nvPr/>
        </p:nvCxnSpPr>
        <p:spPr>
          <a:xfrm flipV="1">
            <a:off x="3321834" y="4409301"/>
            <a:ext cx="0" cy="1260000"/>
          </a:xfrm>
          <a:prstGeom prst="line">
            <a:avLst/>
          </a:prstGeom>
          <a:ln w="38100">
            <a:solidFill>
              <a:srgbClr val="009900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Łącznik prosty 104"/>
          <p:cNvCxnSpPr/>
          <p:nvPr/>
        </p:nvCxnSpPr>
        <p:spPr>
          <a:xfrm>
            <a:off x="3796776" y="4411035"/>
            <a:ext cx="156448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Łącznik prosty 95"/>
          <p:cNvCxnSpPr/>
          <p:nvPr/>
        </p:nvCxnSpPr>
        <p:spPr>
          <a:xfrm flipV="1">
            <a:off x="3794892" y="4226712"/>
            <a:ext cx="0" cy="180000"/>
          </a:xfrm>
          <a:prstGeom prst="line">
            <a:avLst/>
          </a:prstGeom>
          <a:ln w="3175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Łącznik prosty 90"/>
          <p:cNvCxnSpPr/>
          <p:nvPr/>
        </p:nvCxnSpPr>
        <p:spPr>
          <a:xfrm flipV="1">
            <a:off x="5347232" y="3497685"/>
            <a:ext cx="0" cy="1674000"/>
          </a:xfrm>
          <a:prstGeom prst="line">
            <a:avLst/>
          </a:prstGeom>
          <a:ln w="3810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Łącznik prosty 107"/>
          <p:cNvCxnSpPr/>
          <p:nvPr/>
        </p:nvCxnSpPr>
        <p:spPr>
          <a:xfrm>
            <a:off x="3324087" y="4222350"/>
            <a:ext cx="47994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Łącznik prosty 84"/>
          <p:cNvCxnSpPr/>
          <p:nvPr/>
        </p:nvCxnSpPr>
        <p:spPr>
          <a:xfrm flipV="1">
            <a:off x="3322386" y="4227858"/>
            <a:ext cx="0" cy="180000"/>
          </a:xfrm>
          <a:prstGeom prst="line">
            <a:avLst/>
          </a:prstGeom>
          <a:ln w="3175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Łącznik prosty 96"/>
          <p:cNvCxnSpPr/>
          <p:nvPr/>
        </p:nvCxnSpPr>
        <p:spPr>
          <a:xfrm flipV="1">
            <a:off x="3796776" y="4043154"/>
            <a:ext cx="0" cy="180000"/>
          </a:xfrm>
          <a:prstGeom prst="line">
            <a:avLst/>
          </a:prstGeom>
          <a:ln w="31750">
            <a:solidFill>
              <a:srgbClr val="0099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pole tekstowe 1"/>
          <p:cNvSpPr txBox="1"/>
          <p:nvPr/>
        </p:nvSpPr>
        <p:spPr>
          <a:xfrm>
            <a:off x="3017214" y="4816494"/>
            <a:ext cx="246966" cy="42934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400" b="1" dirty="0" smtClean="0">
                <a:latin typeface="Arial Narrow" panose="020B0606020202030204" pitchFamily="34" charset="0"/>
              </a:rPr>
              <a:t>C’</a:t>
            </a:r>
            <a:r>
              <a:rPr lang="pl-PL" sz="1400" b="1" baseline="-25000" dirty="0" smtClean="0">
                <a:latin typeface="Arial Narrow" panose="020B0606020202030204" pitchFamily="34" charset="0"/>
              </a:rPr>
              <a:t>7</a:t>
            </a:r>
            <a:r>
              <a:rPr lang="pl-PL" sz="1400" b="1" baseline="6000" dirty="0" smtClean="0">
                <a:latin typeface="Arial Narrow" panose="020B0606020202030204" pitchFamily="34" charset="0"/>
              </a:rPr>
              <a:t>30</a:t>
            </a:r>
            <a:endParaRPr lang="pl-PL" sz="1400" b="1" baseline="6000" dirty="0">
              <a:latin typeface="Arial Narrow" panose="020B0606020202030204" pitchFamily="34" charset="0"/>
            </a:endParaRPr>
          </a:p>
        </p:txBody>
      </p:sp>
      <p:sp>
        <p:nvSpPr>
          <p:cNvPr id="110" name="pole tekstowe 1"/>
          <p:cNvSpPr txBox="1"/>
          <p:nvPr/>
        </p:nvSpPr>
        <p:spPr>
          <a:xfrm>
            <a:off x="2884744" y="3711888"/>
            <a:ext cx="246966" cy="42934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400" b="1" dirty="0" smtClean="0">
                <a:latin typeface="Arial Narrow" panose="020B0606020202030204" pitchFamily="34" charset="0"/>
              </a:rPr>
              <a:t>C’’</a:t>
            </a:r>
            <a:r>
              <a:rPr lang="pl-PL" sz="1400" b="1" baseline="-25000" dirty="0" smtClean="0">
                <a:latin typeface="Arial Narrow" panose="020B0606020202030204" pitchFamily="34" charset="0"/>
              </a:rPr>
              <a:t>7</a:t>
            </a:r>
            <a:r>
              <a:rPr lang="pl-PL" sz="1400" b="1" baseline="6000" dirty="0" smtClean="0">
                <a:latin typeface="Arial Narrow" panose="020B0606020202030204" pitchFamily="34" charset="0"/>
              </a:rPr>
              <a:t>30</a:t>
            </a:r>
            <a:endParaRPr lang="pl-PL" sz="1400" b="1" baseline="6000" dirty="0">
              <a:latin typeface="Arial Narrow" panose="020B0606020202030204" pitchFamily="34" charset="0"/>
            </a:endParaRPr>
          </a:p>
        </p:txBody>
      </p:sp>
      <p:cxnSp>
        <p:nvCxnSpPr>
          <p:cNvPr id="111" name="Łącznik prosty 110"/>
          <p:cNvCxnSpPr>
            <a:stCxn id="110" idx="2"/>
          </p:cNvCxnSpPr>
          <p:nvPr/>
        </p:nvCxnSpPr>
        <p:spPr>
          <a:xfrm>
            <a:off x="3008227" y="4141236"/>
            <a:ext cx="316609" cy="1918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Elipsa 74"/>
          <p:cNvSpPr/>
          <p:nvPr/>
        </p:nvSpPr>
        <p:spPr>
          <a:xfrm>
            <a:off x="3285581" y="5623870"/>
            <a:ext cx="72000" cy="720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3" name="pole tekstowe 1"/>
          <p:cNvSpPr txBox="1"/>
          <p:nvPr/>
        </p:nvSpPr>
        <p:spPr>
          <a:xfrm>
            <a:off x="3526611" y="4643180"/>
            <a:ext cx="228514" cy="314037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smtClean="0">
                <a:latin typeface="Arial Narrow" panose="020B0606020202030204" pitchFamily="34" charset="0"/>
              </a:rPr>
              <a:t>C’</a:t>
            </a:r>
            <a:r>
              <a:rPr lang="pl-PL" sz="1050" b="1" dirty="0" smtClean="0">
                <a:latin typeface="Arial Narrow" panose="020B0606020202030204" pitchFamily="34" charset="0"/>
              </a:rPr>
              <a:t>9</a:t>
            </a:r>
            <a:endParaRPr lang="pl-PL" sz="1600" b="1" dirty="0">
              <a:latin typeface="Arial Narrow" panose="020B0606020202030204" pitchFamily="34" charset="0"/>
            </a:endParaRPr>
          </a:p>
        </p:txBody>
      </p:sp>
      <p:sp>
        <p:nvSpPr>
          <p:cNvPr id="114" name="pole tekstowe 1"/>
          <p:cNvSpPr txBox="1"/>
          <p:nvPr/>
        </p:nvSpPr>
        <p:spPr>
          <a:xfrm rot="5400000">
            <a:off x="3484638" y="4159400"/>
            <a:ext cx="161346" cy="314037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200" b="1" dirty="0" smtClean="0">
                <a:latin typeface="Arial Narrow" panose="020B0606020202030204" pitchFamily="34" charset="0"/>
              </a:rPr>
              <a:t>C’’</a:t>
            </a:r>
            <a:r>
              <a:rPr lang="pl-PL" sz="900" b="1" dirty="0" smtClean="0">
                <a:latin typeface="Arial Narrow" panose="020B0606020202030204" pitchFamily="34" charset="0"/>
              </a:rPr>
              <a:t>9</a:t>
            </a:r>
            <a:endParaRPr lang="pl-PL" sz="1200" b="1" dirty="0">
              <a:latin typeface="Arial Narrow" panose="020B0606020202030204" pitchFamily="34" charset="0"/>
            </a:endParaRPr>
          </a:p>
        </p:txBody>
      </p:sp>
      <p:sp>
        <p:nvSpPr>
          <p:cNvPr id="116" name="pole tekstowe 1"/>
          <p:cNvSpPr txBox="1"/>
          <p:nvPr/>
        </p:nvSpPr>
        <p:spPr>
          <a:xfrm rot="5400000">
            <a:off x="3950369" y="3975672"/>
            <a:ext cx="148525" cy="314037"/>
          </a:xfrm>
          <a:prstGeom prst="rect">
            <a:avLst/>
          </a:prstGeom>
          <a:solidFill>
            <a:schemeClr val="bg1"/>
          </a:solidFill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200" b="1" dirty="0" smtClean="0">
                <a:latin typeface="Arial Narrow" panose="020B0606020202030204" pitchFamily="34" charset="0"/>
              </a:rPr>
              <a:t>C’’’</a:t>
            </a:r>
            <a:r>
              <a:rPr lang="pl-PL" sz="900" b="1" dirty="0" smtClean="0">
                <a:latin typeface="Arial Narrow" panose="020B0606020202030204" pitchFamily="34" charset="0"/>
              </a:rPr>
              <a:t>9</a:t>
            </a:r>
            <a:endParaRPr lang="pl-PL" sz="1200" b="1" dirty="0">
              <a:latin typeface="Arial Narrow" panose="020B0606020202030204" pitchFamily="34" charset="0"/>
            </a:endParaRPr>
          </a:p>
        </p:txBody>
      </p:sp>
      <p:sp>
        <p:nvSpPr>
          <p:cNvPr id="61" name="Rectangle 3"/>
          <p:cNvSpPr txBox="1">
            <a:spLocks noChangeArrowheads="1"/>
          </p:cNvSpPr>
          <p:nvPr/>
        </p:nvSpPr>
        <p:spPr bwMode="auto">
          <a:xfrm>
            <a:off x="128389" y="74624"/>
            <a:ext cx="8896675" cy="1942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buFontTx/>
              <a:buNone/>
            </a:pPr>
            <a:r>
              <a:rPr lang="pl-PL" sz="2800" kern="0" dirty="0" smtClean="0"/>
              <a:t>Między godziną 9:00 – 14:00 </a:t>
            </a:r>
            <a:r>
              <a:rPr lang="pl-PL" sz="2800" b="1" kern="0" dirty="0" smtClean="0"/>
              <a:t>pobór &lt; dostawa</a:t>
            </a:r>
            <a:r>
              <a:rPr lang="pl-PL" sz="2800" kern="0" dirty="0" smtClean="0"/>
              <a:t>, zatem będzie następowało zanikanie warstw a woda w bojlerach będzie podgrzewana do temperatury wyższej niż 56°C.  </a:t>
            </a:r>
            <a:endParaRPr lang="pl-PL" sz="2800" u="sng" kern="0" dirty="0" smtClean="0"/>
          </a:p>
        </p:txBody>
      </p:sp>
      <p:sp>
        <p:nvSpPr>
          <p:cNvPr id="66" name="pole tekstowe 1"/>
          <p:cNvSpPr txBox="1"/>
          <p:nvPr/>
        </p:nvSpPr>
        <p:spPr>
          <a:xfrm rot="5400000">
            <a:off x="4455967" y="4112923"/>
            <a:ext cx="298575" cy="70466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2000" b="1" dirty="0" smtClean="0">
                <a:latin typeface="Arial Narrow" panose="020B0606020202030204" pitchFamily="34" charset="0"/>
              </a:rPr>
              <a:t>59,3</a:t>
            </a:r>
            <a:r>
              <a:rPr lang="pl-PL" sz="2000" b="1" baseline="30000" dirty="0" smtClean="0">
                <a:latin typeface="Arial Narrow" panose="020B0606020202030204" pitchFamily="34" charset="0"/>
              </a:rPr>
              <a:t>o</a:t>
            </a:r>
            <a:r>
              <a:rPr lang="pl-PL" sz="2000" b="1" dirty="0" smtClean="0">
                <a:latin typeface="Arial Narrow" panose="020B0606020202030204" pitchFamily="34" charset="0"/>
              </a:rPr>
              <a:t>C</a:t>
            </a:r>
            <a:endParaRPr lang="pl-PL" sz="2000" b="1" dirty="0">
              <a:latin typeface="Arial Narrow" panose="020B0606020202030204" pitchFamily="34" charset="0"/>
            </a:endParaRPr>
          </a:p>
        </p:txBody>
      </p:sp>
      <p:sp>
        <p:nvSpPr>
          <p:cNvPr id="73" name="pole tekstowe 1"/>
          <p:cNvSpPr txBox="1"/>
          <p:nvPr/>
        </p:nvSpPr>
        <p:spPr>
          <a:xfrm rot="5400000">
            <a:off x="5857952" y="3508590"/>
            <a:ext cx="754547" cy="1094321"/>
          </a:xfrm>
          <a:prstGeom prst="rect">
            <a:avLst/>
          </a:prstGeom>
          <a:solidFill>
            <a:schemeClr val="bg1"/>
          </a:solidFill>
          <a:ln>
            <a:solidFill>
              <a:srgbClr val="009900"/>
            </a:solidFill>
          </a:ln>
        </p:spPr>
        <p:txBody>
          <a:bodyPr vert="vert270"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200" b="1" dirty="0" smtClean="0">
                <a:latin typeface="Arial Narrow" panose="020B0606020202030204" pitchFamily="34" charset="0"/>
              </a:rPr>
              <a:t>Woda podgrzewa </a:t>
            </a:r>
            <a:r>
              <a:rPr lang="pl-PL" sz="1200" b="1" dirty="0">
                <a:latin typeface="Arial Narrow" panose="020B0606020202030204" pitchFamily="34" charset="0"/>
              </a:rPr>
              <a:t>się w całej </a:t>
            </a:r>
            <a:r>
              <a:rPr lang="pl-PL" sz="1200" b="1" dirty="0" smtClean="0">
                <a:latin typeface="Arial Narrow" panose="020B0606020202030204" pitchFamily="34" charset="0"/>
              </a:rPr>
              <a:t>objętości do 60</a:t>
            </a:r>
            <a:r>
              <a:rPr lang="pl-PL" sz="1200" b="1" baseline="30000" dirty="0" smtClean="0">
                <a:latin typeface="Arial Narrow" panose="020B0606020202030204" pitchFamily="34" charset="0"/>
              </a:rPr>
              <a:t>o</a:t>
            </a:r>
            <a:r>
              <a:rPr lang="pl-PL" sz="1200" b="1" dirty="0" smtClean="0">
                <a:latin typeface="Arial Narrow" panose="020B0606020202030204" pitchFamily="34" charset="0"/>
              </a:rPr>
              <a:t>C o 19</a:t>
            </a:r>
            <a:r>
              <a:rPr lang="pl-PL" sz="1200" b="1" baseline="30000" dirty="0" smtClean="0">
                <a:latin typeface="Arial Narrow" panose="020B0606020202030204" pitchFamily="34" charset="0"/>
              </a:rPr>
              <a:t>00</a:t>
            </a:r>
            <a:endParaRPr lang="pl-PL" sz="1200" b="1" baseline="300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280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6" grpId="0" animBg="1"/>
      <p:bldP spid="7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611188" y="2531184"/>
            <a:ext cx="8424862" cy="3726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sng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GODZINA 14:00</a:t>
            </a:r>
            <a:endParaRPr kumimoji="0" lang="pl-PL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C’</a:t>
            </a:r>
            <a:r>
              <a:rPr kumimoji="0" lang="pl-PL" sz="24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14</a:t>
            </a: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61,0%</a:t>
            </a:r>
            <a:r>
              <a:rPr kumimoji="0" lang="de-DE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· Q</a:t>
            </a:r>
            <a:r>
              <a:rPr kumimoji="0" lang="de-DE" sz="24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dt</a:t>
            </a:r>
            <a:r>
              <a:rPr kumimoji="0" lang="de-DE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2 </a:t>
            </a: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811</a:t>
            </a:r>
            <a:r>
              <a:rPr kumimoji="0" lang="de-DE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 </a:t>
            </a: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490</a:t>
            </a:r>
            <a:r>
              <a:rPr kumimoji="0" lang="de-DE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kJ</a:t>
            </a:r>
            <a:endParaRPr kumimoji="0" lang="pl-PL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W godzinach 14:00 – 19:00 nadal </a:t>
            </a:r>
            <a:r>
              <a:rPr kumimoji="0" lang="pl-PL" sz="28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pobór &lt; dostawa</a:t>
            </a: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, woda w podgrzewaczach podgrzewa się w całej objętości, tak że o godzinie 19:00 osiąga temperaturę </a:t>
            </a:r>
            <a:r>
              <a:rPr kumimoji="0" lang="pl-PL" sz="2800" b="1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/>
              </a:rPr>
              <a:t>60°C</a:t>
            </a:r>
            <a:r>
              <a:rPr kumimoji="0" lang="pl-PL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.</a:t>
            </a:r>
            <a:endParaRPr kumimoji="0" lang="pl-PL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510256"/>
              </p:ext>
            </p:extLst>
          </p:nvPr>
        </p:nvGraphicFramePr>
        <p:xfrm>
          <a:off x="704065" y="3480928"/>
          <a:ext cx="401637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32" name="Równanie" r:id="rId3" imgW="1866600" imgH="368280" progId="Equation.3">
                  <p:embed/>
                </p:oleObj>
              </mc:Choice>
              <mc:Fallback>
                <p:oleObj name="Równanie" r:id="rId3" imgW="1866600" imgH="36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065" y="3480928"/>
                        <a:ext cx="4016375" cy="79375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11188" y="630238"/>
            <a:ext cx="8424862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0" cap="none" spc="0" normalizeH="0" baseline="0" noProof="0" smtClean="0">
                <a:ln>
                  <a:noFill/>
                </a:ln>
                <a:solidFill>
                  <a:srgbClr val="FFEBD5"/>
                </a:solidFill>
                <a:effectLst/>
                <a:uLnTx/>
                <a:uFillTx/>
                <a:latin typeface="Trebuchet MS"/>
              </a:rPr>
              <a:t>Analiza pracy podgrzewaczy</a:t>
            </a:r>
            <a:endParaRPr kumimoji="0" lang="pl-PL" sz="3600" b="1" i="0" u="none" strike="noStrike" kern="0" cap="none" spc="0" normalizeH="0" baseline="0" noProof="0" dirty="0">
              <a:ln>
                <a:noFill/>
              </a:ln>
              <a:solidFill>
                <a:srgbClr val="FFEBD5"/>
              </a:solidFill>
              <a:effectLst/>
              <a:uLnTx/>
              <a:uFillTx/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826306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630238"/>
            <a:ext cx="8424862" cy="1035050"/>
          </a:xfrm>
        </p:spPr>
        <p:txBody>
          <a:bodyPr/>
          <a:lstStyle/>
          <a:p>
            <a:r>
              <a:rPr lang="pl-PL" i="0" dirty="0"/>
              <a:t>Zasady doboru podgrzewacza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11188" y="1881188"/>
            <a:ext cx="8532812" cy="486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77800" indent="0" algn="l" rtl="0" eaLnBrk="1" fontAlgn="base" hangingPunct="1">
              <a:lnSpc>
                <a:spcPct val="125000"/>
              </a:lnSpc>
              <a:spcBef>
                <a:spcPts val="6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207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pl-PL" sz="2400" kern="0" dirty="0" smtClean="0"/>
              <a:t>Objętość użytkowa:</a:t>
            </a:r>
          </a:p>
          <a:p>
            <a:pPr>
              <a:lnSpc>
                <a:spcPct val="90000"/>
              </a:lnSpc>
            </a:pPr>
            <a:endParaRPr lang="pl-PL" sz="2400" kern="0" dirty="0" smtClean="0"/>
          </a:p>
          <a:p>
            <a:pPr lvl="1">
              <a:lnSpc>
                <a:spcPct val="90000"/>
              </a:lnSpc>
              <a:buFontTx/>
              <a:buNone/>
            </a:pPr>
            <a:r>
              <a:rPr lang="pl-PL" sz="2000" kern="0" dirty="0" smtClean="0"/>
              <a:t>		</a:t>
            </a:r>
          </a:p>
          <a:p>
            <a:pPr>
              <a:lnSpc>
                <a:spcPct val="90000"/>
              </a:lnSpc>
            </a:pPr>
            <a:r>
              <a:rPr lang="pl-PL" sz="2400" kern="0" dirty="0" smtClean="0"/>
              <a:t>po odczytaniu </a:t>
            </a:r>
            <a:r>
              <a:rPr lang="pl-PL" sz="2400" kern="0" dirty="0" err="1" smtClean="0"/>
              <a:t>C</a:t>
            </a:r>
            <a:r>
              <a:rPr lang="pl-PL" sz="2400" kern="0" baseline="-25000" dirty="0" err="1" smtClean="0"/>
              <a:t>max</a:t>
            </a:r>
            <a:r>
              <a:rPr lang="pl-PL" sz="2400" kern="0" dirty="0" smtClean="0"/>
              <a:t> z wykresu całkowego i przyjęciu </a:t>
            </a:r>
          </a:p>
          <a:p>
            <a:pPr>
              <a:lnSpc>
                <a:spcPct val="90000"/>
              </a:lnSpc>
            </a:pPr>
            <a:r>
              <a:rPr lang="pl-PL" sz="2400" kern="0" dirty="0" smtClean="0">
                <a:sym typeface="Symbol" pitchFamily="18" charset="2"/>
              </a:rPr>
              <a:t>t = (</a:t>
            </a:r>
            <a:r>
              <a:rPr lang="pl-PL" sz="2400" kern="0" dirty="0" err="1" smtClean="0">
                <a:sym typeface="Symbol" pitchFamily="18" charset="2"/>
              </a:rPr>
              <a:t>t</a:t>
            </a:r>
            <a:r>
              <a:rPr lang="pl-PL" sz="2400" kern="0" baseline="-25000" dirty="0" err="1" smtClean="0">
                <a:sym typeface="Symbol" pitchFamily="18" charset="2"/>
              </a:rPr>
              <a:t>x</a:t>
            </a:r>
            <a:r>
              <a:rPr lang="pl-PL" sz="2400" kern="0" dirty="0" smtClean="0">
                <a:sym typeface="Symbol" pitchFamily="18" charset="2"/>
              </a:rPr>
              <a:t> – </a:t>
            </a:r>
            <a:r>
              <a:rPr lang="pl-PL" sz="2400" kern="0" dirty="0" err="1" smtClean="0">
                <a:sym typeface="Symbol" pitchFamily="18" charset="2"/>
              </a:rPr>
              <a:t>t</a:t>
            </a:r>
            <a:r>
              <a:rPr lang="pl-PL" sz="2400" kern="0" baseline="-25000" dirty="0" err="1" smtClean="0">
                <a:sym typeface="Symbol" pitchFamily="18" charset="2"/>
              </a:rPr>
              <a:t>wz</a:t>
            </a:r>
            <a:r>
              <a:rPr lang="pl-PL" sz="2400" kern="0" dirty="0" smtClean="0">
                <a:sym typeface="Symbol" pitchFamily="18" charset="2"/>
              </a:rPr>
              <a:t>)= 30</a:t>
            </a:r>
            <a:r>
              <a:rPr lang="en-US" sz="2400" kern="0" dirty="0" smtClean="0">
                <a:sym typeface="Symbol" pitchFamily="18" charset="2"/>
              </a:rPr>
              <a:t>÷</a:t>
            </a:r>
            <a:r>
              <a:rPr lang="pl-PL" sz="2400" kern="0" dirty="0" smtClean="0">
                <a:sym typeface="Symbol" pitchFamily="18" charset="2"/>
              </a:rPr>
              <a:t>40 K</a:t>
            </a:r>
          </a:p>
          <a:p>
            <a:pPr>
              <a:lnSpc>
                <a:spcPct val="90000"/>
              </a:lnSpc>
            </a:pPr>
            <a:endParaRPr lang="pl-PL" kern="0" dirty="0" smtClean="0"/>
          </a:p>
          <a:p>
            <a:pPr marL="5207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pl-PL" sz="2400" kern="0" dirty="0" smtClean="0"/>
              <a:t>Objętość całkowita:</a:t>
            </a:r>
          </a:p>
          <a:p>
            <a:pPr>
              <a:lnSpc>
                <a:spcPct val="90000"/>
              </a:lnSpc>
            </a:pPr>
            <a:endParaRPr lang="pl-PL" sz="2400" kern="0" dirty="0" smtClean="0"/>
          </a:p>
          <a:p>
            <a:pPr>
              <a:lnSpc>
                <a:spcPct val="90000"/>
              </a:lnSpc>
            </a:pPr>
            <a:endParaRPr lang="pl-PL" sz="2400" kern="0" dirty="0" smtClean="0"/>
          </a:p>
          <a:p>
            <a:pPr>
              <a:lnSpc>
                <a:spcPct val="90000"/>
              </a:lnSpc>
            </a:pPr>
            <a:r>
              <a:rPr lang="pl-PL" sz="2400" kern="0" dirty="0" smtClean="0"/>
              <a:t>po przyjęciu, że wężownice zajmują od około 10</a:t>
            </a:r>
            <a:r>
              <a:rPr lang="en-US" sz="2400" kern="0" dirty="0" smtClean="0"/>
              <a:t>÷</a:t>
            </a:r>
            <a:r>
              <a:rPr lang="pl-PL" sz="2400" kern="0" dirty="0" smtClean="0"/>
              <a:t>15% objętości podgrzewacza</a:t>
            </a:r>
            <a:endParaRPr lang="en-US" sz="2400" kern="0" dirty="0" smtClean="0"/>
          </a:p>
          <a:p>
            <a:pPr>
              <a:lnSpc>
                <a:spcPct val="90000"/>
              </a:lnSpc>
            </a:pPr>
            <a:endParaRPr lang="pl-PL" sz="2400" kern="0" dirty="0"/>
          </a:p>
        </p:txBody>
      </p:sp>
      <p:graphicFrame>
        <p:nvGraphicFramePr>
          <p:cNvPr id="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7379311"/>
              </p:ext>
            </p:extLst>
          </p:nvPr>
        </p:nvGraphicFramePr>
        <p:xfrm>
          <a:off x="3437731" y="2205038"/>
          <a:ext cx="2879725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476" name="Równanie" r:id="rId3" imgW="1193760" imgH="431640" progId="Equation.3">
                  <p:embed/>
                </p:oleObj>
              </mc:Choice>
              <mc:Fallback>
                <p:oleObj name="Równanie" r:id="rId3" imgW="11937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7731" y="2205038"/>
                        <a:ext cx="2879725" cy="847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4266609714"/>
              </p:ext>
            </p:extLst>
          </p:nvPr>
        </p:nvGraphicFramePr>
        <p:xfrm>
          <a:off x="3689349" y="4679203"/>
          <a:ext cx="2376488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477" name="Równanie" r:id="rId5" imgW="1218960" imgH="419040" progId="Equation.3">
                  <p:embed/>
                </p:oleObj>
              </mc:Choice>
              <mc:Fallback>
                <p:oleObj name="Równanie" r:id="rId5" imgW="12189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9349" y="4679203"/>
                        <a:ext cx="2376488" cy="819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73788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630238"/>
            <a:ext cx="8424862" cy="1035050"/>
          </a:xfrm>
        </p:spPr>
        <p:txBody>
          <a:bodyPr/>
          <a:lstStyle/>
          <a:p>
            <a:r>
              <a:rPr lang="pl-PL" i="0" dirty="0"/>
              <a:t>Dobór wężownic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11188" y="1881188"/>
            <a:ext cx="8424862" cy="486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77800" indent="0" algn="l" rtl="0" eaLnBrk="1" fontAlgn="base" hangingPunct="1">
              <a:lnSpc>
                <a:spcPct val="125000"/>
              </a:lnSpc>
              <a:spcBef>
                <a:spcPts val="6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635000" indent="-457200">
              <a:buFont typeface="Arial" panose="020B0604020202020204" pitchFamily="34" charset="0"/>
              <a:buChar char="•"/>
            </a:pPr>
            <a:r>
              <a:rPr lang="pl-PL" kern="0" dirty="0" smtClean="0"/>
              <a:t>Powierzchnia wymiany ciepła:</a:t>
            </a:r>
          </a:p>
          <a:p>
            <a:endParaRPr lang="pl-PL" kern="0" dirty="0" smtClean="0"/>
          </a:p>
          <a:p>
            <a:endParaRPr lang="pl-PL" sz="1100" kern="0" dirty="0" smtClean="0"/>
          </a:p>
          <a:p>
            <a:r>
              <a:rPr lang="pl-PL" sz="2400" kern="0" dirty="0" smtClean="0"/>
              <a:t>k – współczynnik przenikania ciepła (291W/(m</a:t>
            </a:r>
            <a:r>
              <a:rPr lang="pl-PL" sz="2400" kern="0" baseline="30000" dirty="0" smtClean="0"/>
              <a:t>2</a:t>
            </a:r>
            <a:r>
              <a:rPr lang="pl-PL" sz="2400" kern="0" dirty="0" smtClean="0"/>
              <a:t>K)</a:t>
            </a:r>
            <a:r>
              <a:rPr lang="pl-PL" kern="0" dirty="0" smtClean="0"/>
              <a:t>  </a:t>
            </a:r>
          </a:p>
          <a:p>
            <a:endParaRPr lang="pl-PL" sz="4400" kern="0" dirty="0" smtClean="0"/>
          </a:p>
          <a:p>
            <a:pPr marL="520700" indent="-342900">
              <a:buFont typeface="Arial" panose="020B0604020202020204" pitchFamily="34" charset="0"/>
              <a:buChar char="•"/>
            </a:pPr>
            <a:r>
              <a:rPr lang="pl-PL" sz="2400" kern="0" dirty="0" smtClean="0"/>
              <a:t>Ciepło dostarczane w ciągu godziny (</a:t>
            </a:r>
            <a:r>
              <a:rPr lang="pl-PL" sz="2400" kern="0" dirty="0" smtClean="0">
                <a:sym typeface="Symbol" pitchFamily="18" charset="2"/>
              </a:rPr>
              <a:t>- czas dostawy ciepła)</a:t>
            </a:r>
            <a:r>
              <a:rPr lang="pl-PL" sz="2400" kern="0" dirty="0" smtClean="0"/>
              <a:t>:</a:t>
            </a:r>
            <a:endParaRPr lang="pl-PL" sz="2400" kern="0" dirty="0"/>
          </a:p>
        </p:txBody>
      </p:sp>
      <p:graphicFrame>
        <p:nvGraphicFramePr>
          <p:cNvPr id="4" name="Object 4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904214425"/>
              </p:ext>
            </p:extLst>
          </p:nvPr>
        </p:nvGraphicFramePr>
        <p:xfrm>
          <a:off x="3706813" y="2380457"/>
          <a:ext cx="2305050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505" name="Równanie" r:id="rId3" imgW="1054080" imgH="431640" progId="Equation.3">
                  <p:embed/>
                </p:oleObj>
              </mc:Choice>
              <mc:Fallback>
                <p:oleObj name="Równanie" r:id="rId3" imgW="10540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6813" y="2380457"/>
                        <a:ext cx="2305050" cy="944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8504318"/>
              </p:ext>
            </p:extLst>
          </p:nvPr>
        </p:nvGraphicFramePr>
        <p:xfrm>
          <a:off x="3185319" y="3997442"/>
          <a:ext cx="3276600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506" name="Równanie" r:id="rId5" imgW="1447560" imgH="406080" progId="Equation.3">
                  <p:embed/>
                </p:oleObj>
              </mc:Choice>
              <mc:Fallback>
                <p:oleObj name="Równanie" r:id="rId5" imgW="144756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5319" y="3997442"/>
                        <a:ext cx="3276600" cy="920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049843180"/>
              </p:ext>
            </p:extLst>
          </p:nvPr>
        </p:nvGraphicFramePr>
        <p:xfrm>
          <a:off x="2997200" y="5590615"/>
          <a:ext cx="3724275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507" name="Równanie" r:id="rId7" imgW="1828800" imgH="393480" progId="Equation.3">
                  <p:embed/>
                </p:oleObj>
              </mc:Choice>
              <mc:Fallback>
                <p:oleObj name="Równanie" r:id="rId7" imgW="18288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7200" y="5590615"/>
                        <a:ext cx="3724275" cy="801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23083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630238"/>
            <a:ext cx="8424862" cy="1035050"/>
          </a:xfrm>
        </p:spPr>
        <p:txBody>
          <a:bodyPr/>
          <a:lstStyle/>
          <a:p>
            <a:r>
              <a:rPr lang="pl-PL" sz="3200" i="0" dirty="0" smtClean="0"/>
              <a:t>Przykład</a:t>
            </a:r>
            <a:br>
              <a:rPr lang="pl-PL" sz="3200" i="0" dirty="0" smtClean="0"/>
            </a:br>
            <a:r>
              <a:rPr lang="pl-PL" sz="2400" i="0" dirty="0" smtClean="0"/>
              <a:t>Dobór </a:t>
            </a:r>
            <a:r>
              <a:rPr lang="pl-PL" sz="2400" i="0" dirty="0"/>
              <a:t>i analiza pracy podgrzewaczy w ruchu ciągłym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11188" y="1881188"/>
            <a:ext cx="8424862" cy="486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77800" indent="0" algn="l" rtl="0" eaLnBrk="1" fontAlgn="base" hangingPunct="1">
              <a:lnSpc>
                <a:spcPct val="125000"/>
              </a:lnSpc>
              <a:spcBef>
                <a:spcPts val="6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pl-PL" sz="2000" u="sng" kern="0" dirty="0" smtClean="0"/>
              <a:t>Założenia:</a:t>
            </a:r>
            <a:endParaRPr lang="pl-PL" sz="2000" kern="0" dirty="0" smtClean="0"/>
          </a:p>
          <a:p>
            <a:pPr marL="5207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pl-PL" sz="2000" kern="0" dirty="0" smtClean="0"/>
              <a:t>Temperatura wody zimnej: </a:t>
            </a:r>
            <a:r>
              <a:rPr lang="pl-PL" sz="2000" kern="0" dirty="0" err="1" smtClean="0"/>
              <a:t>t</a:t>
            </a:r>
            <a:r>
              <a:rPr lang="pl-PL" sz="2000" kern="0" baseline="-25000" dirty="0" err="1" smtClean="0"/>
              <a:t>wz</a:t>
            </a:r>
            <a:r>
              <a:rPr lang="pl-PL" sz="2000" kern="0" dirty="0" smtClean="0"/>
              <a:t> = 10°C</a:t>
            </a:r>
          </a:p>
          <a:p>
            <a:pPr marL="5207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pl-PL" sz="2000" kern="0" dirty="0" smtClean="0"/>
              <a:t>Temperatura wody ciepłej: </a:t>
            </a:r>
            <a:r>
              <a:rPr lang="pl-PL" sz="2000" kern="0" dirty="0" err="1" smtClean="0"/>
              <a:t>t</a:t>
            </a:r>
            <a:r>
              <a:rPr lang="pl-PL" sz="2000" kern="0" baseline="-25000" dirty="0" err="1" smtClean="0"/>
              <a:t>cwu</a:t>
            </a:r>
            <a:r>
              <a:rPr lang="pl-PL" sz="2000" kern="0" dirty="0" smtClean="0"/>
              <a:t> = 60°C</a:t>
            </a:r>
          </a:p>
          <a:p>
            <a:pPr marL="5207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pl-PL" sz="2000" kern="0" dirty="0" smtClean="0"/>
              <a:t>Liczba osób w budynku: n = 200 osób</a:t>
            </a:r>
          </a:p>
          <a:p>
            <a:pPr marL="5207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pl-PL" sz="2000" kern="0" dirty="0" smtClean="0"/>
              <a:t>Jednostkowe zapotrzebowanie na </a:t>
            </a:r>
            <a:r>
              <a:rPr lang="pl-PL" sz="2000" kern="0" dirty="0" err="1" smtClean="0"/>
              <a:t>c.w.u</a:t>
            </a:r>
            <a:r>
              <a:rPr lang="pl-PL" sz="2000" kern="0" dirty="0" smtClean="0"/>
              <a:t>. dla osoby w ciągu doby: </a:t>
            </a:r>
          </a:p>
          <a:p>
            <a:pPr>
              <a:lnSpc>
                <a:spcPct val="80000"/>
              </a:lnSpc>
            </a:pPr>
            <a:r>
              <a:rPr lang="pl-PL" sz="2000" kern="0" dirty="0" smtClean="0"/>
              <a:t>		</a:t>
            </a:r>
            <a:r>
              <a:rPr lang="pl-PL" sz="2000" kern="0" dirty="0" err="1" smtClean="0"/>
              <a:t>q</a:t>
            </a:r>
            <a:r>
              <a:rPr lang="pl-PL" sz="2000" kern="0" baseline="-25000" dirty="0" err="1" smtClean="0"/>
              <a:t>j</a:t>
            </a:r>
            <a:r>
              <a:rPr lang="pl-PL" sz="2000" kern="0" dirty="0" smtClean="0"/>
              <a:t> = 110 dm</a:t>
            </a:r>
            <a:r>
              <a:rPr lang="pl-PL" sz="2000" kern="0" baseline="30000" dirty="0" smtClean="0"/>
              <a:t>3</a:t>
            </a:r>
            <a:r>
              <a:rPr lang="pl-PL" sz="2000" kern="0" dirty="0" smtClean="0"/>
              <a:t>/</a:t>
            </a:r>
            <a:r>
              <a:rPr lang="pl-PL" sz="2000" kern="0" dirty="0" err="1" smtClean="0"/>
              <a:t>os·doba</a:t>
            </a:r>
            <a:endParaRPr lang="pl-PL" sz="2000" kern="0" dirty="0" smtClean="0"/>
          </a:p>
          <a:p>
            <a:pPr marL="5207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pl-PL" sz="2000" kern="0" dirty="0" smtClean="0"/>
              <a:t>Czas dostawy ciepła do podgrzewaczy: </a:t>
            </a:r>
            <a:r>
              <a:rPr lang="pl-PL" sz="2000" kern="0" dirty="0" smtClean="0">
                <a:sym typeface="Symbol" pitchFamily="18" charset="2"/>
              </a:rPr>
              <a:t></a:t>
            </a:r>
            <a:r>
              <a:rPr lang="pl-PL" sz="2000" kern="0" dirty="0" smtClean="0"/>
              <a:t> = 24 h</a:t>
            </a:r>
          </a:p>
          <a:p>
            <a:pPr marL="5207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pl-PL" sz="2000" kern="0" dirty="0" smtClean="0"/>
              <a:t>Parametry obliczeniowe czynnika grzejnego dla okresu zimowego: </a:t>
            </a:r>
            <a:r>
              <a:rPr lang="pl-PL" sz="2000" kern="0" dirty="0" err="1" smtClean="0"/>
              <a:t>tz</a:t>
            </a:r>
            <a:r>
              <a:rPr lang="pl-PL" sz="2000" kern="0" dirty="0" smtClean="0"/>
              <a:t>/</a:t>
            </a:r>
            <a:r>
              <a:rPr lang="pl-PL" sz="2000" kern="0" dirty="0" err="1" smtClean="0"/>
              <a:t>tp</a:t>
            </a:r>
            <a:r>
              <a:rPr lang="pl-PL" sz="2000" kern="0" dirty="0" smtClean="0"/>
              <a:t> = 130°C/70°C</a:t>
            </a:r>
          </a:p>
          <a:p>
            <a:pPr marL="5207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pl-PL" sz="2000" kern="0" dirty="0" smtClean="0"/>
              <a:t>Pobór ciepła w ciągu doby: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pl-PL" sz="1800" kern="0" dirty="0" smtClean="0"/>
              <a:t>  0:00 –   6:00	5%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pl-PL" sz="1800" kern="0" dirty="0" smtClean="0"/>
              <a:t>  6:00 –   9:00	25%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pl-PL" sz="1800" kern="0" dirty="0" smtClean="0"/>
              <a:t>  9:00 – 14:00		5%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pl-PL" sz="1800" kern="0" dirty="0" smtClean="0"/>
              <a:t>14:00 – 19:00		20%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pl-PL" sz="1800" kern="0" dirty="0" smtClean="0"/>
              <a:t>19:00 – 24:00		45%</a:t>
            </a:r>
            <a:endParaRPr lang="pl-PL" sz="1800" kern="0" dirty="0"/>
          </a:p>
        </p:txBody>
      </p:sp>
    </p:spTree>
    <p:extLst>
      <p:ext uri="{BB962C8B-B14F-4D97-AF65-F5344CB8AC3E}">
        <p14:creationId xmlns:p14="http://schemas.microsoft.com/office/powerpoint/2010/main" val="644752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Wykres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046678"/>
              </p:ext>
            </p:extLst>
          </p:nvPr>
        </p:nvGraphicFramePr>
        <p:xfrm>
          <a:off x="666276" y="1780686"/>
          <a:ext cx="8566150" cy="5004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Łącznik prosty 5"/>
          <p:cNvCxnSpPr/>
          <p:nvPr/>
        </p:nvCxnSpPr>
        <p:spPr>
          <a:xfrm flipV="1">
            <a:off x="1030926" y="6346088"/>
            <a:ext cx="1870874" cy="148662"/>
          </a:xfrm>
          <a:prstGeom prst="line">
            <a:avLst/>
          </a:prstGeom>
          <a:noFill/>
          <a:ln w="38100" cap="flat" cmpd="sng" algn="ctr">
            <a:solidFill>
              <a:srgbClr val="0070C0"/>
            </a:solidFill>
            <a:prstDash val="solid"/>
          </a:ln>
          <a:effectLst/>
        </p:spPr>
      </p:cxnSp>
      <p:cxnSp>
        <p:nvCxnSpPr>
          <p:cNvPr id="7" name="Łącznik prosty 6"/>
          <p:cNvCxnSpPr/>
          <p:nvPr/>
        </p:nvCxnSpPr>
        <p:spPr>
          <a:xfrm flipH="1">
            <a:off x="2901800" y="5666125"/>
            <a:ext cx="934220" cy="679963"/>
          </a:xfrm>
          <a:prstGeom prst="line">
            <a:avLst/>
          </a:prstGeom>
          <a:noFill/>
          <a:ln w="38100" cap="flat" cmpd="sng" algn="ctr">
            <a:solidFill>
              <a:srgbClr val="0070C0"/>
            </a:solidFill>
            <a:prstDash val="solid"/>
          </a:ln>
          <a:effectLst/>
        </p:spPr>
      </p:cxnSp>
      <p:cxnSp>
        <p:nvCxnSpPr>
          <p:cNvPr id="8" name="Łącznik prosty 7"/>
          <p:cNvCxnSpPr/>
          <p:nvPr/>
        </p:nvCxnSpPr>
        <p:spPr>
          <a:xfrm flipH="1">
            <a:off x="3836020" y="5529229"/>
            <a:ext cx="1556328" cy="136896"/>
          </a:xfrm>
          <a:prstGeom prst="line">
            <a:avLst/>
          </a:prstGeom>
          <a:noFill/>
          <a:ln w="38100" cap="flat" cmpd="sng" algn="ctr">
            <a:solidFill>
              <a:srgbClr val="0070C0"/>
            </a:solidFill>
            <a:prstDash val="solid"/>
          </a:ln>
          <a:effectLst/>
        </p:spPr>
      </p:cxnSp>
      <p:cxnSp>
        <p:nvCxnSpPr>
          <p:cNvPr id="9" name="Łącznik prosty 8"/>
          <p:cNvCxnSpPr/>
          <p:nvPr/>
        </p:nvCxnSpPr>
        <p:spPr>
          <a:xfrm flipH="1">
            <a:off x="6950531" y="3743924"/>
            <a:ext cx="1558526" cy="1245197"/>
          </a:xfrm>
          <a:prstGeom prst="line">
            <a:avLst/>
          </a:prstGeom>
          <a:noFill/>
          <a:ln w="38100" cap="flat" cmpd="sng" algn="ctr">
            <a:solidFill>
              <a:srgbClr val="0070C0"/>
            </a:solidFill>
            <a:prstDash val="solid"/>
          </a:ln>
          <a:effectLst/>
        </p:spPr>
      </p:cxnSp>
      <p:cxnSp>
        <p:nvCxnSpPr>
          <p:cNvPr id="10" name="Łącznik prosty 9"/>
          <p:cNvCxnSpPr/>
          <p:nvPr/>
        </p:nvCxnSpPr>
        <p:spPr>
          <a:xfrm flipV="1">
            <a:off x="1030926" y="3743924"/>
            <a:ext cx="7478131" cy="2750825"/>
          </a:xfrm>
          <a:prstGeom prst="line">
            <a:avLst/>
          </a:prstGeom>
          <a:noFill/>
          <a:ln w="38100" cap="flat" cmpd="sng" algn="ctr">
            <a:solidFill>
              <a:srgbClr val="E32213">
                <a:shade val="95000"/>
                <a:satMod val="105000"/>
              </a:srgbClr>
            </a:solidFill>
            <a:prstDash val="lgDash"/>
          </a:ln>
          <a:effectLst/>
        </p:spPr>
      </p:cxnSp>
      <p:cxnSp>
        <p:nvCxnSpPr>
          <p:cNvPr id="11" name="Łącznik prosty 10"/>
          <p:cNvCxnSpPr/>
          <p:nvPr/>
        </p:nvCxnSpPr>
        <p:spPr>
          <a:xfrm flipH="1">
            <a:off x="5392348" y="4989121"/>
            <a:ext cx="1558183" cy="540108"/>
          </a:xfrm>
          <a:prstGeom prst="line">
            <a:avLst/>
          </a:prstGeom>
          <a:noFill/>
          <a:ln w="38100" cap="flat" cmpd="sng" algn="ctr">
            <a:solidFill>
              <a:srgbClr val="0070C0"/>
            </a:solidFill>
            <a:prstDash val="solid"/>
          </a:ln>
          <a:effectLst/>
        </p:spPr>
      </p:cxnSp>
      <p:cxnSp>
        <p:nvCxnSpPr>
          <p:cNvPr id="12" name="Łącznik prosty 11"/>
          <p:cNvCxnSpPr/>
          <p:nvPr/>
        </p:nvCxnSpPr>
        <p:spPr>
          <a:xfrm flipV="1">
            <a:off x="6949026" y="4323721"/>
            <a:ext cx="0" cy="666000"/>
          </a:xfrm>
          <a:prstGeom prst="line">
            <a:avLst/>
          </a:prstGeom>
          <a:noFill/>
          <a:ln w="31750" cap="flat" cmpd="sng" algn="ctr">
            <a:solidFill>
              <a:srgbClr val="7030A0"/>
            </a:solidFill>
            <a:prstDash val="solid"/>
            <a:headEnd type="oval"/>
            <a:tailEnd type="oval"/>
          </a:ln>
          <a:effectLst/>
        </p:spPr>
      </p:cxnSp>
      <p:sp>
        <p:nvSpPr>
          <p:cNvPr id="13" name="pole tekstowe 12"/>
          <p:cNvSpPr txBox="1"/>
          <p:nvPr/>
        </p:nvSpPr>
        <p:spPr>
          <a:xfrm rot="20366813">
            <a:off x="5366064" y="5143228"/>
            <a:ext cx="27617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b="1" dirty="0" smtClean="0">
                <a:solidFill>
                  <a:srgbClr val="000000"/>
                </a:solidFill>
                <a:latin typeface="Trebuchet MS"/>
              </a:rPr>
              <a:t>Wykres poboru ciepła</a:t>
            </a:r>
            <a:endParaRPr lang="pl-PL" sz="1200" b="1" dirty="0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4" name="pole tekstowe 1"/>
          <p:cNvSpPr txBox="1"/>
          <p:nvPr/>
        </p:nvSpPr>
        <p:spPr>
          <a:xfrm rot="20377787">
            <a:off x="4044354" y="4494515"/>
            <a:ext cx="3052120" cy="24099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Wykres dostawy ciepła</a:t>
            </a:r>
            <a:endParaRPr kumimoji="0" lang="pl-PL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15" name="pole tekstowe 1"/>
          <p:cNvSpPr txBox="1"/>
          <p:nvPr/>
        </p:nvSpPr>
        <p:spPr>
          <a:xfrm>
            <a:off x="6535714" y="4425546"/>
            <a:ext cx="422434" cy="480991"/>
          </a:xfrm>
          <a:prstGeom prst="rect">
            <a:avLst/>
          </a:prstGeom>
        </p:spPr>
        <p:txBody>
          <a:bodyPr vert="vert270"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600" b="1" dirty="0" err="1" smtClean="0">
                <a:solidFill>
                  <a:srgbClr val="7030A0"/>
                </a:solidFill>
                <a:latin typeface="Arial Narrow" panose="020B0606020202030204" pitchFamily="34" charset="0"/>
              </a:rPr>
              <a:t>C</a:t>
            </a:r>
            <a:r>
              <a:rPr lang="pl-PL" sz="1050" b="1" dirty="0" err="1" smtClean="0">
                <a:solidFill>
                  <a:srgbClr val="7030A0"/>
                </a:solidFill>
                <a:latin typeface="Arial Narrow" panose="020B0606020202030204" pitchFamily="34" charset="0"/>
              </a:rPr>
              <a:t>max</a:t>
            </a:r>
            <a:endParaRPr lang="pl-PL" sz="1600" b="1" dirty="0">
              <a:solidFill>
                <a:srgbClr val="7030A0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Rectangle 2"/>
          <p:cNvSpPr txBox="1">
            <a:spLocks noChangeArrowheads="1"/>
          </p:cNvSpPr>
          <p:nvPr/>
        </p:nvSpPr>
        <p:spPr bwMode="auto">
          <a:xfrm>
            <a:off x="611188" y="630238"/>
            <a:ext cx="8424862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b="1" i="0" u="none" strike="noStrike" kern="0" cap="none" spc="0" normalizeH="0" baseline="0" noProof="0" dirty="0" smtClean="0">
                <a:ln>
                  <a:noFill/>
                </a:ln>
                <a:solidFill>
                  <a:srgbClr val="FFEBD5"/>
                </a:solidFill>
                <a:effectLst/>
                <a:uLnTx/>
                <a:uFillTx/>
                <a:latin typeface="Trebuchet MS"/>
              </a:rPr>
              <a:t>Wykres całkowy</a:t>
            </a:r>
            <a:endParaRPr kumimoji="0" lang="pl-PL" b="1" i="0" u="none" strike="noStrike" kern="0" cap="none" spc="0" normalizeH="0" baseline="0" noProof="0" dirty="0">
              <a:ln>
                <a:noFill/>
              </a:ln>
              <a:solidFill>
                <a:srgbClr val="FFEBD5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550845" y="1811680"/>
            <a:ext cx="8251631" cy="5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l-PL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Pobór ciepła w ciągu doby:</a:t>
            </a:r>
          </a:p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0:00 – 6:00 </a:t>
            </a:r>
            <a:r>
              <a:rPr kumimoji="0" lang="pl-PL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5%</a:t>
            </a:r>
            <a:r>
              <a:rPr kumimoji="0" lang="pl-PL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; 6:00 –   9:00 </a:t>
            </a:r>
            <a:r>
              <a:rPr kumimoji="0" lang="pl-PL" sz="16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25%</a:t>
            </a:r>
            <a:r>
              <a:rPr kumimoji="0" lang="pl-PL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; 9:00 – 14:00 </a:t>
            </a:r>
            <a:r>
              <a:rPr kumimoji="0" lang="pl-PL" sz="16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5%</a:t>
            </a:r>
            <a:r>
              <a:rPr kumimoji="0" lang="pl-PL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; 14:00 – 19:00 </a:t>
            </a:r>
            <a:r>
              <a:rPr kumimoji="0" lang="pl-PL" sz="16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20%</a:t>
            </a:r>
            <a:r>
              <a:rPr kumimoji="0" lang="pl-PL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; 19:00 – 24:00 </a:t>
            </a:r>
            <a:r>
              <a:rPr kumimoji="0" lang="pl-PL" sz="16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45%</a:t>
            </a:r>
          </a:p>
        </p:txBody>
      </p:sp>
    </p:spTree>
    <p:extLst>
      <p:ext uri="{BB962C8B-B14F-4D97-AF65-F5344CB8AC3E}">
        <p14:creationId xmlns:p14="http://schemas.microsoft.com/office/powerpoint/2010/main" val="3856554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11188" y="630238"/>
            <a:ext cx="8424862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FFEBD5"/>
                </a:solidFill>
                <a:effectLst/>
                <a:uLnTx/>
                <a:uFillTx/>
                <a:latin typeface="Trebuchet MS"/>
              </a:rPr>
              <a:t>Obliczenia</a:t>
            </a:r>
            <a:endParaRPr kumimoji="0" lang="pl-PL" sz="3600" b="1" i="0" u="none" strike="noStrike" kern="0" cap="none" spc="0" normalizeH="0" baseline="0" noProof="0" dirty="0">
              <a:ln>
                <a:noFill/>
              </a:ln>
              <a:solidFill>
                <a:srgbClr val="FFEBD5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11188" y="2057461"/>
            <a:ext cx="8424862" cy="406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Dobowe zapotrzebowanie na ciepłą wodę użytkową:</a:t>
            </a:r>
            <a:endParaRPr kumimoji="0" lang="pl-PL" sz="20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		G</a:t>
            </a:r>
            <a:r>
              <a:rPr kumimoji="0" lang="pl-PL" sz="2000" b="1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d</a:t>
            </a:r>
            <a:r>
              <a:rPr kumimoji="0" lang="pl-PL" sz="20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n·q</a:t>
            </a:r>
            <a:r>
              <a:rPr kumimoji="0" lang="pl-PL" sz="2000" b="1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j</a:t>
            </a:r>
            <a:r>
              <a:rPr kumimoji="0" lang="pl-PL" sz="20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200·110 = 22 000 dm</a:t>
            </a:r>
            <a:r>
              <a:rPr kumimoji="0" lang="pl-PL" sz="2000" b="1" i="0" u="none" strike="noStrike" kern="0" cap="none" spc="0" normalizeH="0" baseline="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3</a:t>
            </a:r>
            <a:r>
              <a:rPr kumimoji="0" lang="pl-PL" sz="20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/doba</a:t>
            </a:r>
            <a:endParaRPr kumimoji="0" lang="pl-PL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Dobowe teoretyczne zapotrzebowanie na ciepło do przygotowania ciepłej wody:</a:t>
            </a:r>
            <a:endParaRPr kumimoji="0" lang="pl-PL" sz="20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		Q</a:t>
            </a:r>
            <a:r>
              <a:rPr kumimoji="0" lang="pl-PL" sz="2000" b="1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dt</a:t>
            </a:r>
            <a:r>
              <a:rPr kumimoji="0" lang="pl-PL" sz="20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G</a:t>
            </a:r>
            <a:r>
              <a:rPr kumimoji="0" lang="pl-PL" sz="2000" b="1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d</a:t>
            </a:r>
            <a:r>
              <a:rPr kumimoji="0" lang="pl-PL" sz="20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·c</a:t>
            </a:r>
            <a:r>
              <a:rPr kumimoji="0" lang="pl-PL" sz="2000" b="1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w</a:t>
            </a:r>
            <a:r>
              <a:rPr kumimoji="0" lang="pl-PL" sz="20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·(t</a:t>
            </a:r>
            <a:r>
              <a:rPr kumimoji="0" lang="pl-PL" sz="2000" b="1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cwu </a:t>
            </a:r>
            <a:r>
              <a:rPr kumimoji="0" lang="pl-PL" sz="20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– t</a:t>
            </a:r>
            <a:r>
              <a:rPr kumimoji="0" lang="pl-PL" sz="2000" b="1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wz</a:t>
            </a:r>
            <a:r>
              <a:rPr kumimoji="0" lang="pl-PL" sz="20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) = 22000·4,19·(60 – 10) = 4 609 000 							kJ/dobę</a:t>
            </a:r>
            <a:endParaRPr kumimoji="0" lang="pl-PL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Dobowe zapotrzebowanie na ciepło do przygotowania ciepłej wody z uwzględnieniem strat ciepła do otoczenia:</a:t>
            </a:r>
            <a:endParaRPr kumimoji="0" lang="pl-PL" sz="20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		Q</a:t>
            </a:r>
            <a:r>
              <a:rPr kumimoji="0" lang="pl-PL" sz="2000" b="1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d</a:t>
            </a:r>
            <a:r>
              <a:rPr kumimoji="0" lang="pl-PL" sz="20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Q</a:t>
            </a:r>
            <a:r>
              <a:rPr kumimoji="0" lang="pl-PL" sz="2000" b="1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dt</a:t>
            </a:r>
            <a:r>
              <a:rPr kumimoji="0" lang="pl-PL" sz="20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·1,05 =4 839 450 kJ/dobę</a:t>
            </a:r>
            <a:endParaRPr kumimoji="0" lang="pl-PL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Objętość użytkowa podgrzewaczy: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	Na podstawie wykresu całkowego ustalono, że maksymalna różnica rzędnych między wykresem dostawy i rozbioru ciepła wynosi </a:t>
            </a:r>
            <a:r>
              <a:rPr kumimoji="0" lang="pl-PL" sz="2000" b="1" i="0" u="none" strike="noStrike" kern="0" cap="none" spc="0" normalizeH="0" baseline="0" noProof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rebuchet MS"/>
              </a:rPr>
              <a:t>C</a:t>
            </a:r>
            <a:r>
              <a:rPr kumimoji="0" lang="pl-PL" sz="2000" b="1" i="0" u="none" strike="noStrike" kern="0" cap="none" spc="0" normalizeH="0" baseline="-25000" noProof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rebuchet MS"/>
              </a:rPr>
              <a:t>max</a:t>
            </a:r>
            <a:r>
              <a:rPr kumimoji="0" lang="pl-PL" sz="2000" b="1" i="0" u="none" strike="noStrike" kern="0" cap="none" spc="0" normalizeH="0" baseline="0" noProof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rebuchet MS"/>
              </a:rPr>
              <a:t> = 24% (dla godziny 19:00)</a:t>
            </a: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stąd:</a:t>
            </a:r>
            <a:endParaRPr kumimoji="0" lang="pl-PL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5593613"/>
              </p:ext>
            </p:extLst>
          </p:nvPr>
        </p:nvGraphicFramePr>
        <p:xfrm>
          <a:off x="2843213" y="5949950"/>
          <a:ext cx="3960812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2517" name="Równanie" r:id="rId3" imgW="2578100" imgH="444500" progId="Equation.3">
                  <p:embed/>
                </p:oleObj>
              </mc:Choice>
              <mc:Fallback>
                <p:oleObj name="Równanie" r:id="rId3" imgW="2578100" imgH="444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5949950"/>
                        <a:ext cx="3960812" cy="68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12557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611188" y="1881188"/>
            <a:ext cx="8424862" cy="486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Objętość całkowita podgrzewaczy przy założeniu, że wężownice zajmują około 15% objętości: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pl-PL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	</a:t>
            </a:r>
            <a:r>
              <a:rPr kumimoji="0" lang="pl-PL" sz="24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Przyjęto </a:t>
            </a:r>
            <a:r>
              <a:rPr kumimoji="0" lang="pl-PL" sz="2400" b="1" i="0" u="sng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/>
              </a:rPr>
              <a:t>4</a:t>
            </a:r>
            <a:r>
              <a:rPr kumimoji="0" lang="pl-PL" sz="24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podgrzewacze pojemnościowe WP6 nr 9 o V</a:t>
            </a:r>
            <a:r>
              <a:rPr kumimoji="0" lang="pl-PL" sz="2400" b="1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c</a:t>
            </a:r>
            <a:r>
              <a:rPr kumimoji="0" lang="pl-PL" sz="24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= 4m</a:t>
            </a:r>
            <a:r>
              <a:rPr kumimoji="0" lang="pl-PL" sz="2400" b="1" i="0" u="none" strike="noStrike" kern="0" cap="none" spc="0" normalizeH="0" baseline="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3</a:t>
            </a:r>
            <a:r>
              <a:rPr kumimoji="0" lang="pl-PL" sz="24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każdy. </a:t>
            </a: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Pojemność użytkowa: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		</a:t>
            </a:r>
            <a:r>
              <a:rPr kumimoji="0" lang="pl-PL" sz="2400" b="1" i="0" u="sng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/>
              </a:rPr>
              <a:t>V</a:t>
            </a:r>
            <a:r>
              <a:rPr kumimoji="0" lang="pl-PL" sz="2400" b="1" i="0" u="sng" strike="noStrike" kern="0" cap="none" spc="0" normalizeH="0" baseline="-2500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/>
              </a:rPr>
              <a:t>u</a:t>
            </a:r>
            <a:r>
              <a:rPr kumimoji="0" lang="pl-PL" sz="2400" b="1" i="0" u="sng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/>
              </a:rPr>
              <a:t> = 0,85·V</a:t>
            </a:r>
            <a:r>
              <a:rPr kumimoji="0" lang="pl-PL" sz="2400" b="1" i="0" u="sng" strike="noStrike" kern="0" cap="none" spc="0" normalizeH="0" baseline="-2500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/>
              </a:rPr>
              <a:t>c</a:t>
            </a:r>
            <a:r>
              <a:rPr kumimoji="0" lang="pl-PL" sz="2400" b="1" i="0" u="sng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/>
              </a:rPr>
              <a:t> = 0,85·16,0 = 13,6 m</a:t>
            </a:r>
            <a:r>
              <a:rPr kumimoji="0" lang="pl-PL" sz="2400" b="1" i="0" u="sng" strike="noStrike" kern="0" cap="none" spc="0" normalizeH="0" baseline="3000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/>
              </a:rPr>
              <a:t>3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Dobór wężownic: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                                            m</a:t>
            </a:r>
            <a:r>
              <a:rPr kumimoji="0" lang="pl-PL" sz="2400" b="0" i="0" u="none" strike="noStrike" kern="0" cap="none" spc="0" normalizeH="0" baseline="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2</a:t>
            </a: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endParaRPr kumimoji="0" lang="pl-PL" sz="20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Q</a:t>
            </a:r>
            <a:r>
              <a:rPr kumimoji="0" lang="pl-PL" sz="2000" b="0" i="0" u="none" strike="noStrike" kern="0" cap="none" spc="0" normalizeH="0" baseline="-25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h</a:t>
            </a:r>
            <a:r>
              <a:rPr kumimoji="0" lang="pl-PL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 – średnie godzinowe zapotrzebowanie ciepła: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65808"/>
              </p:ext>
            </p:extLst>
          </p:nvPr>
        </p:nvGraphicFramePr>
        <p:xfrm>
          <a:off x="3276600" y="2492375"/>
          <a:ext cx="2159000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547" name="Równanie" r:id="rId3" imgW="1244600" imgH="431800" progId="Equation.3">
                  <p:embed/>
                </p:oleObj>
              </mc:Choice>
              <mc:Fallback>
                <p:oleObj name="Równanie" r:id="rId3" imgW="12446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492375"/>
                        <a:ext cx="2159000" cy="741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0112742"/>
              </p:ext>
            </p:extLst>
          </p:nvPr>
        </p:nvGraphicFramePr>
        <p:xfrm>
          <a:off x="3276600" y="4508500"/>
          <a:ext cx="151130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548" name="Równanie" r:id="rId5" imgW="812447" imgH="444307" progId="Equation.3">
                  <p:embed/>
                </p:oleObj>
              </mc:Choice>
              <mc:Fallback>
                <p:oleObj name="Równanie" r:id="rId5" imgW="812447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508500"/>
                        <a:ext cx="1511300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9196535"/>
              </p:ext>
            </p:extLst>
          </p:nvPr>
        </p:nvGraphicFramePr>
        <p:xfrm>
          <a:off x="1358900" y="5745163"/>
          <a:ext cx="39719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549" name="Równanie" r:id="rId7" imgW="2184120" imgH="393480" progId="Equation.3">
                  <p:embed/>
                </p:oleObj>
              </mc:Choice>
              <mc:Fallback>
                <p:oleObj name="Równanie" r:id="rId7" imgW="21841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5745163"/>
                        <a:ext cx="3971925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11188" y="630238"/>
            <a:ext cx="8424862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FFEBD5"/>
                </a:solidFill>
                <a:effectLst/>
                <a:uLnTx/>
                <a:uFillTx/>
                <a:latin typeface="Trebuchet MS"/>
              </a:rPr>
              <a:t>Obliczenia</a:t>
            </a:r>
            <a:endParaRPr kumimoji="0" lang="pl-PL" sz="3600" b="1" i="0" u="none" strike="noStrike" kern="0" cap="none" spc="0" normalizeH="0" baseline="0" noProof="0" dirty="0">
              <a:ln>
                <a:noFill/>
              </a:ln>
              <a:solidFill>
                <a:srgbClr val="FFEBD5"/>
              </a:solidFill>
              <a:effectLst/>
              <a:uLnTx/>
              <a:uFillTx/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417477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611188" y="1698339"/>
            <a:ext cx="8424862" cy="486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k = 291 W/m</a:t>
            </a:r>
            <a:r>
              <a:rPr kumimoji="0" lang="pl-PL" sz="2400" b="0" i="0" u="none" strike="noStrike" kern="0" cap="none" spc="0" normalizeH="0" baseline="3000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2</a:t>
            </a:r>
            <a:r>
              <a:rPr kumimoji="0" lang="pl-PL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</a:rPr>
              <a:t>K – współczynnik przenikania ciepła dla wężownic (stal)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endParaRPr kumimoji="0" lang="pl-PL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8329168"/>
              </p:ext>
            </p:extLst>
          </p:nvPr>
        </p:nvGraphicFramePr>
        <p:xfrm>
          <a:off x="1403350" y="2563813"/>
          <a:ext cx="561657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71" name="Równanie" r:id="rId3" imgW="3098520" imgH="406080" progId="Equation.3">
                  <p:embed/>
                </p:oleObj>
              </mc:Choice>
              <mc:Fallback>
                <p:oleObj name="Równanie" r:id="rId3" imgW="309852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2563813"/>
                        <a:ext cx="5616575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7467262"/>
              </p:ext>
            </p:extLst>
          </p:nvPr>
        </p:nvGraphicFramePr>
        <p:xfrm>
          <a:off x="2124075" y="3300413"/>
          <a:ext cx="4024313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72" name="Równanie" r:id="rId5" imgW="1981080" imgH="431640" progId="Equation.3">
                  <p:embed/>
                </p:oleObj>
              </mc:Choice>
              <mc:Fallback>
                <p:oleObj name="Równanie" r:id="rId5" imgW="19810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3300413"/>
                        <a:ext cx="4024313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468313" y="4186238"/>
            <a:ext cx="85677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1838325" algn="l"/>
              </a:tabLst>
            </a:pPr>
            <a:r>
              <a:rPr lang="pl-PL" sz="2400">
                <a:solidFill>
                  <a:srgbClr val="000000"/>
                </a:solidFill>
                <a:latin typeface="Trebuchet MS" pitchFamily="34" charset="0"/>
              </a:rPr>
              <a:t>Ponieważ dobrano 4 podgrzewacze, zatem dla jednego powierzchnia wężownicy wynosi:</a:t>
            </a:r>
          </a:p>
        </p:txBody>
      </p:sp>
      <p:graphicFrame>
        <p:nvGraphicFramePr>
          <p:cNvPr id="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8624308"/>
              </p:ext>
            </p:extLst>
          </p:nvPr>
        </p:nvGraphicFramePr>
        <p:xfrm>
          <a:off x="3063875" y="5008563"/>
          <a:ext cx="2225675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73" name="Równanie" r:id="rId7" imgW="1206360" imgH="393480" progId="Equation.3">
                  <p:embed/>
                </p:oleObj>
              </mc:Choice>
              <mc:Fallback>
                <p:oleObj name="Równanie" r:id="rId7" imgW="12063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3875" y="5008563"/>
                        <a:ext cx="2225675" cy="717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468313" y="5670550"/>
            <a:ext cx="86756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tabLst>
                <a:tab pos="1838325" algn="l"/>
              </a:tabLst>
            </a:pPr>
            <a:r>
              <a:rPr lang="pl-PL" sz="2400">
                <a:solidFill>
                  <a:srgbClr val="000000"/>
                </a:solidFill>
                <a:latin typeface="Trebuchet MS" pitchFamily="34" charset="0"/>
              </a:rPr>
              <a:t>Przyjęto w każdym podgrzewaczu wężownicę nr 1 z podgrzewacza nr 6 o powierzchni ogrzewalnej 2,6 m</a:t>
            </a:r>
            <a:r>
              <a:rPr lang="pl-PL" sz="2400" baseline="30000">
                <a:solidFill>
                  <a:srgbClr val="000000"/>
                </a:solidFill>
                <a:latin typeface="Trebuchet MS" pitchFamily="34" charset="0"/>
              </a:rPr>
              <a:t>2</a:t>
            </a:r>
            <a:r>
              <a:rPr lang="pl-PL" sz="2400">
                <a:solidFill>
                  <a:srgbClr val="000000"/>
                </a:solidFill>
                <a:latin typeface="Trebuchet MS" pitchFamily="34" charset="0"/>
              </a:rPr>
              <a:t> wymagającą przeróbki.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11188" y="630238"/>
            <a:ext cx="8424862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1" i="0" u="none" strike="noStrike" kern="0" cap="none" spc="0" normalizeH="0" baseline="0" noProof="0" smtClean="0">
                <a:ln>
                  <a:noFill/>
                </a:ln>
                <a:solidFill>
                  <a:srgbClr val="FFEBD5"/>
                </a:solidFill>
                <a:effectLst/>
                <a:uLnTx/>
                <a:uFillTx/>
                <a:latin typeface="Trebuchet MS"/>
              </a:rPr>
              <a:t>Obliczenia</a:t>
            </a:r>
            <a:endParaRPr kumimoji="0" lang="pl-PL" sz="3600" b="1" i="0" u="none" strike="noStrike" kern="0" cap="none" spc="0" normalizeH="0" baseline="0" noProof="0" dirty="0">
              <a:ln>
                <a:noFill/>
              </a:ln>
              <a:solidFill>
                <a:srgbClr val="FFEBD5"/>
              </a:solidFill>
              <a:effectLst/>
              <a:uLnTx/>
              <a:uFillTx/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84310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zablon2-PL">
  <a:themeElements>
    <a:clrScheme name="szablon2-PL 1">
      <a:dk1>
        <a:srgbClr val="000000"/>
      </a:dk1>
      <a:lt1>
        <a:srgbClr val="FFFFFF"/>
      </a:lt1>
      <a:dk2>
        <a:srgbClr val="FFEBD5"/>
      </a:dk2>
      <a:lt2>
        <a:srgbClr val="78120A"/>
      </a:lt2>
      <a:accent1>
        <a:srgbClr val="E32213"/>
      </a:accent1>
      <a:accent2>
        <a:srgbClr val="FFD3A1"/>
      </a:accent2>
      <a:accent3>
        <a:srgbClr val="FFFFFF"/>
      </a:accent3>
      <a:accent4>
        <a:srgbClr val="000000"/>
      </a:accent4>
      <a:accent5>
        <a:srgbClr val="EFABAA"/>
      </a:accent5>
      <a:accent6>
        <a:srgbClr val="E7BF91"/>
      </a:accent6>
      <a:hlink>
        <a:srgbClr val="FFD9AF"/>
      </a:hlink>
      <a:folHlink>
        <a:srgbClr val="FFB25D"/>
      </a:folHlink>
    </a:clrScheme>
    <a:fontScheme name="szablon2-PL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zablon2-PL 1">
        <a:dk1>
          <a:srgbClr val="000000"/>
        </a:dk1>
        <a:lt1>
          <a:srgbClr val="FFFFFF"/>
        </a:lt1>
        <a:dk2>
          <a:srgbClr val="FFEBD5"/>
        </a:dk2>
        <a:lt2>
          <a:srgbClr val="78120A"/>
        </a:lt2>
        <a:accent1>
          <a:srgbClr val="E32213"/>
        </a:accent1>
        <a:accent2>
          <a:srgbClr val="FFD3A1"/>
        </a:accent2>
        <a:accent3>
          <a:srgbClr val="FFFFFF"/>
        </a:accent3>
        <a:accent4>
          <a:srgbClr val="000000"/>
        </a:accent4>
        <a:accent5>
          <a:srgbClr val="EFABAA"/>
        </a:accent5>
        <a:accent6>
          <a:srgbClr val="E7BF91"/>
        </a:accent6>
        <a:hlink>
          <a:srgbClr val="FFD9AF"/>
        </a:hlink>
        <a:folHlink>
          <a:srgbClr val="FFB25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zablon1-PL">
  <a:themeElements>
    <a:clrScheme name="Niestandardowy 2">
      <a:dk1>
        <a:srgbClr val="000000"/>
      </a:dk1>
      <a:lt1>
        <a:srgbClr val="FFFFFF"/>
      </a:lt1>
      <a:dk2>
        <a:srgbClr val="FFEBD5"/>
      </a:dk2>
      <a:lt2>
        <a:srgbClr val="78120A"/>
      </a:lt2>
      <a:accent1>
        <a:srgbClr val="0084B4"/>
      </a:accent1>
      <a:accent2>
        <a:srgbClr val="ED3A2C"/>
      </a:accent2>
      <a:accent3>
        <a:srgbClr val="FFFFFF"/>
      </a:accent3>
      <a:accent4>
        <a:srgbClr val="000000"/>
      </a:accent4>
      <a:accent5>
        <a:srgbClr val="EFABAA"/>
      </a:accent5>
      <a:accent6>
        <a:srgbClr val="E7BF91"/>
      </a:accent6>
      <a:hlink>
        <a:srgbClr val="FFD9AF"/>
      </a:hlink>
      <a:folHlink>
        <a:srgbClr val="FFB25D"/>
      </a:folHlink>
    </a:clrScheme>
    <a:fontScheme name="1_Projekt domyślny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Projekt domyślny 1">
        <a:dk1>
          <a:srgbClr val="000000"/>
        </a:dk1>
        <a:lt1>
          <a:srgbClr val="FFFFFF"/>
        </a:lt1>
        <a:dk2>
          <a:srgbClr val="FFEBD5"/>
        </a:dk2>
        <a:lt2>
          <a:srgbClr val="78120A"/>
        </a:lt2>
        <a:accent1>
          <a:srgbClr val="E32213"/>
        </a:accent1>
        <a:accent2>
          <a:srgbClr val="FFD3A1"/>
        </a:accent2>
        <a:accent3>
          <a:srgbClr val="FFFFFF"/>
        </a:accent3>
        <a:accent4>
          <a:srgbClr val="000000"/>
        </a:accent4>
        <a:accent5>
          <a:srgbClr val="EFABAA"/>
        </a:accent5>
        <a:accent6>
          <a:srgbClr val="E7BF91"/>
        </a:accent6>
        <a:hlink>
          <a:srgbClr val="FFD9AF"/>
        </a:hlink>
        <a:folHlink>
          <a:srgbClr val="FFB25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szablon2-PL 1">
    <a:dk1>
      <a:srgbClr val="000000"/>
    </a:dk1>
    <a:lt1>
      <a:srgbClr val="FFFFFF"/>
    </a:lt1>
    <a:dk2>
      <a:srgbClr val="FFEBD5"/>
    </a:dk2>
    <a:lt2>
      <a:srgbClr val="78120A"/>
    </a:lt2>
    <a:accent1>
      <a:srgbClr val="E32213"/>
    </a:accent1>
    <a:accent2>
      <a:srgbClr val="FFD3A1"/>
    </a:accent2>
    <a:accent3>
      <a:srgbClr val="FFFFFF"/>
    </a:accent3>
    <a:accent4>
      <a:srgbClr val="000000"/>
    </a:accent4>
    <a:accent5>
      <a:srgbClr val="EFABAA"/>
    </a:accent5>
    <a:accent6>
      <a:srgbClr val="E7BF91"/>
    </a:accent6>
    <a:hlink>
      <a:srgbClr val="FFD9AF"/>
    </a:hlink>
    <a:folHlink>
      <a:srgbClr val="FFB25D"/>
    </a:folHlink>
  </a:clrScheme>
  <a:fontScheme name="szablon2-PL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szablon2-PL</Template>
  <TotalTime>0</TotalTime>
  <Words>989</Words>
  <Application>Microsoft Office PowerPoint</Application>
  <PresentationFormat>Pokaz na ekranie (4:3)</PresentationFormat>
  <Paragraphs>251</Paragraphs>
  <Slides>23</Slides>
  <Notes>5</Notes>
  <HiddenSlides>0</HiddenSlides>
  <MMClips>0</MMClips>
  <ScaleCrop>false</ScaleCrop>
  <HeadingPairs>
    <vt:vector size="8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2</vt:i4>
      </vt:variant>
      <vt:variant>
        <vt:lpstr>Osadzone serwery OLE</vt:lpstr>
      </vt:variant>
      <vt:variant>
        <vt:i4>2</vt:i4>
      </vt:variant>
      <vt:variant>
        <vt:lpstr>Tytuły slajdów</vt:lpstr>
      </vt:variant>
      <vt:variant>
        <vt:i4>23</vt:i4>
      </vt:variant>
    </vt:vector>
  </HeadingPairs>
  <TitlesOfParts>
    <vt:vector size="33" baseType="lpstr">
      <vt:lpstr>Arial</vt:lpstr>
      <vt:lpstr>Arial Narrow</vt:lpstr>
      <vt:lpstr>Cambria Math</vt:lpstr>
      <vt:lpstr>Symbol</vt:lpstr>
      <vt:lpstr>Trebuchet MS</vt:lpstr>
      <vt:lpstr>Wingdings</vt:lpstr>
      <vt:lpstr>szablon2-PL</vt:lpstr>
      <vt:lpstr>szablon1-PL</vt:lpstr>
      <vt:lpstr>Drawing</vt:lpstr>
      <vt:lpstr>Równanie</vt:lpstr>
      <vt:lpstr>Podgrzewacz pojemnościowy (bojler)</vt:lpstr>
      <vt:lpstr>Obliczeniowa różnica temperatury w zasobniku / podgrzewczu</vt:lpstr>
      <vt:lpstr>Zasady doboru podgrzewacza</vt:lpstr>
      <vt:lpstr>Dobór wężownic</vt:lpstr>
      <vt:lpstr>Przykład Dobór i analiza pracy podgrzewaczy w ruchu ciągłym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Układy przygotowania ciepłej wody użytkowej</dc:title>
  <dc:creator/>
  <cp:lastModifiedBy/>
  <cp:revision>105</cp:revision>
  <cp:lastPrinted>2014-03-20T13:01:47Z</cp:lastPrinted>
  <dcterms:created xsi:type="dcterms:W3CDTF">2009-11-22T08:43:02Z</dcterms:created>
  <dcterms:modified xsi:type="dcterms:W3CDTF">2017-11-27T11:59:33Z</dcterms:modified>
</cp:coreProperties>
</file>