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1"/>
  </p:sldMasterIdLst>
  <p:notesMasterIdLst>
    <p:notesMasterId r:id="rId3"/>
  </p:notesMasterIdLst>
  <p:sldIdLst>
    <p:sldId id="287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zRAz7xfffxTSJARHkibTWQ==" hashData="F8TNhVXu/rC0e/wa+qQbO3fJwkGhKMUlYfUgdzGOK0ZnZ8Oueq11tl2DY/ATJ/Wmt06MTsyGz/5NOzjpAnFxfw=="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C0DAA6"/>
    <a:srgbClr val="006600"/>
    <a:srgbClr val="CC0066"/>
    <a:srgbClr val="CC00FF"/>
    <a:srgbClr val="94B262"/>
    <a:srgbClr val="DCE8DF"/>
    <a:srgbClr val="CEE0D2"/>
    <a:srgbClr val="EAF2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991" autoAdjust="0"/>
  </p:normalViewPr>
  <p:slideViewPr>
    <p:cSldViewPr snapToObjects="1">
      <p:cViewPr varScale="1">
        <p:scale>
          <a:sx n="70" d="100"/>
          <a:sy n="70" d="100"/>
        </p:scale>
        <p:origin x="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5FBE38-FFE4-4435-9663-1AC7BEF42254}" type="datetimeFigureOut">
              <a:rPr lang="pl-PL" smtClean="0"/>
              <a:pPr/>
              <a:t>2018-03-13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097AC1-A215-4150-AD33-E9441C3A79E4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05377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1">
                <a:latin typeface="+mj-lt"/>
              </a:defRPr>
            </a:lvl1pPr>
          </a:lstStyle>
          <a:p>
            <a:r>
              <a:rPr lang="pl-PL" smtClean="0"/>
              <a:t>Kliknij, aby edytować styl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7800" indent="0">
              <a:lnSpc>
                <a:spcPct val="125000"/>
              </a:lnSpc>
              <a:spcBef>
                <a:spcPts val="600"/>
              </a:spcBef>
              <a:defRPr sz="2800"/>
            </a:lvl1pPr>
            <a:lvl2pPr>
              <a:buFont typeface="Arial" pitchFamily="34" charset="0"/>
              <a:buChar char="•"/>
              <a:defRPr sz="2800"/>
            </a:lvl2pPr>
            <a:lvl3pPr>
              <a:defRPr sz="2800"/>
            </a:lvl3pPr>
            <a:lvl4pPr>
              <a:defRPr sz="2800"/>
            </a:lvl4pPr>
            <a:lvl5pPr>
              <a:defRPr sz="2800"/>
            </a:lvl5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96753037"/>
      </p:ext>
    </p:extLst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931025" y="630238"/>
            <a:ext cx="2105025" cy="611187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611188" y="630238"/>
            <a:ext cx="6167437" cy="611187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55687567"/>
      </p:ext>
    </p:extLst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88250620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2103719641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611188" y="1881188"/>
            <a:ext cx="4135437" cy="486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899025" y="1881188"/>
            <a:ext cx="4137025" cy="48609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67075876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08856695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7979905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0181184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3456622288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l-PL" noProof="0" smtClean="0"/>
              <a:t>Kliknij ikonę, aby dodać obraz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</p:spTree>
    <p:extLst>
      <p:ext uri="{BB962C8B-B14F-4D97-AF65-F5344CB8AC3E}">
        <p14:creationId xmlns:p14="http://schemas.microsoft.com/office/powerpoint/2010/main" val="4141298289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428000364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4548">
              <a:srgbClr val="D5E5C3"/>
            </a:gs>
            <a:gs pos="15000">
              <a:srgbClr val="DDEBCF"/>
            </a:gs>
            <a:gs pos="92000">
              <a:srgbClr val="9CB86E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13" cstate="print"/>
          <a:srcRect b="19120"/>
          <a:stretch>
            <a:fillRect/>
          </a:stretch>
        </p:blipFill>
        <p:spPr bwMode="auto">
          <a:xfrm>
            <a:off x="503181" y="491574"/>
            <a:ext cx="8640000" cy="12778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9" name="Rectangle 13"/>
          <p:cNvSpPr>
            <a:spLocks noChangeArrowheads="1"/>
          </p:cNvSpPr>
          <p:nvPr/>
        </p:nvSpPr>
        <p:spPr bwMode="auto">
          <a:xfrm flipH="1">
            <a:off x="0" y="1773238"/>
            <a:ext cx="503238" cy="5084762"/>
          </a:xfrm>
          <a:prstGeom prst="rect">
            <a:avLst/>
          </a:prstGeom>
          <a:solidFill>
            <a:srgbClr val="72A03E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l-PL">
              <a:solidFill>
                <a:srgbClr val="000000"/>
              </a:solidFill>
            </a:endParaRPr>
          </a:p>
        </p:txBody>
      </p:sp>
      <p:sp>
        <p:nvSpPr>
          <p:cNvPr id="102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188" y="1881188"/>
            <a:ext cx="8424862" cy="4860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</a:p>
        </p:txBody>
      </p:sp>
      <p:pic>
        <p:nvPicPr>
          <p:cNvPr id="1029" name="Picture 18" descr="logo pl male"/>
          <p:cNvPicPr>
            <a:picLocks noChangeAspect="1" noChangeArrowheads="1"/>
          </p:cNvPicPr>
          <p:nvPr/>
        </p:nvPicPr>
        <p:blipFill>
          <a:blip r:embed="rId14" cstate="screen"/>
          <a:srcRect/>
          <a:stretch>
            <a:fillRect/>
          </a:stretch>
        </p:blipFill>
        <p:spPr bwMode="auto">
          <a:xfrm>
            <a:off x="-1588" y="0"/>
            <a:ext cx="2341563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15"/>
          <p:cNvPicPr>
            <a:picLocks noChangeAspect="1" noChangeArrowheads="1"/>
          </p:cNvPicPr>
          <p:nvPr/>
        </p:nvPicPr>
        <p:blipFill>
          <a:blip r:embed="rId15" cstate="screen"/>
          <a:srcRect l="3754" t="18916" r="85631" b="31146"/>
          <a:stretch>
            <a:fillRect/>
          </a:stretch>
        </p:blipFill>
        <p:spPr bwMode="auto">
          <a:xfrm>
            <a:off x="0" y="0"/>
            <a:ext cx="5048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15"/>
          <p:cNvPicPr>
            <a:picLocks noChangeAspect="1" noChangeArrowheads="1"/>
          </p:cNvPicPr>
          <p:nvPr/>
        </p:nvPicPr>
        <p:blipFill>
          <a:blip r:embed="rId15" cstate="screen"/>
          <a:srcRect l="17896" t="11987" b="49013"/>
          <a:stretch>
            <a:fillRect/>
          </a:stretch>
        </p:blipFill>
        <p:spPr bwMode="auto">
          <a:xfrm rot="-5400000">
            <a:off x="-2299494" y="4067969"/>
            <a:ext cx="5089525" cy="490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pic>
        <p:nvPicPr>
          <p:cNvPr id="1034" name="Picture 1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20638" y="6386513"/>
            <a:ext cx="460375" cy="455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6017578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randomBar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 i="1">
          <a:solidFill>
            <a:schemeClr val="tx2"/>
          </a:solidFill>
          <a:latin typeface="Trebuchet MS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Trebuchet MS" pitchFamily="34" charset="0"/>
        </a:defRPr>
      </a:lvl9pPr>
    </p:titleStyle>
    <p:bodyStyle>
      <a:lvl1pPr marL="355600" indent="-355600" algn="l" rtl="0" eaLnBrk="1" fontAlgn="base" hangingPunct="1">
        <a:spcBef>
          <a:spcPct val="2000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ole tekstowe 9"/>
          <p:cNvSpPr txBox="1"/>
          <p:nvPr/>
        </p:nvSpPr>
        <p:spPr>
          <a:xfrm>
            <a:off x="5629334" y="3449664"/>
            <a:ext cx="3016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II’</a:t>
            </a:r>
          </a:p>
        </p:txBody>
      </p:sp>
      <p:sp>
        <p:nvSpPr>
          <p:cNvPr id="11" name="pole tekstowe 10"/>
          <p:cNvSpPr txBox="1"/>
          <p:nvPr/>
        </p:nvSpPr>
        <p:spPr>
          <a:xfrm>
            <a:off x="5905725" y="3509091"/>
            <a:ext cx="26642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I’</a:t>
            </a:r>
          </a:p>
        </p:txBody>
      </p:sp>
      <p:sp>
        <p:nvSpPr>
          <p:cNvPr id="13" name="pole tekstowe 12"/>
          <p:cNvSpPr txBox="1"/>
          <p:nvPr/>
        </p:nvSpPr>
        <p:spPr>
          <a:xfrm>
            <a:off x="6065445" y="3812794"/>
            <a:ext cx="33695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III’</a:t>
            </a:r>
          </a:p>
        </p:txBody>
      </p:sp>
      <p:sp>
        <p:nvSpPr>
          <p:cNvPr id="14" name="pole tekstowe 13"/>
          <p:cNvSpPr txBox="1"/>
          <p:nvPr/>
        </p:nvSpPr>
        <p:spPr>
          <a:xfrm>
            <a:off x="5902996" y="4647081"/>
            <a:ext cx="21993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</a:t>
            </a:r>
          </a:p>
        </p:txBody>
      </p:sp>
      <p:sp>
        <p:nvSpPr>
          <p:cNvPr id="15" name="Tytuł 4"/>
          <p:cNvSpPr txBox="1">
            <a:spLocks/>
          </p:cNvSpPr>
          <p:nvPr/>
        </p:nvSpPr>
        <p:spPr bwMode="auto">
          <a:xfrm>
            <a:off x="611188" y="630238"/>
            <a:ext cx="84248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2"/>
                </a:solidFill>
                <a:latin typeface="Trebuchet MS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2"/>
                </a:solidFill>
                <a:latin typeface="Trebuchet MS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2"/>
                </a:solidFill>
                <a:latin typeface="Trebuchet MS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600" b="1" i="1">
                <a:solidFill>
                  <a:schemeClr val="tx2"/>
                </a:solidFill>
                <a:latin typeface="Trebuchet MS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600" b="1">
                <a:solidFill>
                  <a:schemeClr val="tx2"/>
                </a:solidFill>
                <a:latin typeface="Trebuchet MS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600" i="0" u="none" strike="noStrike" kern="0" cap="none" spc="0" normalizeH="0" baseline="0" noProof="0" dirty="0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Wykres </a:t>
            </a:r>
            <a:r>
              <a:rPr kumimoji="0" lang="pl-PL" sz="3600" i="0" u="none" strike="noStrike" kern="0" cap="none" spc="0" normalizeH="0" baseline="0" noProof="0" dirty="0" err="1" smtClean="0">
                <a:ln>
                  <a:noFill/>
                </a:ln>
                <a:solidFill>
                  <a:srgbClr val="FFEBD5"/>
                </a:solidFill>
                <a:effectLst/>
                <a:uLnTx/>
                <a:uFillTx/>
                <a:latin typeface="Trebuchet MS"/>
              </a:rPr>
              <a:t>Chłudowa</a:t>
            </a:r>
            <a:endParaRPr kumimoji="0" lang="pl-PL" sz="3600" i="0" u="none" strike="noStrike" kern="0" cap="none" spc="0" normalizeH="0" baseline="0" noProof="0" dirty="0" smtClean="0">
              <a:ln>
                <a:noFill/>
              </a:ln>
              <a:solidFill>
                <a:srgbClr val="FFEBD5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16" name="Rectangle 6"/>
          <p:cNvSpPr>
            <a:spLocks noChangeArrowheads="1"/>
          </p:cNvSpPr>
          <p:nvPr/>
        </p:nvSpPr>
        <p:spPr bwMode="auto">
          <a:xfrm>
            <a:off x="881063" y="2005013"/>
            <a:ext cx="7766050" cy="27749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/>
            </a:r>
            <a:br>
              <a:rPr kumimoji="0" lang="pl-PL" sz="3200" b="0" i="0" u="none" strike="noStrike" kern="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</a:br>
            <a:endParaRPr kumimoji="0" lang="pl-PL" sz="32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342900" marR="0" lvl="0" indent="-34290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cxnSp>
        <p:nvCxnSpPr>
          <p:cNvPr id="17" name="Łącznik prosty ze strzałką 16"/>
          <p:cNvCxnSpPr/>
          <p:nvPr/>
        </p:nvCxnSpPr>
        <p:spPr>
          <a:xfrm rot="5400000" flipH="1" flipV="1">
            <a:off x="2106578" y="4249749"/>
            <a:ext cx="4929255" cy="1588"/>
          </a:xfrm>
          <a:prstGeom prst="straightConnector1">
            <a:avLst/>
          </a:prstGeom>
          <a:noFill/>
          <a:ln w="28575" cap="flat" cmpd="sng" algn="ctr">
            <a:solidFill>
              <a:srgbClr val="000000"/>
            </a:solidFill>
            <a:prstDash val="solid"/>
            <a:tailEnd type="arrow"/>
          </a:ln>
          <a:effectLst/>
        </p:spPr>
      </p:cxnSp>
      <p:cxnSp>
        <p:nvCxnSpPr>
          <p:cNvPr id="18" name="Łącznik prosty ze strzałką 17"/>
          <p:cNvCxnSpPr/>
          <p:nvPr/>
        </p:nvCxnSpPr>
        <p:spPr>
          <a:xfrm flipV="1">
            <a:off x="611188" y="4854595"/>
            <a:ext cx="8424862" cy="2"/>
          </a:xfrm>
          <a:prstGeom prst="straightConnector1">
            <a:avLst/>
          </a:prstGeom>
          <a:noFill/>
          <a:ln w="28575" cap="flat" cmpd="sng" algn="ctr">
            <a:solidFill>
              <a:srgbClr val="000000"/>
            </a:solidFill>
            <a:prstDash val="solid"/>
            <a:tailEnd type="arrow"/>
          </a:ln>
          <a:effectLst/>
        </p:spPr>
      </p:cxnSp>
      <p:sp>
        <p:nvSpPr>
          <p:cNvPr id="19" name="pole tekstowe 18"/>
          <p:cNvSpPr txBox="1"/>
          <p:nvPr/>
        </p:nvSpPr>
        <p:spPr>
          <a:xfrm>
            <a:off x="4170357" y="1785915"/>
            <a:ext cx="328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H</a:t>
            </a:r>
          </a:p>
        </p:txBody>
      </p:sp>
      <p:sp>
        <p:nvSpPr>
          <p:cNvPr id="20" name="pole tekstowe 19"/>
          <p:cNvSpPr txBox="1"/>
          <p:nvPr/>
        </p:nvSpPr>
        <p:spPr>
          <a:xfrm>
            <a:off x="8805523" y="4872086"/>
            <a:ext cx="328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G</a:t>
            </a:r>
          </a:p>
        </p:txBody>
      </p:sp>
      <p:sp>
        <p:nvSpPr>
          <p:cNvPr id="21" name="pole tekstowe 20"/>
          <p:cNvSpPr txBox="1"/>
          <p:nvPr/>
        </p:nvSpPr>
        <p:spPr>
          <a:xfrm>
            <a:off x="7874207" y="3305542"/>
            <a:ext cx="3125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2</a:t>
            </a:r>
          </a:p>
        </p:txBody>
      </p:sp>
      <p:cxnSp>
        <p:nvCxnSpPr>
          <p:cNvPr id="22" name="Łącznik prosty ze strzałką 21"/>
          <p:cNvCxnSpPr/>
          <p:nvPr/>
        </p:nvCxnSpPr>
        <p:spPr>
          <a:xfrm>
            <a:off x="1542434" y="6002799"/>
            <a:ext cx="3024000" cy="1588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triangle" w="med" len="lg"/>
            <a:tailEnd type="triangle" w="med" len="lg"/>
          </a:ln>
          <a:effectLst/>
        </p:spPr>
      </p:cxnSp>
      <p:cxnSp>
        <p:nvCxnSpPr>
          <p:cNvPr id="23" name="Łącznik prosty ze strzałką 22"/>
          <p:cNvCxnSpPr/>
          <p:nvPr/>
        </p:nvCxnSpPr>
        <p:spPr>
          <a:xfrm>
            <a:off x="4570411" y="6002799"/>
            <a:ext cx="1564395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triangle" w="med" len="lg"/>
            <a:tailEnd type="triangle" w="med" len="lg"/>
          </a:ln>
          <a:effectLst/>
        </p:spPr>
      </p:cxnSp>
      <p:cxnSp>
        <p:nvCxnSpPr>
          <p:cNvPr id="24" name="Łącznik prosty ze strzałką 23"/>
          <p:cNvCxnSpPr/>
          <p:nvPr/>
        </p:nvCxnSpPr>
        <p:spPr>
          <a:xfrm flipV="1">
            <a:off x="1528395" y="5747110"/>
            <a:ext cx="460800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triangle" w="med" len="lg"/>
            <a:tailEnd type="triangle" w="med" len="lg"/>
          </a:ln>
          <a:effectLst/>
        </p:spPr>
      </p:cxnSp>
      <p:cxnSp>
        <p:nvCxnSpPr>
          <p:cNvPr id="25" name="Łącznik prosty ze strzałką 24"/>
          <p:cNvCxnSpPr/>
          <p:nvPr/>
        </p:nvCxnSpPr>
        <p:spPr>
          <a:xfrm rot="16200000" flipV="1">
            <a:off x="1001556" y="5280378"/>
            <a:ext cx="901259" cy="26117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triangle" w="med" len="lg"/>
            <a:tailEnd type="triangle" w="med" len="lg"/>
          </a:ln>
          <a:effectLst/>
        </p:spPr>
      </p:cxnSp>
      <p:cxnSp>
        <p:nvCxnSpPr>
          <p:cNvPr id="26" name="Łącznik prosty ze strzałką 25"/>
          <p:cNvCxnSpPr/>
          <p:nvPr/>
        </p:nvCxnSpPr>
        <p:spPr>
          <a:xfrm rot="16200000" flipV="1">
            <a:off x="8063246" y="4055288"/>
            <a:ext cx="1606301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triangle" w="med" len="lg"/>
            <a:tailEnd type="triangle" w="med" len="lg"/>
          </a:ln>
          <a:effectLst/>
        </p:spPr>
      </p:cxnSp>
      <p:cxnSp>
        <p:nvCxnSpPr>
          <p:cNvPr id="27" name="Łącznik prosty ze strzałką 26"/>
          <p:cNvCxnSpPr/>
          <p:nvPr/>
        </p:nvCxnSpPr>
        <p:spPr>
          <a:xfrm rot="16200000" flipV="1">
            <a:off x="8013698" y="4439055"/>
            <a:ext cx="82800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triangle" w="med" len="lg"/>
            <a:tailEnd type="triangle" w="med" len="lg"/>
          </a:ln>
          <a:effectLst/>
        </p:spPr>
      </p:cxnSp>
      <p:cxnSp>
        <p:nvCxnSpPr>
          <p:cNvPr id="28" name="Łącznik prosty 27"/>
          <p:cNvCxnSpPr/>
          <p:nvPr/>
        </p:nvCxnSpPr>
        <p:spPr>
          <a:xfrm rot="5400000">
            <a:off x="4990306" y="4557132"/>
            <a:ext cx="1872000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lgDash"/>
          </a:ln>
          <a:effectLst/>
        </p:spPr>
      </p:cxnSp>
      <p:cxnSp>
        <p:nvCxnSpPr>
          <p:cNvPr id="29" name="Łącznik prosty 28"/>
          <p:cNvCxnSpPr/>
          <p:nvPr/>
        </p:nvCxnSpPr>
        <p:spPr>
          <a:xfrm rot="5400000">
            <a:off x="5028218" y="4420878"/>
            <a:ext cx="1692000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lgDash"/>
          </a:ln>
          <a:effectLst/>
        </p:spPr>
      </p:cxnSp>
      <p:cxnSp>
        <p:nvCxnSpPr>
          <p:cNvPr id="30" name="Łącznik prosty 29"/>
          <p:cNvCxnSpPr/>
          <p:nvPr/>
        </p:nvCxnSpPr>
        <p:spPr>
          <a:xfrm rot="16200000" flipH="1">
            <a:off x="4657882" y="4627735"/>
            <a:ext cx="2952000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lgDash"/>
          </a:ln>
          <a:effectLst/>
        </p:spPr>
      </p:cxnSp>
      <p:cxnSp>
        <p:nvCxnSpPr>
          <p:cNvPr id="31" name="Łącznik prosty 30"/>
          <p:cNvCxnSpPr/>
          <p:nvPr/>
        </p:nvCxnSpPr>
        <p:spPr>
          <a:xfrm rot="5400000">
            <a:off x="1369386" y="5927110"/>
            <a:ext cx="360000" cy="0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lgDash"/>
          </a:ln>
          <a:effectLst/>
        </p:spPr>
      </p:cxnSp>
      <p:sp>
        <p:nvSpPr>
          <p:cNvPr id="32" name="Dowolny kształt 31"/>
          <p:cNvSpPr/>
          <p:nvPr/>
        </p:nvSpPr>
        <p:spPr>
          <a:xfrm>
            <a:off x="4572000" y="2368627"/>
            <a:ext cx="1762699" cy="2445744"/>
          </a:xfrm>
          <a:custGeom>
            <a:avLst/>
            <a:gdLst>
              <a:gd name="connsiteX0" fmla="*/ 0 w 1762699"/>
              <a:gd name="connsiteY0" fmla="*/ 0 h 2445744"/>
              <a:gd name="connsiteX1" fmla="*/ 738130 w 1762699"/>
              <a:gd name="connsiteY1" fmla="*/ 495759 h 2445744"/>
              <a:gd name="connsiteX2" fmla="*/ 1487277 w 1762699"/>
              <a:gd name="connsiteY2" fmla="*/ 1498293 h 2445744"/>
              <a:gd name="connsiteX3" fmla="*/ 1762699 w 1762699"/>
              <a:gd name="connsiteY3" fmla="*/ 2445744 h 2445744"/>
              <a:gd name="connsiteX4" fmla="*/ 1762699 w 1762699"/>
              <a:gd name="connsiteY4" fmla="*/ 2445744 h 2445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62699" h="2445744">
                <a:moveTo>
                  <a:pt x="0" y="0"/>
                </a:moveTo>
                <a:cubicBezTo>
                  <a:pt x="245125" y="123022"/>
                  <a:pt x="490251" y="246044"/>
                  <a:pt x="738130" y="495759"/>
                </a:cubicBezTo>
                <a:cubicBezTo>
                  <a:pt x="986009" y="745474"/>
                  <a:pt x="1316515" y="1173295"/>
                  <a:pt x="1487277" y="1498293"/>
                </a:cubicBezTo>
                <a:cubicBezTo>
                  <a:pt x="1658039" y="1823291"/>
                  <a:pt x="1762699" y="2445744"/>
                  <a:pt x="1762699" y="2445744"/>
                </a:cubicBezTo>
                <a:lnTo>
                  <a:pt x="1762699" y="2445744"/>
                </a:lnTo>
              </a:path>
            </a:pathLst>
          </a:custGeom>
          <a:noFill/>
          <a:ln w="19050" cap="flat" cmpd="sng" algn="ctr">
            <a:solidFill>
              <a:srgbClr val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33" name="Dowolny kształt 32"/>
          <p:cNvSpPr/>
          <p:nvPr/>
        </p:nvSpPr>
        <p:spPr>
          <a:xfrm>
            <a:off x="4572000" y="2368627"/>
            <a:ext cx="1696598" cy="4489373"/>
          </a:xfrm>
          <a:custGeom>
            <a:avLst/>
            <a:gdLst>
              <a:gd name="connsiteX0" fmla="*/ 0 w 1696598"/>
              <a:gd name="connsiteY0" fmla="*/ 0 h 4527932"/>
              <a:gd name="connsiteX1" fmla="*/ 661012 w 1696598"/>
              <a:gd name="connsiteY1" fmla="*/ 903383 h 4527932"/>
              <a:gd name="connsiteX2" fmla="*/ 1167788 w 1696598"/>
              <a:gd name="connsiteY2" fmla="*/ 1961002 h 4527932"/>
              <a:gd name="connsiteX3" fmla="*/ 1520328 w 1696598"/>
              <a:gd name="connsiteY3" fmla="*/ 3117773 h 4527932"/>
              <a:gd name="connsiteX4" fmla="*/ 1696598 w 1696598"/>
              <a:gd name="connsiteY4" fmla="*/ 4527932 h 4527932"/>
              <a:gd name="connsiteX5" fmla="*/ 1696598 w 1696598"/>
              <a:gd name="connsiteY5" fmla="*/ 4527932 h 45279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696598" h="4527932">
                <a:moveTo>
                  <a:pt x="0" y="0"/>
                </a:moveTo>
                <a:cubicBezTo>
                  <a:pt x="233190" y="288274"/>
                  <a:pt x="466381" y="576549"/>
                  <a:pt x="661012" y="903383"/>
                </a:cubicBezTo>
                <a:cubicBezTo>
                  <a:pt x="855643" y="1230217"/>
                  <a:pt x="1024569" y="1591937"/>
                  <a:pt x="1167788" y="1961002"/>
                </a:cubicBezTo>
                <a:cubicBezTo>
                  <a:pt x="1311007" y="2330067"/>
                  <a:pt x="1432193" y="2689951"/>
                  <a:pt x="1520328" y="3117773"/>
                </a:cubicBezTo>
                <a:cubicBezTo>
                  <a:pt x="1608463" y="3545595"/>
                  <a:pt x="1696598" y="4527932"/>
                  <a:pt x="1696598" y="4527932"/>
                </a:cubicBezTo>
                <a:lnTo>
                  <a:pt x="1696598" y="4527932"/>
                </a:lnTo>
              </a:path>
            </a:pathLst>
          </a:custGeom>
          <a:noFill/>
          <a:ln w="19050" cap="flat" cmpd="sng" algn="ctr">
            <a:solidFill>
              <a:srgbClr val="0066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34" name="Dowolny kształt 33"/>
          <p:cNvSpPr/>
          <p:nvPr/>
        </p:nvSpPr>
        <p:spPr>
          <a:xfrm>
            <a:off x="4583017" y="2172462"/>
            <a:ext cx="1961002" cy="2688115"/>
          </a:xfrm>
          <a:custGeom>
            <a:avLst/>
            <a:gdLst>
              <a:gd name="connsiteX0" fmla="*/ 0 w 1961002"/>
              <a:gd name="connsiteY0" fmla="*/ 2688115 h 2688115"/>
              <a:gd name="connsiteX1" fmla="*/ 694063 w 1961002"/>
              <a:gd name="connsiteY1" fmla="*/ 2225407 h 2688115"/>
              <a:gd name="connsiteX2" fmla="*/ 1244906 w 1961002"/>
              <a:gd name="connsiteY2" fmla="*/ 1597446 h 2688115"/>
              <a:gd name="connsiteX3" fmla="*/ 1663547 w 1961002"/>
              <a:gd name="connsiteY3" fmla="*/ 837282 h 2688115"/>
              <a:gd name="connsiteX4" fmla="*/ 1961002 w 1961002"/>
              <a:gd name="connsiteY4" fmla="*/ 0 h 2688115"/>
              <a:gd name="connsiteX5" fmla="*/ 1961002 w 1961002"/>
              <a:gd name="connsiteY5" fmla="*/ 0 h 26881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961002" h="2688115">
                <a:moveTo>
                  <a:pt x="0" y="2688115"/>
                </a:moveTo>
                <a:cubicBezTo>
                  <a:pt x="243289" y="2547650"/>
                  <a:pt x="486579" y="2407185"/>
                  <a:pt x="694063" y="2225407"/>
                </a:cubicBezTo>
                <a:cubicBezTo>
                  <a:pt x="901547" y="2043629"/>
                  <a:pt x="1083325" y="1828800"/>
                  <a:pt x="1244906" y="1597446"/>
                </a:cubicBezTo>
                <a:cubicBezTo>
                  <a:pt x="1406487" y="1366092"/>
                  <a:pt x="1544198" y="1103523"/>
                  <a:pt x="1663547" y="837282"/>
                </a:cubicBezTo>
                <a:cubicBezTo>
                  <a:pt x="1782896" y="571041"/>
                  <a:pt x="1961002" y="0"/>
                  <a:pt x="1961002" y="0"/>
                </a:cubicBezTo>
                <a:lnTo>
                  <a:pt x="1961002" y="0"/>
                </a:lnTo>
              </a:path>
            </a:pathLst>
          </a:custGeom>
          <a:noFill/>
          <a:ln w="19050" cap="flat" cmpd="sng" algn="ctr">
            <a:solidFill>
              <a:srgbClr val="E32213">
                <a:shade val="95000"/>
                <a:satMod val="10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35" name="Dowolny kształt 34"/>
          <p:cNvSpPr/>
          <p:nvPr/>
        </p:nvSpPr>
        <p:spPr>
          <a:xfrm>
            <a:off x="4583017" y="3490208"/>
            <a:ext cx="3679634" cy="1367927"/>
          </a:xfrm>
          <a:custGeom>
            <a:avLst/>
            <a:gdLst>
              <a:gd name="connsiteX0" fmla="*/ 0 w 3679634"/>
              <a:gd name="connsiteY0" fmla="*/ 1366092 h 1367927"/>
              <a:gd name="connsiteX1" fmla="*/ 914400 w 3679634"/>
              <a:gd name="connsiteY1" fmla="*/ 1299990 h 1367927"/>
              <a:gd name="connsiteX2" fmla="*/ 2016087 w 3679634"/>
              <a:gd name="connsiteY2" fmla="*/ 958468 h 1367927"/>
              <a:gd name="connsiteX3" fmla="*/ 2919470 w 3679634"/>
              <a:gd name="connsiteY3" fmla="*/ 539827 h 1367927"/>
              <a:gd name="connsiteX4" fmla="*/ 3679634 w 3679634"/>
              <a:gd name="connsiteY4" fmla="*/ 0 h 1367927"/>
              <a:gd name="connsiteX5" fmla="*/ 3679634 w 3679634"/>
              <a:gd name="connsiteY5" fmla="*/ 0 h 1367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79634" h="1367927">
                <a:moveTo>
                  <a:pt x="0" y="1366092"/>
                </a:moveTo>
                <a:cubicBezTo>
                  <a:pt x="289193" y="1367009"/>
                  <a:pt x="578386" y="1367927"/>
                  <a:pt x="914400" y="1299990"/>
                </a:cubicBezTo>
                <a:cubicBezTo>
                  <a:pt x="1250414" y="1232053"/>
                  <a:pt x="1681909" y="1085162"/>
                  <a:pt x="2016087" y="958468"/>
                </a:cubicBezTo>
                <a:cubicBezTo>
                  <a:pt x="2350265" y="831774"/>
                  <a:pt x="2642212" y="699572"/>
                  <a:pt x="2919470" y="539827"/>
                </a:cubicBezTo>
                <a:cubicBezTo>
                  <a:pt x="3196728" y="380082"/>
                  <a:pt x="3679634" y="0"/>
                  <a:pt x="3679634" y="0"/>
                </a:cubicBezTo>
                <a:lnTo>
                  <a:pt x="3679634" y="0"/>
                </a:lnTo>
              </a:path>
            </a:pathLst>
          </a:custGeom>
          <a:noFill/>
          <a:ln w="19050" cap="flat" cmpd="sng" algn="ctr">
            <a:solidFill>
              <a:srgbClr val="00B0F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36" name="Dowolny kształt 35"/>
          <p:cNvSpPr/>
          <p:nvPr/>
        </p:nvSpPr>
        <p:spPr>
          <a:xfrm flipV="1">
            <a:off x="4580878" y="4847724"/>
            <a:ext cx="3679634" cy="1367927"/>
          </a:xfrm>
          <a:custGeom>
            <a:avLst/>
            <a:gdLst>
              <a:gd name="connsiteX0" fmla="*/ 0 w 3679634"/>
              <a:gd name="connsiteY0" fmla="*/ 1366092 h 1367927"/>
              <a:gd name="connsiteX1" fmla="*/ 914400 w 3679634"/>
              <a:gd name="connsiteY1" fmla="*/ 1299990 h 1367927"/>
              <a:gd name="connsiteX2" fmla="*/ 2016087 w 3679634"/>
              <a:gd name="connsiteY2" fmla="*/ 958468 h 1367927"/>
              <a:gd name="connsiteX3" fmla="*/ 2919470 w 3679634"/>
              <a:gd name="connsiteY3" fmla="*/ 539827 h 1367927"/>
              <a:gd name="connsiteX4" fmla="*/ 3679634 w 3679634"/>
              <a:gd name="connsiteY4" fmla="*/ 0 h 1367927"/>
              <a:gd name="connsiteX5" fmla="*/ 3679634 w 3679634"/>
              <a:gd name="connsiteY5" fmla="*/ 0 h 1367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79634" h="1367927">
                <a:moveTo>
                  <a:pt x="0" y="1366092"/>
                </a:moveTo>
                <a:cubicBezTo>
                  <a:pt x="289193" y="1367009"/>
                  <a:pt x="578386" y="1367927"/>
                  <a:pt x="914400" y="1299990"/>
                </a:cubicBezTo>
                <a:cubicBezTo>
                  <a:pt x="1250414" y="1232053"/>
                  <a:pt x="1681909" y="1085162"/>
                  <a:pt x="2016087" y="958468"/>
                </a:cubicBezTo>
                <a:cubicBezTo>
                  <a:pt x="2350265" y="831774"/>
                  <a:pt x="2642212" y="699572"/>
                  <a:pt x="2919470" y="539827"/>
                </a:cubicBezTo>
                <a:cubicBezTo>
                  <a:pt x="3196728" y="380082"/>
                  <a:pt x="3679634" y="0"/>
                  <a:pt x="3679634" y="0"/>
                </a:cubicBezTo>
                <a:lnTo>
                  <a:pt x="3679634" y="0"/>
                </a:lnTo>
              </a:path>
            </a:pathLst>
          </a:custGeom>
          <a:noFill/>
          <a:ln w="19050" cap="flat" cmpd="sng" algn="ctr">
            <a:solidFill>
              <a:srgbClr val="0070C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37" name="Dowolny kształt 36"/>
          <p:cNvSpPr/>
          <p:nvPr/>
        </p:nvSpPr>
        <p:spPr>
          <a:xfrm flipH="1" flipV="1">
            <a:off x="894183" y="4852627"/>
            <a:ext cx="3679634" cy="1367927"/>
          </a:xfrm>
          <a:custGeom>
            <a:avLst/>
            <a:gdLst>
              <a:gd name="connsiteX0" fmla="*/ 0 w 3679634"/>
              <a:gd name="connsiteY0" fmla="*/ 1366092 h 1367927"/>
              <a:gd name="connsiteX1" fmla="*/ 914400 w 3679634"/>
              <a:gd name="connsiteY1" fmla="*/ 1299990 h 1367927"/>
              <a:gd name="connsiteX2" fmla="*/ 2016087 w 3679634"/>
              <a:gd name="connsiteY2" fmla="*/ 958468 h 1367927"/>
              <a:gd name="connsiteX3" fmla="*/ 2919470 w 3679634"/>
              <a:gd name="connsiteY3" fmla="*/ 539827 h 1367927"/>
              <a:gd name="connsiteX4" fmla="*/ 3679634 w 3679634"/>
              <a:gd name="connsiteY4" fmla="*/ 0 h 1367927"/>
              <a:gd name="connsiteX5" fmla="*/ 3679634 w 3679634"/>
              <a:gd name="connsiteY5" fmla="*/ 0 h 1367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679634" h="1367927">
                <a:moveTo>
                  <a:pt x="0" y="1366092"/>
                </a:moveTo>
                <a:cubicBezTo>
                  <a:pt x="289193" y="1367009"/>
                  <a:pt x="578386" y="1367927"/>
                  <a:pt x="914400" y="1299990"/>
                </a:cubicBezTo>
                <a:cubicBezTo>
                  <a:pt x="1250414" y="1232053"/>
                  <a:pt x="1681909" y="1085162"/>
                  <a:pt x="2016087" y="958468"/>
                </a:cubicBezTo>
                <a:cubicBezTo>
                  <a:pt x="2350265" y="831774"/>
                  <a:pt x="2642212" y="699572"/>
                  <a:pt x="2919470" y="539827"/>
                </a:cubicBezTo>
                <a:cubicBezTo>
                  <a:pt x="3196728" y="380082"/>
                  <a:pt x="3679634" y="0"/>
                  <a:pt x="3679634" y="0"/>
                </a:cubicBezTo>
                <a:lnTo>
                  <a:pt x="3679634" y="0"/>
                </a:lnTo>
              </a:path>
            </a:pathLst>
          </a:custGeom>
          <a:noFill/>
          <a:ln w="19050" cap="flat" cmpd="sng" algn="ctr">
            <a:solidFill>
              <a:srgbClr val="00206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38" name="pole tekstowe 37"/>
          <p:cNvSpPr txBox="1"/>
          <p:nvPr/>
        </p:nvSpPr>
        <p:spPr>
          <a:xfrm>
            <a:off x="8132240" y="5814541"/>
            <a:ext cx="436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2’</a:t>
            </a:r>
          </a:p>
        </p:txBody>
      </p:sp>
      <p:sp>
        <p:nvSpPr>
          <p:cNvPr id="39" name="pole tekstowe 38"/>
          <p:cNvSpPr txBox="1"/>
          <p:nvPr/>
        </p:nvSpPr>
        <p:spPr>
          <a:xfrm>
            <a:off x="5345169" y="2606797"/>
            <a:ext cx="3286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</a:t>
            </a:r>
          </a:p>
        </p:txBody>
      </p:sp>
      <p:sp>
        <p:nvSpPr>
          <p:cNvPr id="40" name="pole tekstowe 39"/>
          <p:cNvSpPr txBox="1"/>
          <p:nvPr/>
        </p:nvSpPr>
        <p:spPr>
          <a:xfrm>
            <a:off x="6593479" y="2035825"/>
            <a:ext cx="3399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1</a:t>
            </a:r>
          </a:p>
        </p:txBody>
      </p:sp>
      <p:sp>
        <p:nvSpPr>
          <p:cNvPr id="41" name="pole tekstowe 40"/>
          <p:cNvSpPr txBox="1"/>
          <p:nvPr/>
        </p:nvSpPr>
        <p:spPr>
          <a:xfrm>
            <a:off x="6254988" y="6361962"/>
            <a:ext cx="54530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P-1</a:t>
            </a:r>
          </a:p>
        </p:txBody>
      </p:sp>
      <p:sp>
        <p:nvSpPr>
          <p:cNvPr id="42" name="pole tekstowe 41"/>
          <p:cNvSpPr txBox="1"/>
          <p:nvPr/>
        </p:nvSpPr>
        <p:spPr>
          <a:xfrm>
            <a:off x="594012" y="5838269"/>
            <a:ext cx="5485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2’’</a:t>
            </a:r>
          </a:p>
        </p:txBody>
      </p:sp>
      <p:cxnSp>
        <p:nvCxnSpPr>
          <p:cNvPr id="43" name="Łącznik prosty 42"/>
          <p:cNvCxnSpPr/>
          <p:nvPr/>
        </p:nvCxnSpPr>
        <p:spPr>
          <a:xfrm>
            <a:off x="1254339" y="5743852"/>
            <a:ext cx="324000" cy="1588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lgDash"/>
          </a:ln>
          <a:effectLst/>
        </p:spPr>
      </p:cxnSp>
      <p:sp>
        <p:nvSpPr>
          <p:cNvPr id="44" name="pole tekstowe 43"/>
          <p:cNvSpPr txBox="1"/>
          <p:nvPr/>
        </p:nvSpPr>
        <p:spPr>
          <a:xfrm rot="16200000">
            <a:off x="8048044" y="3929710"/>
            <a:ext cx="130858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Δ</a:t>
            </a:r>
            <a:r>
              <a:rPr kumimoji="0" lang="pl-PL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h </a:t>
            </a:r>
            <a:r>
              <a:rPr kumimoji="0" lang="pl-PL" sz="1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A-Pł-W1-B (</a:t>
            </a:r>
            <a:r>
              <a:rPr kumimoji="0" lang="pl-PL" sz="12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G</a:t>
            </a:r>
            <a:r>
              <a:rPr kumimoji="0" lang="pl-PL" sz="1200" b="0" i="0" u="none" strike="noStrike" kern="0" cap="none" spc="0" normalizeH="0" baseline="-5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Pmax</a:t>
            </a:r>
            <a:r>
              <a:rPr kumimoji="0" lang="pl-PL" sz="1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)</a:t>
            </a:r>
            <a:endParaRPr kumimoji="0" lang="pl-PL" sz="12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45" name="pole tekstowe 44"/>
          <p:cNvSpPr txBox="1"/>
          <p:nvPr/>
        </p:nvSpPr>
        <p:spPr>
          <a:xfrm>
            <a:off x="2850847" y="5744424"/>
            <a:ext cx="753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G</a:t>
            </a:r>
            <a:r>
              <a:rPr kumimoji="0" lang="pl-PL" sz="12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rozł</a:t>
            </a:r>
            <a:r>
              <a:rPr kumimoji="0" lang="pl-PL" sz="1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 max</a:t>
            </a:r>
            <a:endParaRPr kumimoji="0" lang="pl-PL" sz="12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46" name="pole tekstowe 45"/>
          <p:cNvSpPr txBox="1"/>
          <p:nvPr/>
        </p:nvSpPr>
        <p:spPr>
          <a:xfrm>
            <a:off x="5062866" y="5737027"/>
            <a:ext cx="6188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G</a:t>
            </a:r>
            <a:r>
              <a:rPr kumimoji="0" lang="pl-PL" sz="12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Pmax</a:t>
            </a:r>
            <a:endParaRPr kumimoji="0" lang="pl-PL" sz="12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47" name="pole tekstowe 46"/>
          <p:cNvSpPr txBox="1"/>
          <p:nvPr/>
        </p:nvSpPr>
        <p:spPr>
          <a:xfrm>
            <a:off x="3788603" y="5474494"/>
            <a:ext cx="3153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q</a:t>
            </a:r>
            <a:r>
              <a:rPr kumimoji="0" lang="pl-PL" sz="1200" b="0" i="1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s</a:t>
            </a:r>
            <a:endParaRPr kumimoji="0" lang="pl-PL" sz="1200" b="0" i="1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48" name="Elipsa 47"/>
          <p:cNvSpPr/>
          <p:nvPr/>
        </p:nvSpPr>
        <p:spPr>
          <a:xfrm>
            <a:off x="5846383" y="4657660"/>
            <a:ext cx="54000" cy="54000"/>
          </a:xfrm>
          <a:prstGeom prst="ellipse">
            <a:avLst/>
          </a:prstGeom>
          <a:solidFill>
            <a:srgbClr val="000000"/>
          </a:solidFill>
          <a:ln w="95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49" name="pole tekstowe 48"/>
          <p:cNvSpPr txBox="1"/>
          <p:nvPr/>
        </p:nvSpPr>
        <p:spPr>
          <a:xfrm>
            <a:off x="5645185" y="4486882"/>
            <a:ext cx="2551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II</a:t>
            </a:r>
          </a:p>
        </p:txBody>
      </p:sp>
      <p:sp>
        <p:nvSpPr>
          <p:cNvPr id="50" name="pole tekstowe 49"/>
          <p:cNvSpPr txBox="1"/>
          <p:nvPr/>
        </p:nvSpPr>
        <p:spPr>
          <a:xfrm>
            <a:off x="6096869" y="5549702"/>
            <a:ext cx="29046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III</a:t>
            </a:r>
          </a:p>
        </p:txBody>
      </p:sp>
      <p:sp>
        <p:nvSpPr>
          <p:cNvPr id="51" name="Elipsa 50"/>
          <p:cNvSpPr/>
          <p:nvPr/>
        </p:nvSpPr>
        <p:spPr>
          <a:xfrm>
            <a:off x="6116476" y="5725029"/>
            <a:ext cx="54000" cy="54000"/>
          </a:xfrm>
          <a:prstGeom prst="ellipse">
            <a:avLst/>
          </a:prstGeom>
          <a:solidFill>
            <a:srgbClr val="000000"/>
          </a:solidFill>
          <a:ln w="95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cxnSp>
        <p:nvCxnSpPr>
          <p:cNvPr id="52" name="Łącznik prosty ze strzałką 51"/>
          <p:cNvCxnSpPr/>
          <p:nvPr/>
        </p:nvCxnSpPr>
        <p:spPr>
          <a:xfrm>
            <a:off x="4572000" y="5151294"/>
            <a:ext cx="129600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triangle" w="med" len="lg"/>
            <a:tailEnd type="triangle" w="med" len="lg"/>
          </a:ln>
          <a:effectLst/>
        </p:spPr>
      </p:cxnSp>
      <p:sp>
        <p:nvSpPr>
          <p:cNvPr id="53" name="pole tekstowe 52"/>
          <p:cNvSpPr txBox="1"/>
          <p:nvPr/>
        </p:nvSpPr>
        <p:spPr>
          <a:xfrm>
            <a:off x="4844873" y="4929560"/>
            <a:ext cx="9114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G</a:t>
            </a:r>
            <a:r>
              <a:rPr kumimoji="0" lang="pl-PL" sz="10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P</a:t>
            </a:r>
            <a:r>
              <a:rPr kumimoji="0" lang="pl-PL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=G</a:t>
            </a:r>
            <a:r>
              <a:rPr kumimoji="0" lang="pl-PL" sz="10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ład.max</a:t>
            </a:r>
            <a:endParaRPr kumimoji="0" lang="pl-PL" sz="10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cxnSp>
        <p:nvCxnSpPr>
          <p:cNvPr id="54" name="Łącznik prosty ze strzałką 53"/>
          <p:cNvCxnSpPr/>
          <p:nvPr/>
        </p:nvCxnSpPr>
        <p:spPr>
          <a:xfrm>
            <a:off x="4569097" y="5429965"/>
            <a:ext cx="136800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triangle" w="med" len="lg"/>
            <a:tailEnd type="triangle" w="med" len="lg"/>
          </a:ln>
          <a:effectLst/>
        </p:spPr>
      </p:cxnSp>
      <p:sp>
        <p:nvSpPr>
          <p:cNvPr id="55" name="pole tekstowe 54"/>
          <p:cNvSpPr txBox="1"/>
          <p:nvPr/>
        </p:nvSpPr>
        <p:spPr>
          <a:xfrm>
            <a:off x="4960993" y="5208231"/>
            <a:ext cx="91149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G</a:t>
            </a:r>
            <a:r>
              <a:rPr kumimoji="0" lang="pl-PL" sz="10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P</a:t>
            </a:r>
            <a:r>
              <a:rPr kumimoji="0" lang="pl-PL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=G</a:t>
            </a:r>
            <a:r>
              <a:rPr kumimoji="0" lang="pl-PL" sz="10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h.śr</a:t>
            </a:r>
            <a:endParaRPr kumimoji="0" lang="pl-PL" sz="10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56" name="Dowolny kształt 55"/>
          <p:cNvSpPr/>
          <p:nvPr/>
        </p:nvSpPr>
        <p:spPr>
          <a:xfrm>
            <a:off x="5869577" y="3564709"/>
            <a:ext cx="261257" cy="464457"/>
          </a:xfrm>
          <a:custGeom>
            <a:avLst/>
            <a:gdLst>
              <a:gd name="connsiteX0" fmla="*/ 0 w 278190"/>
              <a:gd name="connsiteY0" fmla="*/ 0 h 495904"/>
              <a:gd name="connsiteX1" fmla="*/ 159657 w 278190"/>
              <a:gd name="connsiteY1" fmla="*/ 238034 h 495904"/>
              <a:gd name="connsiteX2" fmla="*/ 261257 w 278190"/>
              <a:gd name="connsiteY2" fmla="*/ 458651 h 495904"/>
              <a:gd name="connsiteX3" fmla="*/ 261257 w 278190"/>
              <a:gd name="connsiteY3" fmla="*/ 461554 h 495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190" h="495904">
                <a:moveTo>
                  <a:pt x="0" y="0"/>
                </a:moveTo>
                <a:cubicBezTo>
                  <a:pt x="58057" y="80796"/>
                  <a:pt x="116114" y="161592"/>
                  <a:pt x="159657" y="238034"/>
                </a:cubicBezTo>
                <a:cubicBezTo>
                  <a:pt x="203200" y="314476"/>
                  <a:pt x="244324" y="421398"/>
                  <a:pt x="261257" y="458651"/>
                </a:cubicBezTo>
                <a:cubicBezTo>
                  <a:pt x="278190" y="495904"/>
                  <a:pt x="256419" y="491550"/>
                  <a:pt x="261257" y="461554"/>
                </a:cubicBezTo>
              </a:path>
            </a:pathLst>
          </a:custGeom>
          <a:noFill/>
          <a:ln w="19050" cap="flat" cmpd="sng" algn="ctr">
            <a:solidFill>
              <a:srgbClr val="FFFF00"/>
            </a:solidFill>
            <a:prstDash val="solid"/>
          </a:ln>
          <a:effectLst>
            <a:glow rad="63500">
              <a:srgbClr val="E32213">
                <a:satMod val="175000"/>
                <a:alpha val="40000"/>
              </a:srgbClr>
            </a:glo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7" name="Elipsa 56"/>
          <p:cNvSpPr/>
          <p:nvPr/>
        </p:nvSpPr>
        <p:spPr>
          <a:xfrm>
            <a:off x="6105417" y="3994350"/>
            <a:ext cx="54000" cy="54000"/>
          </a:xfrm>
          <a:prstGeom prst="ellipse">
            <a:avLst/>
          </a:prstGeom>
          <a:solidFill>
            <a:srgbClr val="000000"/>
          </a:solidFill>
          <a:ln w="95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8" name="Elipsa 57"/>
          <p:cNvSpPr/>
          <p:nvPr/>
        </p:nvSpPr>
        <p:spPr>
          <a:xfrm>
            <a:off x="5897822" y="3607094"/>
            <a:ext cx="54000" cy="54000"/>
          </a:xfrm>
          <a:prstGeom prst="ellipse">
            <a:avLst/>
          </a:prstGeom>
          <a:solidFill>
            <a:srgbClr val="000000"/>
          </a:solidFill>
          <a:ln w="95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59" name="Elipsa 58"/>
          <p:cNvSpPr/>
          <p:nvPr/>
        </p:nvSpPr>
        <p:spPr>
          <a:xfrm>
            <a:off x="5843569" y="3538328"/>
            <a:ext cx="54000" cy="54000"/>
          </a:xfrm>
          <a:prstGeom prst="ellipse">
            <a:avLst/>
          </a:prstGeom>
          <a:solidFill>
            <a:srgbClr val="000000"/>
          </a:solidFill>
          <a:ln w="95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60" name="Elipsa 59"/>
          <p:cNvSpPr/>
          <p:nvPr/>
        </p:nvSpPr>
        <p:spPr>
          <a:xfrm>
            <a:off x="6110201" y="3228252"/>
            <a:ext cx="54000" cy="54000"/>
          </a:xfrm>
          <a:prstGeom prst="ellipse">
            <a:avLst/>
          </a:prstGeom>
          <a:solidFill>
            <a:srgbClr val="000000"/>
          </a:solidFill>
          <a:ln w="95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cxnSp>
        <p:nvCxnSpPr>
          <p:cNvPr id="61" name="Łącznik prosty 60"/>
          <p:cNvCxnSpPr/>
          <p:nvPr/>
        </p:nvCxnSpPr>
        <p:spPr>
          <a:xfrm>
            <a:off x="6163255" y="3255565"/>
            <a:ext cx="2700000" cy="1588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lgDash"/>
          </a:ln>
          <a:effectLst/>
        </p:spPr>
      </p:cxnSp>
      <p:cxnSp>
        <p:nvCxnSpPr>
          <p:cNvPr id="62" name="Łącznik prosty 61"/>
          <p:cNvCxnSpPr/>
          <p:nvPr/>
        </p:nvCxnSpPr>
        <p:spPr>
          <a:xfrm>
            <a:off x="6159835" y="4023022"/>
            <a:ext cx="2304000" cy="1588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lgDash"/>
          </a:ln>
          <a:effectLst/>
        </p:spPr>
      </p:cxnSp>
      <p:sp>
        <p:nvSpPr>
          <p:cNvPr id="63" name="pole tekstowe 62"/>
          <p:cNvSpPr txBox="1"/>
          <p:nvPr/>
        </p:nvSpPr>
        <p:spPr>
          <a:xfrm rot="16200000">
            <a:off x="646355" y="5162870"/>
            <a:ext cx="110575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Δ</a:t>
            </a:r>
            <a:r>
              <a:rPr kumimoji="0" lang="pl-PL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h </a:t>
            </a:r>
            <a:r>
              <a:rPr kumimoji="0" lang="pl-PL" sz="10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A-Z-B</a:t>
            </a:r>
            <a:r>
              <a:rPr kumimoji="0" lang="pl-PL" sz="10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 (</a:t>
            </a:r>
            <a:r>
              <a:rPr kumimoji="0" lang="pl-PL" sz="10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G</a:t>
            </a:r>
            <a:r>
              <a:rPr kumimoji="0" lang="pl-PL" sz="1000" b="0" i="0" u="none" strike="noStrike" kern="0" cap="none" spc="0" normalizeH="0" baseline="-5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rozł.max</a:t>
            </a:r>
            <a:r>
              <a:rPr kumimoji="0" lang="pl-PL" sz="10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)</a:t>
            </a:r>
            <a:endParaRPr kumimoji="0" lang="pl-PL" sz="10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64" name="pole tekstowe 63"/>
          <p:cNvSpPr txBox="1"/>
          <p:nvPr/>
        </p:nvSpPr>
        <p:spPr>
          <a:xfrm rot="16200000">
            <a:off x="7872209" y="4295105"/>
            <a:ext cx="76010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H</a:t>
            </a:r>
            <a:r>
              <a:rPr kumimoji="0" lang="pl-PL" sz="1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P(</a:t>
            </a:r>
            <a:r>
              <a:rPr kumimoji="0" lang="pl-PL" sz="12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G</a:t>
            </a:r>
            <a:r>
              <a:rPr kumimoji="0" lang="pl-PL" sz="1200" b="0" i="0" u="none" strike="noStrike" kern="0" cap="none" spc="0" normalizeH="0" baseline="-5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Pmax</a:t>
            </a:r>
            <a:r>
              <a:rPr kumimoji="0" lang="pl-PL" sz="12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)</a:t>
            </a:r>
            <a:endParaRPr kumimoji="0" lang="pl-PL" sz="12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65" name="pole tekstowe 64"/>
          <p:cNvSpPr txBox="1"/>
          <p:nvPr/>
        </p:nvSpPr>
        <p:spPr>
          <a:xfrm>
            <a:off x="555570" y="1822428"/>
            <a:ext cx="3168085" cy="1892826"/>
          </a:xfrm>
          <a:prstGeom prst="rect">
            <a:avLst/>
          </a:prstGeom>
          <a:noFill/>
          <a:ln w="38100">
            <a:solidFill>
              <a:srgbClr val="FF3300"/>
            </a:solidFill>
          </a:ln>
        </p:spPr>
        <p:txBody>
          <a:bodyPr wrap="square" rtlCol="0">
            <a:spAutoFit/>
          </a:bodyPr>
          <a:lstStyle/>
          <a:p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I </a:t>
            </a:r>
            <a:r>
              <a:rPr lang="pl-PL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G</a:t>
            </a:r>
            <a:r>
              <a:rPr lang="pl-PL" baseline="-25000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r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 = </a:t>
            </a:r>
            <a:r>
              <a:rPr lang="pl-PL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G</a:t>
            </a:r>
            <a:r>
              <a:rPr lang="pl-PL" baseline="-25000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hśr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, H</a:t>
            </a:r>
            <a:r>
              <a:rPr lang="pl-PL" baseline="-25000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A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 = H</a:t>
            </a:r>
            <a:r>
              <a:rPr lang="pl-PL" baseline="-25000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B</a:t>
            </a:r>
          </a:p>
          <a:p>
            <a:endParaRPr lang="pl-PL" dirty="0" smtClean="0">
              <a:solidFill>
                <a:srgbClr val="000000"/>
              </a:solidFill>
              <a:latin typeface="Trebuchet MS (Nagłówki)"/>
              <a:ea typeface="Cambria Math"/>
            </a:endParaRPr>
          </a:p>
          <a:p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II 0 </a:t>
            </a:r>
            <a:r>
              <a:rPr lang="pl-PL" dirty="0" smtClean="0">
                <a:solidFill>
                  <a:srgbClr val="000000"/>
                </a:solidFill>
                <a:latin typeface="Cambria Math"/>
                <a:ea typeface="Cambria Math"/>
              </a:rPr>
              <a:t>≤ </a:t>
            </a:r>
            <a:r>
              <a:rPr lang="pl-PL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G</a:t>
            </a:r>
            <a:r>
              <a:rPr lang="pl-PL" baseline="-25000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r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 &lt; </a:t>
            </a:r>
            <a:r>
              <a:rPr lang="pl-PL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G</a:t>
            </a:r>
            <a:r>
              <a:rPr lang="pl-PL" baseline="-25000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hśr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, H</a:t>
            </a:r>
            <a:r>
              <a:rPr lang="pl-PL" baseline="-25000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A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 &lt; H</a:t>
            </a:r>
            <a:r>
              <a:rPr lang="pl-PL" baseline="-25000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B</a:t>
            </a:r>
          </a:p>
          <a:p>
            <a:pPr>
              <a:lnSpc>
                <a:spcPct val="150000"/>
              </a:lnSpc>
            </a:pP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	</a:t>
            </a:r>
            <a:r>
              <a:rPr lang="pl-PL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G</a:t>
            </a:r>
            <a:r>
              <a:rPr lang="pl-PL" baseline="-25000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r</a:t>
            </a:r>
            <a:r>
              <a:rPr lang="pl-PL" baseline="-25000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 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= 0</a:t>
            </a:r>
          </a:p>
          <a:p>
            <a:endParaRPr lang="pl-PL" dirty="0" smtClean="0">
              <a:solidFill>
                <a:srgbClr val="000000"/>
              </a:solidFill>
              <a:latin typeface="Trebuchet MS (Nagłówki)"/>
              <a:ea typeface="Cambria Math"/>
            </a:endParaRPr>
          </a:p>
          <a:p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III </a:t>
            </a:r>
            <a:r>
              <a:rPr lang="pl-PL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G</a:t>
            </a:r>
            <a:r>
              <a:rPr lang="pl-PL" baseline="-25000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hśr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 &lt;</a:t>
            </a:r>
            <a:r>
              <a:rPr lang="pl-PL" dirty="0" smtClean="0">
                <a:solidFill>
                  <a:srgbClr val="000000"/>
                </a:solidFill>
                <a:latin typeface="Cambria Math"/>
                <a:ea typeface="Cambria Math"/>
              </a:rPr>
              <a:t> 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G</a:t>
            </a:r>
            <a:r>
              <a:rPr lang="pl-PL" baseline="-25000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r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 </a:t>
            </a:r>
            <a:r>
              <a:rPr lang="pl-PL" dirty="0" smtClean="0">
                <a:solidFill>
                  <a:srgbClr val="000000"/>
                </a:solidFill>
                <a:latin typeface="Cambria Math"/>
                <a:ea typeface="Cambria Math"/>
              </a:rPr>
              <a:t>≤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 </a:t>
            </a:r>
            <a:r>
              <a:rPr lang="pl-PL" i="1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q</a:t>
            </a:r>
            <a:r>
              <a:rPr lang="pl-PL" baseline="-25000" dirty="0" err="1" smtClean="0">
                <a:solidFill>
                  <a:srgbClr val="000000"/>
                </a:solidFill>
                <a:latin typeface="Trebuchet MS (Nagłówki)"/>
                <a:ea typeface="Cambria Math"/>
              </a:rPr>
              <a:t>cwu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, 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H</a:t>
            </a:r>
            <a:r>
              <a:rPr lang="pl-PL" baseline="-25000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A</a:t>
            </a:r>
            <a:r>
              <a:rPr lang="pl-PL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 &gt; H</a:t>
            </a:r>
            <a:r>
              <a:rPr lang="pl-PL" baseline="-25000" dirty="0" smtClean="0">
                <a:solidFill>
                  <a:srgbClr val="000000"/>
                </a:solidFill>
                <a:latin typeface="Trebuchet MS (Nagłówki)"/>
                <a:ea typeface="Cambria Math"/>
              </a:rPr>
              <a:t>B</a:t>
            </a:r>
            <a:endParaRPr lang="pl-PL" dirty="0" smtClean="0">
              <a:solidFill>
                <a:srgbClr val="000000"/>
              </a:solidFill>
              <a:latin typeface="Trebuchet MS (Nagłówki)"/>
              <a:ea typeface="Cambria Math"/>
            </a:endParaRPr>
          </a:p>
        </p:txBody>
      </p:sp>
      <p:cxnSp>
        <p:nvCxnSpPr>
          <p:cNvPr id="66" name="Łącznik prosty ze strzałką 65"/>
          <p:cNvCxnSpPr/>
          <p:nvPr/>
        </p:nvCxnSpPr>
        <p:spPr>
          <a:xfrm flipV="1">
            <a:off x="4564638" y="4853007"/>
            <a:ext cx="3960000" cy="0"/>
          </a:xfrm>
          <a:prstGeom prst="straightConnector1">
            <a:avLst/>
          </a:prstGeom>
          <a:noFill/>
          <a:ln w="38100" cap="rnd" cmpd="sng" algn="ctr">
            <a:solidFill>
              <a:srgbClr val="FF0000"/>
            </a:solidFill>
            <a:prstDash val="solid"/>
            <a:headEnd type="none" w="med" len="lg"/>
            <a:tailEnd type="none" w="med" len="med"/>
          </a:ln>
          <a:effectLst/>
        </p:spPr>
      </p:cxnSp>
      <p:cxnSp>
        <p:nvCxnSpPr>
          <p:cNvPr id="67" name="Łącznik prosty ze strzałką 66"/>
          <p:cNvCxnSpPr/>
          <p:nvPr/>
        </p:nvCxnSpPr>
        <p:spPr>
          <a:xfrm rot="18000000" flipV="1">
            <a:off x="8460769" y="4858135"/>
            <a:ext cx="144000" cy="0"/>
          </a:xfrm>
          <a:prstGeom prst="straightConnector1">
            <a:avLst/>
          </a:prstGeom>
          <a:noFill/>
          <a:ln w="38100" cap="rnd" cmpd="sng" algn="ctr">
            <a:solidFill>
              <a:srgbClr val="FF0000"/>
            </a:solidFill>
            <a:prstDash val="solid"/>
            <a:headEnd type="none" w="med" len="lg"/>
            <a:tailEnd type="none" w="med" len="med"/>
          </a:ln>
          <a:effectLst/>
        </p:spPr>
      </p:cxnSp>
      <p:cxnSp>
        <p:nvCxnSpPr>
          <p:cNvPr id="68" name="Łącznik prosty ze strzałką 67"/>
          <p:cNvCxnSpPr/>
          <p:nvPr/>
        </p:nvCxnSpPr>
        <p:spPr>
          <a:xfrm rot="16200000" flipV="1">
            <a:off x="8040698" y="3642166"/>
            <a:ext cx="77400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triangle" w="med" len="lg"/>
            <a:tailEnd type="triangle" w="med" len="lg"/>
          </a:ln>
          <a:effectLst/>
        </p:spPr>
      </p:cxnSp>
      <p:sp>
        <p:nvSpPr>
          <p:cNvPr id="69" name="pole tekstowe 68"/>
          <p:cNvSpPr txBox="1"/>
          <p:nvPr/>
        </p:nvSpPr>
        <p:spPr>
          <a:xfrm rot="16200000">
            <a:off x="7902062" y="3484710"/>
            <a:ext cx="6690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niedobór ciśnienia</a:t>
            </a:r>
            <a:endParaRPr kumimoji="0" lang="pl-PL" sz="8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70" name="pole tekstowe 69"/>
          <p:cNvSpPr txBox="1"/>
          <p:nvPr/>
        </p:nvSpPr>
        <p:spPr>
          <a:xfrm>
            <a:off x="5922981" y="3423051"/>
            <a:ext cx="570578" cy="338554"/>
          </a:xfrm>
          <a:prstGeom prst="rect">
            <a:avLst/>
          </a:prstGeom>
          <a:noFill/>
          <a:ln w="25400" cap="flat" cmpd="sng" algn="ctr">
            <a:noFill/>
            <a:prstDash val="solid"/>
          </a:ln>
          <a:effectLst/>
        </p:spPr>
        <p:txBody>
          <a:bodyPr wrap="square" rtlCol="0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8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rebuchet MS"/>
                <a:ea typeface="Cambria Math"/>
              </a:rPr>
              <a:t>punkt pracy </a:t>
            </a:r>
            <a:endParaRPr kumimoji="0" lang="pl-PL" sz="800" b="1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71" name="pole tekstowe 70"/>
          <p:cNvSpPr txBox="1"/>
          <p:nvPr/>
        </p:nvSpPr>
        <p:spPr>
          <a:xfrm>
            <a:off x="6291846" y="4565808"/>
            <a:ext cx="5266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200" b="1" i="1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q</a:t>
            </a:r>
            <a:r>
              <a:rPr kumimoji="0" lang="pl-PL" sz="1200" b="1" i="1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cwu</a:t>
            </a:r>
            <a:r>
              <a:rPr kumimoji="0" lang="pl-PL" sz="1200" b="1" i="1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 </a:t>
            </a:r>
            <a:endParaRPr kumimoji="0" lang="pl-PL" sz="1200" b="1" i="1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cxnSp>
        <p:nvCxnSpPr>
          <p:cNvPr id="72" name="Łącznik prosty 71"/>
          <p:cNvCxnSpPr/>
          <p:nvPr/>
        </p:nvCxnSpPr>
        <p:spPr>
          <a:xfrm>
            <a:off x="4097331" y="3636000"/>
            <a:ext cx="1836000" cy="1588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lgDash"/>
          </a:ln>
          <a:effectLst/>
        </p:spPr>
      </p:cxnSp>
      <p:sp>
        <p:nvSpPr>
          <p:cNvPr id="73" name="pole tekstowe 72"/>
          <p:cNvSpPr txBox="1"/>
          <p:nvPr/>
        </p:nvSpPr>
        <p:spPr>
          <a:xfrm rot="5400000" flipV="1">
            <a:off x="3278928" y="4111456"/>
            <a:ext cx="137184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H</a:t>
            </a:r>
            <a:r>
              <a:rPr kumimoji="0" lang="pl-PL" sz="10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Pł</a:t>
            </a:r>
            <a:r>
              <a:rPr kumimoji="0" lang="pl-PL" sz="10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 </a:t>
            </a:r>
            <a:r>
              <a:rPr kumimoji="0" lang="pl-PL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=</a:t>
            </a:r>
            <a:r>
              <a:rPr kumimoji="0" lang="pl-PL" sz="10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 </a:t>
            </a:r>
            <a:r>
              <a:rPr kumimoji="0" lang="el-GR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Δ</a:t>
            </a:r>
            <a:r>
              <a:rPr kumimoji="0" lang="pl-PL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h</a:t>
            </a:r>
            <a:r>
              <a:rPr kumimoji="0" lang="pl-PL" sz="10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A-Pł-W1-B </a:t>
            </a:r>
            <a:r>
              <a:rPr kumimoji="0" lang="pl-PL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+</a:t>
            </a:r>
            <a:r>
              <a:rPr kumimoji="0" lang="pl-PL" sz="10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 </a:t>
            </a:r>
            <a:r>
              <a:rPr kumimoji="0" lang="el-GR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Δ</a:t>
            </a:r>
            <a:r>
              <a:rPr kumimoji="0" lang="pl-PL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h</a:t>
            </a:r>
            <a:r>
              <a:rPr kumimoji="0" lang="pl-PL" sz="10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W1</a:t>
            </a:r>
            <a:endParaRPr kumimoji="0" lang="pl-PL" sz="10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cxnSp>
        <p:nvCxnSpPr>
          <p:cNvPr id="74" name="Łącznik prosty ze strzałką 73"/>
          <p:cNvCxnSpPr/>
          <p:nvPr/>
        </p:nvCxnSpPr>
        <p:spPr>
          <a:xfrm rot="16200000" flipV="1">
            <a:off x="3512474" y="4241006"/>
            <a:ext cx="122400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triangle" w="med" len="lg"/>
            <a:tailEnd type="triangle" w="med" len="lg"/>
          </a:ln>
          <a:effectLst/>
        </p:spPr>
      </p:cxnSp>
      <p:cxnSp>
        <p:nvCxnSpPr>
          <p:cNvPr id="75" name="Łącznik prosty ze strzałką 74"/>
          <p:cNvCxnSpPr/>
          <p:nvPr/>
        </p:nvCxnSpPr>
        <p:spPr>
          <a:xfrm rot="16200000" flipV="1">
            <a:off x="7051045" y="4727007"/>
            <a:ext cx="25200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triangle" w="med" len="med"/>
            <a:tailEnd type="triangle" w="med" len="med"/>
          </a:ln>
          <a:effectLst/>
        </p:spPr>
      </p:cxnSp>
      <p:cxnSp>
        <p:nvCxnSpPr>
          <p:cNvPr id="76" name="Łącznik prosty 75"/>
          <p:cNvCxnSpPr/>
          <p:nvPr/>
        </p:nvCxnSpPr>
        <p:spPr>
          <a:xfrm>
            <a:off x="6136395" y="4608000"/>
            <a:ext cx="1044000" cy="1588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lgDash"/>
          </a:ln>
          <a:effectLst/>
        </p:spPr>
      </p:cxnSp>
      <p:sp>
        <p:nvSpPr>
          <p:cNvPr id="77" name="Elipsa 76"/>
          <p:cNvSpPr/>
          <p:nvPr/>
        </p:nvSpPr>
        <p:spPr>
          <a:xfrm>
            <a:off x="6105546" y="4579929"/>
            <a:ext cx="54000" cy="54000"/>
          </a:xfrm>
          <a:prstGeom prst="ellipse">
            <a:avLst/>
          </a:prstGeom>
          <a:solidFill>
            <a:srgbClr val="000000"/>
          </a:solidFill>
          <a:ln w="95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78" name="pole tekstowe 77"/>
          <p:cNvSpPr txBox="1"/>
          <p:nvPr/>
        </p:nvSpPr>
        <p:spPr>
          <a:xfrm rot="10800000" flipV="1">
            <a:off x="7149306" y="4565808"/>
            <a:ext cx="92794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1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Δ</a:t>
            </a:r>
            <a:r>
              <a:rPr kumimoji="0" lang="pl-PL" sz="10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h</a:t>
            </a:r>
            <a:r>
              <a:rPr kumimoji="0" lang="pl-PL" sz="10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A-Z-B</a:t>
            </a:r>
            <a:r>
              <a:rPr kumimoji="0" lang="pl-PL" sz="10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(</a:t>
            </a:r>
            <a:r>
              <a:rPr kumimoji="0" lang="pl-PL" sz="10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G</a:t>
            </a:r>
            <a:r>
              <a:rPr kumimoji="0" lang="pl-PL" sz="1000" b="0" i="0" u="none" strike="noStrike" kern="0" cap="none" spc="0" normalizeH="0" baseline="-5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pmax</a:t>
            </a:r>
            <a:r>
              <a:rPr kumimoji="0" lang="pl-PL" sz="10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)</a:t>
            </a:r>
            <a:endParaRPr kumimoji="0" lang="pl-PL" sz="10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sp>
        <p:nvSpPr>
          <p:cNvPr id="79" name="Dowolny kształt 78"/>
          <p:cNvSpPr/>
          <p:nvPr/>
        </p:nvSpPr>
        <p:spPr>
          <a:xfrm>
            <a:off x="5880802" y="4852627"/>
            <a:ext cx="261257" cy="0"/>
          </a:xfrm>
          <a:custGeom>
            <a:avLst/>
            <a:gdLst>
              <a:gd name="connsiteX0" fmla="*/ 0 w 278190"/>
              <a:gd name="connsiteY0" fmla="*/ 0 h 495904"/>
              <a:gd name="connsiteX1" fmla="*/ 159657 w 278190"/>
              <a:gd name="connsiteY1" fmla="*/ 238034 h 495904"/>
              <a:gd name="connsiteX2" fmla="*/ 261257 w 278190"/>
              <a:gd name="connsiteY2" fmla="*/ 458651 h 495904"/>
              <a:gd name="connsiteX3" fmla="*/ 261257 w 278190"/>
              <a:gd name="connsiteY3" fmla="*/ 461554 h 495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8190" h="495904">
                <a:moveTo>
                  <a:pt x="0" y="0"/>
                </a:moveTo>
                <a:cubicBezTo>
                  <a:pt x="58057" y="80796"/>
                  <a:pt x="116114" y="161592"/>
                  <a:pt x="159657" y="238034"/>
                </a:cubicBezTo>
                <a:cubicBezTo>
                  <a:pt x="203200" y="314476"/>
                  <a:pt x="244324" y="421398"/>
                  <a:pt x="261257" y="458651"/>
                </a:cubicBezTo>
                <a:cubicBezTo>
                  <a:pt x="278190" y="495904"/>
                  <a:pt x="256419" y="491550"/>
                  <a:pt x="261257" y="461554"/>
                </a:cubicBezTo>
              </a:path>
            </a:pathLst>
          </a:custGeom>
          <a:noFill/>
          <a:ln w="19050" cap="flat" cmpd="sng" algn="ctr">
            <a:solidFill>
              <a:srgbClr val="FFFF00"/>
            </a:solidFill>
            <a:prstDash val="solid"/>
          </a:ln>
          <a:effectLst>
            <a:glow rad="63500">
              <a:srgbClr val="E32213">
                <a:satMod val="175000"/>
                <a:alpha val="40000"/>
              </a:srgbClr>
            </a:glo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rebuchet MS"/>
            </a:endParaRPr>
          </a:p>
        </p:txBody>
      </p:sp>
      <p:sp>
        <p:nvSpPr>
          <p:cNvPr id="80" name="Elipsa 79"/>
          <p:cNvSpPr/>
          <p:nvPr/>
        </p:nvSpPr>
        <p:spPr>
          <a:xfrm>
            <a:off x="5903707" y="4822919"/>
            <a:ext cx="54000" cy="54000"/>
          </a:xfrm>
          <a:prstGeom prst="ellipse">
            <a:avLst/>
          </a:prstGeom>
          <a:solidFill>
            <a:srgbClr val="000000"/>
          </a:solidFill>
          <a:ln w="9525" cap="flat" cmpd="sng" algn="ctr">
            <a:solidFill>
              <a:srgbClr val="FF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l-PL" sz="1800" b="0" i="0" u="none" strike="noStrike" kern="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Trebuchet MS"/>
            </a:endParaRPr>
          </a:p>
        </p:txBody>
      </p:sp>
      <p:cxnSp>
        <p:nvCxnSpPr>
          <p:cNvPr id="81" name="Łącznik prosty ze strzałką 80"/>
          <p:cNvCxnSpPr/>
          <p:nvPr/>
        </p:nvCxnSpPr>
        <p:spPr>
          <a:xfrm rot="16200000" flipV="1">
            <a:off x="4226409" y="4762627"/>
            <a:ext cx="180000" cy="0"/>
          </a:xfrm>
          <a:prstGeom prst="straightConnector1">
            <a:avLst/>
          </a:prstGeom>
          <a:noFill/>
          <a:ln w="19050" cap="flat" cmpd="sng" algn="ctr">
            <a:solidFill>
              <a:srgbClr val="000000"/>
            </a:solidFill>
            <a:prstDash val="solid"/>
            <a:headEnd type="triangle" w="med" len="med"/>
            <a:tailEnd type="triangle" w="med" len="med"/>
          </a:ln>
          <a:effectLst/>
        </p:spPr>
      </p:cxnSp>
      <p:cxnSp>
        <p:nvCxnSpPr>
          <p:cNvPr id="82" name="Łącznik prosty 81"/>
          <p:cNvCxnSpPr/>
          <p:nvPr/>
        </p:nvCxnSpPr>
        <p:spPr>
          <a:xfrm>
            <a:off x="4279896" y="4680000"/>
            <a:ext cx="1584000" cy="1588"/>
          </a:xfrm>
          <a:prstGeom prst="line">
            <a:avLst/>
          </a:prstGeom>
          <a:noFill/>
          <a:ln w="9525" cap="flat" cmpd="sng" algn="ctr">
            <a:solidFill>
              <a:srgbClr val="000000"/>
            </a:solidFill>
            <a:prstDash val="lgDash"/>
          </a:ln>
          <a:effectLst/>
        </p:spPr>
      </p:cxnSp>
      <p:sp>
        <p:nvSpPr>
          <p:cNvPr id="83" name="pole tekstowe 82"/>
          <p:cNvSpPr txBox="1"/>
          <p:nvPr/>
        </p:nvSpPr>
        <p:spPr>
          <a:xfrm rot="5400000" flipV="1">
            <a:off x="3876436" y="4234103"/>
            <a:ext cx="8032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Δ</a:t>
            </a:r>
            <a:r>
              <a:rPr kumimoji="0" lang="pl-PL" sz="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h</a:t>
            </a:r>
            <a:r>
              <a:rPr kumimoji="0" lang="pl-PL" sz="8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B-Z-A</a:t>
            </a:r>
            <a:r>
              <a:rPr kumimoji="0" lang="pl-PL" sz="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(</a:t>
            </a:r>
            <a:r>
              <a:rPr kumimoji="0" lang="pl-PL" sz="800" b="0" i="0" u="none" strike="noStrike" kern="0" cap="none" spc="0" normalizeH="0" baseline="-25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G</a:t>
            </a:r>
            <a:r>
              <a:rPr kumimoji="0" lang="pl-PL" sz="800" b="0" i="0" u="none" strike="noStrike" kern="0" cap="none" spc="0" normalizeH="0" baseline="-50000" noProof="0" dirty="0" err="1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ład.max</a:t>
            </a:r>
            <a:r>
              <a:rPr kumimoji="0" lang="pl-PL" sz="800" b="0" i="0" u="none" strike="noStrike" kern="0" cap="none" spc="0" normalizeH="0" baseline="-2500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Cambria Math"/>
              </a:rPr>
              <a:t>)</a:t>
            </a:r>
            <a:endParaRPr kumimoji="0" lang="pl-PL" sz="800" b="0" i="0" u="none" strike="noStrike" kern="0" cap="none" spc="0" normalizeH="0" baseline="-2500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</p:txBody>
      </p:sp>
      <p:cxnSp>
        <p:nvCxnSpPr>
          <p:cNvPr id="84" name="Łącznik prosty 83"/>
          <p:cNvCxnSpPr/>
          <p:nvPr/>
        </p:nvCxnSpPr>
        <p:spPr>
          <a:xfrm flipV="1">
            <a:off x="8379289" y="3648078"/>
            <a:ext cx="99602" cy="36513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85" name="Łącznik prosty 84"/>
          <p:cNvCxnSpPr/>
          <p:nvPr/>
        </p:nvCxnSpPr>
        <p:spPr>
          <a:xfrm flipV="1">
            <a:off x="8379289" y="3575052"/>
            <a:ext cx="99602" cy="36513"/>
          </a:xfrm>
          <a:prstGeom prst="line">
            <a:avLst/>
          </a:prstGeom>
          <a:noFill/>
          <a:ln w="38100" cap="flat" cmpd="sng" algn="ctr">
            <a:solidFill>
              <a:srgbClr val="FF0000"/>
            </a:solidFill>
            <a:prstDash val="solid"/>
          </a:ln>
          <a:effectLst/>
        </p:spPr>
      </p:cxnSp>
      <p:cxnSp>
        <p:nvCxnSpPr>
          <p:cNvPr id="86" name="Łącznik prosty 85"/>
          <p:cNvCxnSpPr/>
          <p:nvPr/>
        </p:nvCxnSpPr>
        <p:spPr>
          <a:xfrm flipV="1">
            <a:off x="1405306" y="5291163"/>
            <a:ext cx="99602" cy="36513"/>
          </a:xfrm>
          <a:prstGeom prst="line">
            <a:avLst/>
          </a:prstGeom>
          <a:noFill/>
          <a:ln w="38100" cap="flat" cmpd="sng" algn="ctr">
            <a:solidFill>
              <a:srgbClr val="FF3300"/>
            </a:solidFill>
            <a:prstDash val="solid"/>
          </a:ln>
          <a:effectLst/>
        </p:spPr>
      </p:cxnSp>
      <p:cxnSp>
        <p:nvCxnSpPr>
          <p:cNvPr id="87" name="Łącznik prosty 86"/>
          <p:cNvCxnSpPr/>
          <p:nvPr/>
        </p:nvCxnSpPr>
        <p:spPr>
          <a:xfrm flipV="1">
            <a:off x="1405306" y="5218137"/>
            <a:ext cx="99602" cy="36513"/>
          </a:xfrm>
          <a:prstGeom prst="line">
            <a:avLst/>
          </a:prstGeom>
          <a:noFill/>
          <a:ln w="38100" cap="flat" cmpd="sng" algn="ctr">
            <a:solidFill>
              <a:srgbClr val="FF3300"/>
            </a:solidFill>
            <a:prstDash val="solid"/>
          </a:ln>
          <a:effectLst/>
        </p:spPr>
      </p:cxnSp>
    </p:spTree>
    <p:extLst>
      <p:ext uri="{BB962C8B-B14F-4D97-AF65-F5344CB8AC3E}">
        <p14:creationId xmlns:p14="http://schemas.microsoft.com/office/powerpoint/2010/main" val="569071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8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2" presetID="2" presetClass="entr" presetSubtype="2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6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0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4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2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0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6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0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1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1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9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6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7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9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0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0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2" dur="2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3" fill="hold">
                      <p:stCondLst>
                        <p:cond delay="indefinite"/>
                      </p:stCondLst>
                      <p:childTnLst>
                        <p:par>
                          <p:cTn id="244" fill="hold">
                            <p:stCondLst>
                              <p:cond delay="0"/>
                            </p:stCondLst>
                            <p:childTnLst>
                              <p:par>
                                <p:cTn id="2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7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8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1" fill="hold">
                      <p:stCondLst>
                        <p:cond delay="indefinite"/>
                      </p:stCondLst>
                      <p:childTnLst>
                        <p:par>
                          <p:cTn id="272" fill="hold">
                            <p:stCondLst>
                              <p:cond delay="0"/>
                            </p:stCondLst>
                            <p:childTnLst>
                              <p:par>
                                <p:cTn id="27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5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0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5" fill="hold">
                      <p:stCondLst>
                        <p:cond delay="indefinite"/>
                      </p:stCondLst>
                      <p:childTnLst>
                        <p:par>
                          <p:cTn id="286" fill="hold">
                            <p:stCondLst>
                              <p:cond delay="0"/>
                            </p:stCondLst>
                            <p:childTnLst>
                              <p:par>
                                <p:cTn id="2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3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4" dur="5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5" fill="hold">
                      <p:stCondLst>
                        <p:cond delay="indefinite"/>
                      </p:stCondLst>
                      <p:childTnLst>
                        <p:par>
                          <p:cTn id="296" fill="hold">
                            <p:stCondLst>
                              <p:cond delay="0"/>
                            </p:stCondLst>
                            <p:childTnLst>
                              <p:par>
                                <p:cTn id="29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9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0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3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4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5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9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1" fill="hold">
                      <p:stCondLst>
                        <p:cond delay="indefinite"/>
                      </p:stCondLst>
                      <p:childTnLst>
                        <p:par>
                          <p:cTn id="322" fill="hold">
                            <p:stCondLst>
                              <p:cond delay="0"/>
                            </p:stCondLst>
                            <p:childTnLst>
                              <p:par>
                                <p:cTn id="3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5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9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0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3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7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8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4" grpId="0"/>
      <p:bldP spid="21" grpId="0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  <p:bldP spid="39" grpId="0"/>
      <p:bldP spid="40" grpId="0"/>
      <p:bldP spid="41" grpId="0"/>
      <p:bldP spid="42" grpId="0"/>
      <p:bldP spid="44" grpId="0"/>
      <p:bldP spid="45" grpId="0"/>
      <p:bldP spid="46" grpId="0"/>
      <p:bldP spid="47" grpId="0"/>
      <p:bldP spid="50" grpId="0"/>
      <p:bldP spid="51" grpId="0" animBg="1"/>
      <p:bldP spid="53" grpId="0"/>
      <p:bldP spid="55" grpId="0"/>
      <p:bldP spid="56" grpId="0" animBg="1"/>
      <p:bldP spid="57" grpId="0" animBg="1"/>
      <p:bldP spid="58" grpId="0" animBg="1"/>
      <p:bldP spid="59" grpId="0" animBg="1"/>
      <p:bldP spid="60" grpId="0" animBg="1"/>
      <p:bldP spid="63" grpId="0"/>
      <p:bldP spid="64" grpId="0"/>
      <p:bldP spid="65" grpId="0" animBg="1"/>
      <p:bldP spid="69" grpId="0"/>
      <p:bldP spid="70" grpId="0"/>
      <p:bldP spid="70" grpId="1"/>
      <p:bldP spid="71" grpId="0"/>
      <p:bldP spid="71" grpId="1"/>
      <p:bldP spid="73" grpId="0"/>
      <p:bldP spid="77" grpId="0" animBg="1"/>
      <p:bldP spid="78" grpId="0"/>
      <p:bldP spid="79" grpId="0" animBg="1"/>
      <p:bldP spid="80" grpId="0" animBg="1"/>
      <p:bldP spid="83" grpId="0"/>
    </p:bldLst>
  </p:timing>
</p:sld>
</file>

<file path=ppt/theme/theme1.xml><?xml version="1.0" encoding="utf-8"?>
<a:theme xmlns:a="http://schemas.openxmlformats.org/drawingml/2006/main" name="1_szablon1-PL">
  <a:themeElements>
    <a:clrScheme name="Niestandardowy 2">
      <a:dk1>
        <a:srgbClr val="000000"/>
      </a:dk1>
      <a:lt1>
        <a:srgbClr val="FFFFFF"/>
      </a:lt1>
      <a:dk2>
        <a:srgbClr val="FFEBD5"/>
      </a:dk2>
      <a:lt2>
        <a:srgbClr val="78120A"/>
      </a:lt2>
      <a:accent1>
        <a:srgbClr val="0084B4"/>
      </a:accent1>
      <a:accent2>
        <a:srgbClr val="ED3A2C"/>
      </a:accent2>
      <a:accent3>
        <a:srgbClr val="FFFFFF"/>
      </a:accent3>
      <a:accent4>
        <a:srgbClr val="000000"/>
      </a:accent4>
      <a:accent5>
        <a:srgbClr val="EFABAA"/>
      </a:accent5>
      <a:accent6>
        <a:srgbClr val="E7BF91"/>
      </a:accent6>
      <a:hlink>
        <a:srgbClr val="FFD9AF"/>
      </a:hlink>
      <a:folHlink>
        <a:srgbClr val="FFB25D"/>
      </a:folHlink>
    </a:clrScheme>
    <a:fontScheme name="1_Projekt domyślny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Projekt domyślny 1">
        <a:dk1>
          <a:srgbClr val="000000"/>
        </a:dk1>
        <a:lt1>
          <a:srgbClr val="FFFFFF"/>
        </a:lt1>
        <a:dk2>
          <a:srgbClr val="FFEBD5"/>
        </a:dk2>
        <a:lt2>
          <a:srgbClr val="78120A"/>
        </a:lt2>
        <a:accent1>
          <a:srgbClr val="E32213"/>
        </a:accent1>
        <a:accent2>
          <a:srgbClr val="FFD3A1"/>
        </a:accent2>
        <a:accent3>
          <a:srgbClr val="FFFFFF"/>
        </a:accent3>
        <a:accent4>
          <a:srgbClr val="000000"/>
        </a:accent4>
        <a:accent5>
          <a:srgbClr val="EFABAA"/>
        </a:accent5>
        <a:accent6>
          <a:srgbClr val="E7BF91"/>
        </a:accent6>
        <a:hlink>
          <a:srgbClr val="FFD9AF"/>
        </a:hlink>
        <a:folHlink>
          <a:srgbClr val="FFB25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Zielony szablon pwr</Template>
  <TotalTime>0</TotalTime>
  <Words>77</Words>
  <Application>Microsoft Office PowerPoint</Application>
  <PresentationFormat>Pokaz na ekranie (4:3)</PresentationFormat>
  <Paragraphs>38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 Math</vt:lpstr>
      <vt:lpstr>Trebuchet MS</vt:lpstr>
      <vt:lpstr>Trebuchet MS (Nagłówki)</vt:lpstr>
      <vt:lpstr>1_szablon1-PL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Układy przygotowania ciepłej wody użytkowej</dc:title>
  <dc:creator/>
  <cp:lastModifiedBy/>
  <cp:revision>201</cp:revision>
  <dcterms:created xsi:type="dcterms:W3CDTF">2012-03-10T11:28:15Z</dcterms:created>
  <dcterms:modified xsi:type="dcterms:W3CDTF">2018-03-13T08:23:00Z</dcterms:modified>
</cp:coreProperties>
</file>