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4660"/>
  </p:normalViewPr>
  <p:slideViewPr>
    <p:cSldViewPr>
      <p:cViewPr varScale="1">
        <p:scale>
          <a:sx n="114" d="100"/>
          <a:sy n="114" d="100"/>
        </p:scale>
        <p:origin x="17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19BD7-C031-4E57-AEE9-AE5B76D17FCC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D59AB-8AAB-4DD9-902A-54EC37FE006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5799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4373E6-76ED-4ED8-8B38-515D828AEF32}" type="slidenum">
              <a:rPr lang="pl-PL" altLang="pl-PL" smtClean="0"/>
              <a:pPr eaLnBrk="1" hangingPunct="1">
                <a:spcBef>
                  <a:spcPct val="0"/>
                </a:spcBef>
              </a:pPr>
              <a:t>1</a:t>
            </a:fld>
            <a:endParaRPr lang="pl-PL" altLang="pl-PL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B54C8AD-0E88-4F8D-8D4B-1AF31C67AAF6}" type="slidenum">
              <a:rPr lang="pl-PL" altLang="pl-PL" smtClean="0"/>
              <a:pPr eaLnBrk="1" hangingPunct="1">
                <a:spcBef>
                  <a:spcPct val="0"/>
                </a:spcBef>
              </a:pPr>
              <a:t>2</a:t>
            </a:fld>
            <a:endParaRPr lang="pl-PL" altLang="pl-PL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354011-2884-4D84-84AD-96F489FE50E2}" type="slidenum">
              <a:rPr lang="pl-PL" altLang="pl-PL" smtClean="0"/>
              <a:pPr eaLnBrk="1" hangingPunct="1">
                <a:spcBef>
                  <a:spcPct val="0"/>
                </a:spcBef>
              </a:pPr>
              <a:t>3</a:t>
            </a:fld>
            <a:endParaRPr lang="pl-PL" altLang="pl-PL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1BB298-35F4-474D-AE76-65D0E23FA410}" type="slidenum">
              <a:rPr lang="pl-PL" altLang="pl-PL" smtClean="0"/>
              <a:pPr eaLnBrk="1" hangingPunct="1">
                <a:spcBef>
                  <a:spcPct val="0"/>
                </a:spcBef>
              </a:pPr>
              <a:t>4</a:t>
            </a:fld>
            <a:endParaRPr lang="pl-PL" altLang="pl-PL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5B1F30-96C4-42AF-BE5D-A907117583C9}" type="slidenum">
              <a:rPr lang="pl-PL" altLang="pl-PL" smtClean="0"/>
              <a:pPr eaLnBrk="1" hangingPunct="1">
                <a:spcBef>
                  <a:spcPct val="0"/>
                </a:spcBef>
              </a:pPr>
              <a:t>5</a:t>
            </a:fld>
            <a:endParaRPr lang="pl-PL" altLang="pl-PL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E93688-90F7-4838-83B5-5F97975A22D0}" type="slidenum">
              <a:rPr lang="pl-PL" altLang="pl-PL" smtClean="0"/>
              <a:pPr eaLnBrk="1" hangingPunct="1">
                <a:spcBef>
                  <a:spcPct val="0"/>
                </a:spcBef>
              </a:pPr>
              <a:t>6</a:t>
            </a:fld>
            <a:endParaRPr lang="pl-PL" altLang="pl-PL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3C5B42F-8D3D-4A93-8350-A661868FC0EB}" type="slidenum">
              <a:rPr lang="pl-PL" altLang="pl-PL" smtClean="0"/>
              <a:pPr eaLnBrk="1" hangingPunct="1">
                <a:spcBef>
                  <a:spcPct val="0"/>
                </a:spcBef>
              </a:pPr>
              <a:t>7</a:t>
            </a:fld>
            <a:endParaRPr lang="pl-PL" altLang="pl-PL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620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4200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45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51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082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794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508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209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62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002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993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C598E-126F-4DE1-AE0E-C7D62FB30A19}" type="datetimeFigureOut">
              <a:rPr lang="pl-PL" smtClean="0"/>
              <a:t>2017-11-21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C1892-CB7A-4B57-94C9-B7196B2F0F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966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333750" y="2209800"/>
            <a:ext cx="247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 b="1" u="sng">
                <a:cs typeface="Times New Roman" pitchFamily="18" charset="0"/>
              </a:rPr>
              <a:t>Moc nagrzewnicy</a:t>
            </a:r>
          </a:p>
        </p:txBody>
      </p:sp>
    </p:spTree>
    <p:extLst>
      <p:ext uri="{BB962C8B-B14F-4D97-AF65-F5344CB8AC3E}">
        <p14:creationId xmlns:p14="http://schemas.microsoft.com/office/powerpoint/2010/main" val="3585765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81000" y="533400"/>
            <a:ext cx="8382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 b="1" u="sng">
                <a:cs typeface="Times New Roman" pitchFamily="18" charset="0"/>
              </a:rPr>
              <a:t>Moc nagrzewnicy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</a:rPr>
              <a:t> 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</a:rPr>
              <a:t>Nagrzewnica powietrza pracuje od temperatury t</a:t>
            </a:r>
            <a:r>
              <a:rPr lang="pl-PL" altLang="pl-PL" sz="1600" baseline="-25000"/>
              <a:t>a</a:t>
            </a:r>
            <a:r>
              <a:rPr lang="pl-PL" altLang="pl-PL" sz="1600">
                <a:cs typeface="Times New Roman" pitchFamily="18" charset="0"/>
              </a:rPr>
              <a:t> do temperatury nawiewu t</a:t>
            </a:r>
            <a:r>
              <a:rPr lang="pl-PL" altLang="pl-PL" sz="1600" baseline="-30000">
                <a:cs typeface="Times New Roman" pitchFamily="18" charset="0"/>
              </a:rPr>
              <a:t>n</a:t>
            </a:r>
            <a:r>
              <a:rPr lang="pl-PL" altLang="pl-PL" sz="1600" baseline="-30000"/>
              <a:t>oz</a:t>
            </a:r>
            <a:r>
              <a:rPr lang="pl-PL" altLang="pl-PL" sz="1600"/>
              <a:t>=t</a:t>
            </a:r>
            <a:r>
              <a:rPr lang="pl-PL" altLang="pl-PL" sz="1600" baseline="-25000"/>
              <a:t>B</a:t>
            </a:r>
            <a:endParaRPr lang="pl-PL" altLang="pl-PL" sz="1600" baseline="-25000">
              <a:sym typeface="Symbol" pitchFamily="18" charset="2"/>
            </a:endParaRPr>
          </a:p>
        </p:txBody>
      </p:sp>
      <p:pic>
        <p:nvPicPr>
          <p:cNvPr id="44035" name="Picture 3" descr="Untitled-Scanned-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267200"/>
            <a:ext cx="2743200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63575" y="3810000"/>
            <a:ext cx="7816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  <a:sym typeface="Symbol" pitchFamily="18" charset="2"/>
              </a:rPr>
              <a:t>Należy przeanalizować co to jest w naszym przypadku temperatura wlotowa do nagrzewnicy.</a:t>
            </a:r>
          </a:p>
        </p:txBody>
      </p:sp>
      <p:sp>
        <p:nvSpPr>
          <p:cNvPr id="44037" name="Rectangle 6"/>
          <p:cNvSpPr>
            <a:spLocks noChangeArrowheads="1"/>
          </p:cNvSpPr>
          <p:nvPr/>
        </p:nvSpPr>
        <p:spPr bwMode="auto">
          <a:xfrm>
            <a:off x="3481388" y="2986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sp>
        <p:nvSpPr>
          <p:cNvPr id="44038" name="Rectangle 8"/>
          <p:cNvSpPr>
            <a:spLocks noChangeArrowheads="1"/>
          </p:cNvSpPr>
          <p:nvPr/>
        </p:nvSpPr>
        <p:spPr bwMode="auto">
          <a:xfrm>
            <a:off x="3433763" y="2986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sp>
        <p:nvSpPr>
          <p:cNvPr id="44039" name="Rectangle 10"/>
          <p:cNvSpPr>
            <a:spLocks noChangeArrowheads="1"/>
          </p:cNvSpPr>
          <p:nvPr/>
        </p:nvSpPr>
        <p:spPr bwMode="auto">
          <a:xfrm>
            <a:off x="3414713" y="2967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sp>
        <p:nvSpPr>
          <p:cNvPr id="44040" name="Rectangle 12"/>
          <p:cNvSpPr>
            <a:spLocks noChangeArrowheads="1"/>
          </p:cNvSpPr>
          <p:nvPr/>
        </p:nvSpPr>
        <p:spPr bwMode="auto">
          <a:xfrm>
            <a:off x="3176588" y="3190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sp>
        <p:nvSpPr>
          <p:cNvPr id="44041" name="Rectangle 14"/>
          <p:cNvSpPr>
            <a:spLocks noChangeArrowheads="1"/>
          </p:cNvSpPr>
          <p:nvPr/>
        </p:nvSpPr>
        <p:spPr bwMode="auto">
          <a:xfrm>
            <a:off x="3157538" y="31718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4042" name="Object 1024"/>
          <p:cNvGraphicFramePr>
            <a:graphicFrameLocks noChangeAspect="1"/>
          </p:cNvGraphicFramePr>
          <p:nvPr/>
        </p:nvGraphicFramePr>
        <p:xfrm>
          <a:off x="2595563" y="1912938"/>
          <a:ext cx="3954462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Równanie" r:id="rId5" imgW="1562100" imgH="241300" progId="Equation.3">
                  <p:embed/>
                </p:oleObj>
              </mc:Choice>
              <mc:Fallback>
                <p:oleObj name="Równanie" r:id="rId5" imgW="15621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3" y="1912938"/>
                        <a:ext cx="3954462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585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57613" y="152400"/>
            <a:ext cx="1628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000">
                <a:cs typeface="Times New Roman" pitchFamily="18" charset="0"/>
              </a:rPr>
              <a:t>Odzysk ciepła</a:t>
            </a:r>
          </a:p>
        </p:txBody>
      </p:sp>
      <p:pic>
        <p:nvPicPr>
          <p:cNvPr id="4505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838200"/>
            <a:ext cx="37242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5060" name="Object 7"/>
          <p:cNvGraphicFramePr>
            <a:graphicFrameLocks noChangeAspect="1"/>
          </p:cNvGraphicFramePr>
          <p:nvPr/>
        </p:nvGraphicFramePr>
        <p:xfrm>
          <a:off x="6172200" y="457200"/>
          <a:ext cx="12192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5" imgW="787058" imgH="444307" progId="Equation.3">
                  <p:embed/>
                </p:oleObj>
              </mc:Choice>
              <mc:Fallback>
                <p:oleObj r:id="rId5" imgW="787058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57200"/>
                        <a:ext cx="1219200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1" name="Rectangle 8"/>
          <p:cNvSpPr>
            <a:spLocks noChangeArrowheads="1"/>
          </p:cNvSpPr>
          <p:nvPr/>
        </p:nvSpPr>
        <p:spPr bwMode="auto">
          <a:xfrm>
            <a:off x="5029200" y="1219200"/>
            <a:ext cx="38862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l-PL" altLang="pl-PL" sz="1400">
                <a:cs typeface="Times New Roman" pitchFamily="18" charset="0"/>
              </a:rPr>
              <a:t>indeksy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400">
                <a:cs typeface="Times New Roman" pitchFamily="18" charset="0"/>
              </a:rPr>
              <a:t>1- powietrze nawiewane przed wymiennikiem,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400">
                <a:cs typeface="Times New Roman" pitchFamily="18" charset="0"/>
              </a:rPr>
              <a:t>2- powietrze nawiewane za wymiennikiem,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400">
                <a:cs typeface="Times New Roman" pitchFamily="18" charset="0"/>
              </a:rPr>
              <a:t>3- powietrze wywiewane przed wymiennikiem</a:t>
            </a:r>
            <a:endParaRPr lang="pl-PL" altLang="pl-PL" sz="1400"/>
          </a:p>
        </p:txBody>
      </p:sp>
      <p:pic>
        <p:nvPicPr>
          <p:cNvPr id="4506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371725"/>
            <a:ext cx="3429000" cy="211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3" name="Prostokąt 11"/>
          <p:cNvSpPr>
            <a:spLocks noChangeArrowheads="1"/>
          </p:cNvSpPr>
          <p:nvPr/>
        </p:nvSpPr>
        <p:spPr bwMode="auto">
          <a:xfrm>
            <a:off x="4800600" y="2743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>
                <a:cs typeface="Times New Roman" pitchFamily="18" charset="0"/>
              </a:rPr>
              <a:t>1</a:t>
            </a:r>
            <a:endParaRPr lang="pl-PL" altLang="pl-PL" sz="2400"/>
          </a:p>
        </p:txBody>
      </p:sp>
      <p:sp>
        <p:nvSpPr>
          <p:cNvPr id="45064" name="Prostokąt 12"/>
          <p:cNvSpPr>
            <a:spLocks noChangeArrowheads="1"/>
          </p:cNvSpPr>
          <p:nvPr/>
        </p:nvSpPr>
        <p:spPr bwMode="auto">
          <a:xfrm>
            <a:off x="8610600" y="2819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>
                <a:cs typeface="Times New Roman" pitchFamily="18" charset="0"/>
              </a:rPr>
              <a:t>2</a:t>
            </a:r>
            <a:endParaRPr lang="pl-PL" altLang="pl-PL" sz="2400"/>
          </a:p>
        </p:txBody>
      </p:sp>
      <p:sp>
        <p:nvSpPr>
          <p:cNvPr id="45065" name="Prostokąt 13"/>
          <p:cNvSpPr>
            <a:spLocks noChangeArrowheads="1"/>
          </p:cNvSpPr>
          <p:nvPr/>
        </p:nvSpPr>
        <p:spPr bwMode="auto">
          <a:xfrm>
            <a:off x="8610600" y="3657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>
                <a:cs typeface="Times New Roman" pitchFamily="18" charset="0"/>
              </a:rPr>
              <a:t>3</a:t>
            </a:r>
            <a:endParaRPr lang="pl-PL" altLang="pl-PL" sz="2400"/>
          </a:p>
        </p:txBody>
      </p:sp>
      <p:graphicFrame>
        <p:nvGraphicFramePr>
          <p:cNvPr id="45066" name="Object 1"/>
          <p:cNvGraphicFramePr>
            <a:graphicFrameLocks noChangeAspect="1"/>
          </p:cNvGraphicFramePr>
          <p:nvPr/>
        </p:nvGraphicFramePr>
        <p:xfrm>
          <a:off x="5334000" y="5334000"/>
          <a:ext cx="3124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8" imgW="812447" imgH="177723" progId="Equation.3">
                  <p:embed/>
                </p:oleObj>
              </mc:Choice>
              <mc:Fallback>
                <p:oleObj r:id="rId8" imgW="812447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334000"/>
                        <a:ext cx="3124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171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2743200" y="381000"/>
            <a:ext cx="3657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 b="1" u="sng">
                <a:cs typeface="Times New Roman" pitchFamily="18" charset="0"/>
              </a:rPr>
              <a:t>Temperatura powietrza nawiewanego. </a:t>
            </a:r>
            <a:endParaRPr lang="pl-PL" altLang="pl-PL" sz="160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1600"/>
          </a:p>
        </p:txBody>
      </p:sp>
      <p:sp>
        <p:nvSpPr>
          <p:cNvPr id="46083" name="Rectangle 6"/>
          <p:cNvSpPr>
            <a:spLocks noChangeArrowheads="1"/>
          </p:cNvSpPr>
          <p:nvPr/>
        </p:nvSpPr>
        <p:spPr bwMode="auto">
          <a:xfrm>
            <a:off x="3433763" y="2967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sp>
        <p:nvSpPr>
          <p:cNvPr id="46084" name="Rectangle 8"/>
          <p:cNvSpPr>
            <a:spLocks noChangeArrowheads="1"/>
          </p:cNvSpPr>
          <p:nvPr/>
        </p:nvSpPr>
        <p:spPr bwMode="auto">
          <a:xfrm>
            <a:off x="3495675" y="2967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6085" name="Object 9"/>
          <p:cNvGraphicFramePr>
            <a:graphicFrameLocks noChangeAspect="1"/>
          </p:cNvGraphicFramePr>
          <p:nvPr/>
        </p:nvGraphicFramePr>
        <p:xfrm>
          <a:off x="3132138" y="1773238"/>
          <a:ext cx="3246437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Równanie" r:id="rId4" imgW="1282700" imgH="457200" progId="Equation.3">
                  <p:embed/>
                </p:oleObj>
              </mc:Choice>
              <mc:Fallback>
                <p:oleObj name="Równanie" r:id="rId4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773238"/>
                        <a:ext cx="3246437" cy="122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10"/>
          <p:cNvGraphicFramePr>
            <a:graphicFrameLocks noChangeAspect="1"/>
          </p:cNvGraphicFramePr>
          <p:nvPr/>
        </p:nvGraphicFramePr>
        <p:xfrm>
          <a:off x="3276600" y="3500438"/>
          <a:ext cx="2987675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Równanie" r:id="rId6" imgW="1181100" imgH="457200" progId="Equation.3">
                  <p:embed/>
                </p:oleObj>
              </mc:Choice>
              <mc:Fallback>
                <p:oleObj name="Równanie" r:id="rId6" imgW="1181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0438"/>
                        <a:ext cx="2987675" cy="122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4661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33800" y="76200"/>
            <a:ext cx="2000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 b="1" u="sng"/>
              <a:t>Bilans ciepła w zimie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219450" y="609600"/>
            <a:ext cx="2703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/>
              <a:t>Straty ciepła przez przenikanie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066800" y="1143000"/>
            <a:ext cx="7467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206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l-PL" altLang="pl-PL" sz="1200">
                <a:cs typeface="Times New Roman" pitchFamily="18" charset="0"/>
              </a:rPr>
              <a:t>Statyczne straty ciepła budynku</a:t>
            </a:r>
            <a:r>
              <a:rPr lang="pl-PL" altLang="pl-PL" sz="1200" u="sng">
                <a:cs typeface="Times New Roman" pitchFamily="18" charset="0"/>
              </a:rPr>
              <a:t>				q</a:t>
            </a:r>
            <a:r>
              <a:rPr lang="pl-PL" altLang="pl-PL" sz="1200" u="sng" baseline="-30000">
                <a:cs typeface="Times New Roman" pitchFamily="18" charset="0"/>
              </a:rPr>
              <a:t>str</a:t>
            </a:r>
            <a:r>
              <a:rPr lang="pl-PL" altLang="pl-PL" sz="1200" u="sng">
                <a:cs typeface="Times New Roman" pitchFamily="18" charset="0"/>
              </a:rPr>
              <a:t> = ....23... W/m</a:t>
            </a:r>
            <a:r>
              <a:rPr lang="pl-PL" altLang="pl-PL" sz="1200" u="sng" baseline="30000">
                <a:cs typeface="Times New Roman" pitchFamily="18" charset="0"/>
              </a:rPr>
              <a:t>3</a:t>
            </a:r>
            <a:endParaRPr lang="pl-PL" altLang="pl-PL" sz="1200"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l-PL" altLang="pl-PL" sz="1200">
                <a:cs typeface="Times New Roman" pitchFamily="18" charset="0"/>
              </a:rPr>
              <a:t>	Statyczne straty ciepła budynku: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l-PL" altLang="pl-PL" sz="1200">
                <a:latin typeface="Arial" pitchFamily="34" charset="0"/>
                <a:cs typeface="Arial" pitchFamily="34" charset="0"/>
              </a:rPr>
              <a:t>♦</a:t>
            </a:r>
            <a:r>
              <a:rPr lang="pl-PL" altLang="pl-PL" sz="1200">
                <a:cs typeface="Times New Roman" pitchFamily="18" charset="0"/>
              </a:rPr>
              <a:t> pokrywa c.o.*    </a:t>
            </a:r>
            <a:r>
              <a:rPr lang="pl-PL" altLang="pl-PL" sz="1200">
                <a:latin typeface="Arial" pitchFamily="34" charset="0"/>
                <a:cs typeface="Arial" pitchFamily="34" charset="0"/>
              </a:rPr>
              <a:t>♦ </a:t>
            </a:r>
            <a:r>
              <a:rPr lang="pl-PL" altLang="pl-PL" sz="1200">
                <a:cs typeface="Times New Roman" pitchFamily="18" charset="0"/>
              </a:rPr>
              <a:t>pokrywa w .......% c.o *   </a:t>
            </a:r>
            <a:r>
              <a:rPr lang="pl-PL" altLang="pl-PL" sz="1200">
                <a:latin typeface="Arial" pitchFamily="34" charset="0"/>
                <a:cs typeface="Arial" pitchFamily="34" charset="0"/>
              </a:rPr>
              <a:t>♦ </a:t>
            </a:r>
            <a:r>
              <a:rPr lang="pl-PL" altLang="pl-PL" sz="1200">
                <a:cs typeface="Times New Roman" pitchFamily="18" charset="0"/>
              </a:rPr>
              <a:t>pokrywa c.o. do temperatury t</a:t>
            </a:r>
            <a:r>
              <a:rPr lang="pl-PL" altLang="pl-PL" sz="1200" baseline="-30000">
                <a:cs typeface="Times New Roman" pitchFamily="18" charset="0"/>
              </a:rPr>
              <a:t>d</a:t>
            </a:r>
            <a:r>
              <a:rPr lang="pl-PL" altLang="pl-PL" sz="1200">
                <a:cs typeface="Times New Roman" pitchFamily="18" charset="0"/>
              </a:rPr>
              <a:t> =....</a:t>
            </a:r>
            <a:r>
              <a:rPr lang="pl-PL" altLang="pl-PL" sz="1200" baseline="30000">
                <a:cs typeface="Times New Roman" pitchFamily="18" charset="0"/>
              </a:rPr>
              <a:t> o</a:t>
            </a:r>
            <a:r>
              <a:rPr lang="pl-PL" altLang="pl-PL" sz="1200">
                <a:cs typeface="Times New Roman" pitchFamily="18" charset="0"/>
              </a:rPr>
              <a:t>C </a:t>
            </a: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3595688" y="3190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7110" name="Object 5"/>
          <p:cNvGraphicFramePr>
            <a:graphicFrameLocks noChangeAspect="1"/>
          </p:cNvGraphicFramePr>
          <p:nvPr/>
        </p:nvGraphicFramePr>
        <p:xfrm>
          <a:off x="3595688" y="2057400"/>
          <a:ext cx="19526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r:id="rId4" imgW="774028" imgH="177646" progId="Equation.3">
                  <p:embed/>
                </p:oleObj>
              </mc:Choice>
              <mc:Fallback>
                <p:oleObj r:id="rId4" imgW="774028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2057400"/>
                        <a:ext cx="19526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1524000" y="2971800"/>
            <a:ext cx="3165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>
                <a:sym typeface="Symbol" pitchFamily="18" charset="2"/>
              </a:rPr>
              <a:t>1. Na przykład c.o. pokrywa w 60 %</a:t>
            </a:r>
          </a:p>
        </p:txBody>
      </p:sp>
      <p:sp>
        <p:nvSpPr>
          <p:cNvPr id="47112" name="Rectangle 9"/>
          <p:cNvSpPr>
            <a:spLocks noChangeArrowheads="1"/>
          </p:cNvSpPr>
          <p:nvPr/>
        </p:nvSpPr>
        <p:spPr bwMode="auto">
          <a:xfrm>
            <a:off x="312420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7113" name="Object 8"/>
          <p:cNvGraphicFramePr>
            <a:graphicFrameLocks noChangeAspect="1"/>
          </p:cNvGraphicFramePr>
          <p:nvPr/>
        </p:nvGraphicFramePr>
        <p:xfrm>
          <a:off x="3124200" y="3360738"/>
          <a:ext cx="34401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Równanie" r:id="rId6" imgW="1358900" imgH="228600" progId="Equation.3">
                  <p:embed/>
                </p:oleObj>
              </mc:Choice>
              <mc:Fallback>
                <p:oleObj name="Równanie" r:id="rId6" imgW="1358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360738"/>
                        <a:ext cx="344011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1600200" y="4038600"/>
            <a:ext cx="739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>
                <a:sym typeface="Symbol" pitchFamily="18" charset="2"/>
              </a:rPr>
              <a:t>2. Na przykład c.o. pokrywa do temp +15 </a:t>
            </a:r>
            <a:r>
              <a:rPr lang="pl-PL" altLang="pl-PL" sz="1600" baseline="30000">
                <a:cs typeface="Times New Roman" pitchFamily="18" charset="0"/>
              </a:rPr>
              <a:t>o</a:t>
            </a:r>
            <a:r>
              <a:rPr lang="pl-PL" altLang="pl-PL" sz="1600">
                <a:cs typeface="Times New Roman" pitchFamily="18" charset="0"/>
              </a:rPr>
              <a:t>C</a:t>
            </a:r>
            <a:r>
              <a:rPr lang="pl-PL" altLang="pl-PL" sz="1600"/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/>
              <a:t>Jeśli temperatura pomieszczenia w okresie zimowym wynosi t</a:t>
            </a:r>
            <a:r>
              <a:rPr lang="pl-PL" altLang="pl-PL" sz="1600" baseline="-25000"/>
              <a:t>poz</a:t>
            </a:r>
            <a:r>
              <a:rPr lang="pl-PL" altLang="pl-PL" sz="1600"/>
              <a:t>= 21 </a:t>
            </a:r>
            <a:r>
              <a:rPr lang="pl-PL" altLang="pl-PL" sz="1600" baseline="30000">
                <a:cs typeface="Times New Roman" pitchFamily="18" charset="0"/>
              </a:rPr>
              <a:t>o</a:t>
            </a:r>
            <a:r>
              <a:rPr lang="pl-PL" altLang="pl-PL" sz="1600">
                <a:cs typeface="Times New Roman" pitchFamily="18" charset="0"/>
              </a:rPr>
              <a:t>C</a:t>
            </a:r>
            <a:r>
              <a:rPr lang="pl-PL" altLang="pl-PL" sz="1600"/>
              <a:t>, temperatura obliczeniowa powietrza zewnętrznego okresu zimowego wynosi –18 </a:t>
            </a:r>
            <a:r>
              <a:rPr lang="pl-PL" altLang="pl-PL" sz="1600" baseline="30000">
                <a:cs typeface="Times New Roman" pitchFamily="18" charset="0"/>
              </a:rPr>
              <a:t>o</a:t>
            </a:r>
            <a:r>
              <a:rPr lang="pl-PL" altLang="pl-PL" sz="1600">
                <a:cs typeface="Times New Roman" pitchFamily="18" charset="0"/>
              </a:rPr>
              <a:t>C</a:t>
            </a:r>
          </a:p>
        </p:txBody>
      </p:sp>
      <p:sp>
        <p:nvSpPr>
          <p:cNvPr id="47115" name="Rectangle 12"/>
          <p:cNvSpPr>
            <a:spLocks noChangeArrowheads="1"/>
          </p:cNvSpPr>
          <p:nvPr/>
        </p:nvSpPr>
        <p:spPr bwMode="auto">
          <a:xfrm>
            <a:off x="3833813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sp>
        <p:nvSpPr>
          <p:cNvPr id="47116" name="Rectangle 14"/>
          <p:cNvSpPr>
            <a:spLocks noChangeArrowheads="1"/>
          </p:cNvSpPr>
          <p:nvPr/>
        </p:nvSpPr>
        <p:spPr bwMode="auto">
          <a:xfrm>
            <a:off x="3819525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sp>
        <p:nvSpPr>
          <p:cNvPr id="47117" name="Rectangle 16"/>
          <p:cNvSpPr>
            <a:spLocks noChangeArrowheads="1"/>
          </p:cNvSpPr>
          <p:nvPr/>
        </p:nvSpPr>
        <p:spPr bwMode="auto">
          <a:xfrm>
            <a:off x="3867150" y="30384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7118" name="Object 15"/>
          <p:cNvGraphicFramePr>
            <a:graphicFrameLocks noChangeAspect="1"/>
          </p:cNvGraphicFramePr>
          <p:nvPr/>
        </p:nvGraphicFramePr>
        <p:xfrm>
          <a:off x="5562600" y="5257800"/>
          <a:ext cx="14097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r:id="rId8" imgW="558558" imgH="291973" progId="Equation.3">
                  <p:embed/>
                </p:oleObj>
              </mc:Choice>
              <mc:Fallback>
                <p:oleObj r:id="rId8" imgW="558558" imgH="2919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257800"/>
                        <a:ext cx="1409700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9" name="Rectangle 18"/>
          <p:cNvSpPr>
            <a:spLocks noChangeArrowheads="1"/>
          </p:cNvSpPr>
          <p:nvPr/>
        </p:nvSpPr>
        <p:spPr bwMode="auto">
          <a:xfrm>
            <a:off x="3895725" y="3224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7120" name="Object 17"/>
          <p:cNvGraphicFramePr>
            <a:graphicFrameLocks noChangeAspect="1"/>
          </p:cNvGraphicFramePr>
          <p:nvPr/>
        </p:nvGraphicFramePr>
        <p:xfrm>
          <a:off x="2209800" y="5181600"/>
          <a:ext cx="13525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10" imgW="533169" imgH="152334" progId="Equation.3">
                  <p:embed/>
                </p:oleObj>
              </mc:Choice>
              <mc:Fallback>
                <p:oleObj r:id="rId10" imgW="533169" imgH="15233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181600"/>
                        <a:ext cx="13525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1" name="Rectangle 20"/>
          <p:cNvSpPr>
            <a:spLocks noChangeArrowheads="1"/>
          </p:cNvSpPr>
          <p:nvPr/>
        </p:nvSpPr>
        <p:spPr bwMode="auto">
          <a:xfrm>
            <a:off x="3881438" y="3224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7122" name="Object 19"/>
          <p:cNvGraphicFramePr>
            <a:graphicFrameLocks noChangeAspect="1"/>
          </p:cNvGraphicFramePr>
          <p:nvPr/>
        </p:nvGraphicFramePr>
        <p:xfrm>
          <a:off x="2133600" y="5715000"/>
          <a:ext cx="13811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r:id="rId12" imgW="545626" imgH="152268" progId="Equation.3">
                  <p:embed/>
                </p:oleObj>
              </mc:Choice>
              <mc:Fallback>
                <p:oleObj r:id="rId12" imgW="545626" imgH="1522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715000"/>
                        <a:ext cx="13811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3" name="Rectangle 22"/>
          <p:cNvSpPr>
            <a:spLocks noChangeArrowheads="1"/>
          </p:cNvSpPr>
          <p:nvPr/>
        </p:nvSpPr>
        <p:spPr bwMode="auto">
          <a:xfrm>
            <a:off x="3257550" y="3190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graphicFrame>
        <p:nvGraphicFramePr>
          <p:cNvPr id="47124" name="Object 23"/>
          <p:cNvGraphicFramePr>
            <a:graphicFrameLocks noChangeAspect="1"/>
          </p:cNvGraphicFramePr>
          <p:nvPr/>
        </p:nvGraphicFramePr>
        <p:xfrm>
          <a:off x="2916238" y="6092825"/>
          <a:ext cx="35972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Równanie" r:id="rId14" imgW="1422400" imgH="228600" progId="Equation.3">
                  <p:embed/>
                </p:oleObj>
              </mc:Choice>
              <mc:Fallback>
                <p:oleObj name="Równanie" r:id="rId14" imgW="1422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6092825"/>
                        <a:ext cx="359727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369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333750" y="2209800"/>
            <a:ext cx="208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 b="1" u="sng">
                <a:cs typeface="Times New Roman" pitchFamily="18" charset="0"/>
              </a:rPr>
              <a:t>Moc </a:t>
            </a:r>
            <a:r>
              <a:rPr lang="pl-PL" altLang="pl-PL" sz="2400" b="1" u="sng"/>
              <a:t>chłodnicy</a:t>
            </a:r>
          </a:p>
        </p:txBody>
      </p:sp>
    </p:spTree>
    <p:extLst>
      <p:ext uri="{BB962C8B-B14F-4D97-AF65-F5344CB8AC3E}">
        <p14:creationId xmlns:p14="http://schemas.microsoft.com/office/powerpoint/2010/main" val="399548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762000" y="304800"/>
            <a:ext cx="7924800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 b="1" u="sng">
                <a:cs typeface="Times New Roman" pitchFamily="18" charset="0"/>
              </a:rPr>
              <a:t>Moc chłodnicy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</a:rPr>
              <a:t> 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</a:rPr>
              <a:t>Chłodnicy powietrza pracuje od temperatury t</a:t>
            </a:r>
            <a:r>
              <a:rPr lang="pl-PL" altLang="pl-PL" sz="1600" baseline="-25000">
                <a:cs typeface="Times New Roman" pitchFamily="18" charset="0"/>
              </a:rPr>
              <a:t>z</a:t>
            </a:r>
            <a:r>
              <a:rPr lang="pl-PL" altLang="pl-PL" sz="1600">
                <a:cs typeface="Times New Roman" pitchFamily="18" charset="0"/>
              </a:rPr>
              <a:t> do temperatury nawiewu t</a:t>
            </a:r>
            <a:r>
              <a:rPr lang="pl-PL" altLang="pl-PL" sz="1600" baseline="-30000">
                <a:cs typeface="Times New Roman" pitchFamily="18" charset="0"/>
              </a:rPr>
              <a:t>n</a:t>
            </a:r>
            <a:endParaRPr lang="pl-PL" altLang="pl-PL" sz="160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</a:rPr>
              <a:t>Q</a:t>
            </a:r>
            <a:r>
              <a:rPr lang="pl-PL" altLang="pl-PL" sz="1600" baseline="-30000">
                <a:cs typeface="Times New Roman" pitchFamily="18" charset="0"/>
              </a:rPr>
              <a:t>n</a:t>
            </a:r>
            <a:r>
              <a:rPr lang="pl-PL" altLang="pl-PL" sz="1600">
                <a:cs typeface="Times New Roman" pitchFamily="18" charset="0"/>
              </a:rPr>
              <a:t>=V </a:t>
            </a:r>
            <a:r>
              <a:rPr lang="pl-PL" altLang="pl-PL" sz="1600">
                <a:cs typeface="Times New Roman" pitchFamily="18" charset="0"/>
                <a:sym typeface="Symbol" pitchFamily="18" charset="2"/>
              </a:rPr>
              <a:t></a:t>
            </a:r>
            <a:r>
              <a:rPr lang="pl-PL" altLang="pl-PL" sz="1600">
                <a:cs typeface="Times New Roman" pitchFamily="18" charset="0"/>
              </a:rPr>
              <a:t> (i</a:t>
            </a:r>
            <a:r>
              <a:rPr lang="pl-PL" altLang="pl-PL" sz="1600" baseline="-30000">
                <a:cs typeface="Times New Roman" pitchFamily="18" charset="0"/>
                <a:sym typeface="Symbol" pitchFamily="18" charset="2"/>
              </a:rPr>
              <a:t>noz</a:t>
            </a:r>
            <a:r>
              <a:rPr lang="pl-PL" altLang="pl-PL" sz="1600">
                <a:cs typeface="Times New Roman" pitchFamily="18" charset="0"/>
                <a:sym typeface="Symbol" pitchFamily="18" charset="2"/>
              </a:rPr>
              <a:t>-i</a:t>
            </a:r>
            <a:r>
              <a:rPr lang="pl-PL" altLang="pl-PL" sz="1600" baseline="-25000">
                <a:cs typeface="Times New Roman" pitchFamily="18" charset="0"/>
                <a:sym typeface="Symbol" pitchFamily="18" charset="2"/>
              </a:rPr>
              <a:t>z</a:t>
            </a:r>
            <a:r>
              <a:rPr lang="pl-PL" altLang="pl-PL" sz="1600">
                <a:cs typeface="Times New Roman" pitchFamily="18" charset="0"/>
                <a:sym typeface="Symbol" pitchFamily="18" charset="2"/>
              </a:rPr>
              <a:t>)      kW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  <a:sym typeface="Symbol" pitchFamily="18" charset="2"/>
              </a:rPr>
              <a:t> 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>
                <a:cs typeface="Times New Roman" pitchFamily="18" charset="0"/>
                <a:sym typeface="Symbol" pitchFamily="18" charset="2"/>
              </a:rPr>
              <a:t>Chłodnica sucha i mokra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1600"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49155" name="Picture 3" descr="Untitled-Scanned-0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66900"/>
            <a:ext cx="5410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6553200" y="1905000"/>
          <a:ext cx="23622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r:id="rId5" imgW="812447" imgH="177723" progId="Equation.3">
                  <p:embed/>
                </p:oleObj>
              </mc:Choice>
              <mc:Fallback>
                <p:oleObj r:id="rId5" imgW="812447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905000"/>
                        <a:ext cx="2362200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7315200" y="16002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600">
                <a:sym typeface="Symbol" pitchFamily="18" charset="2"/>
              </a:rPr>
              <a:t>Odzysk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6096000" y="2894013"/>
            <a:ext cx="28575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l-PL" altLang="pl-PL" sz="1600" b="1">
                <a:cs typeface="Times New Roman" pitchFamily="18" charset="0"/>
              </a:rPr>
              <a:t>Moc </a:t>
            </a:r>
            <a:r>
              <a:rPr lang="pl-PL" altLang="pl-PL" sz="1600" b="1"/>
              <a:t>c</a:t>
            </a:r>
            <a:r>
              <a:rPr lang="pl-PL" altLang="pl-PL" sz="1600" b="1">
                <a:cs typeface="Times New Roman" pitchFamily="18" charset="0"/>
              </a:rPr>
              <a:t>hłodnicy należy obliczyć dla maksymalnych zysków ciepła i dla maksymalnych temperatur.</a:t>
            </a:r>
            <a:r>
              <a:rPr lang="pl-PL" altLang="pl-PL" sz="1600">
                <a:cs typeface="Times New Roman" pitchFamily="18" charset="0"/>
              </a:rPr>
              <a:t> </a:t>
            </a:r>
            <a:endParaRPr lang="pl-PL" altLang="pl-PL" sz="1600"/>
          </a:p>
        </p:txBody>
      </p:sp>
      <p:sp>
        <p:nvSpPr>
          <p:cNvPr id="49159" name="Rectangle 2"/>
          <p:cNvSpPr>
            <a:spLocks noChangeArrowheads="1"/>
          </p:cNvSpPr>
          <p:nvPr/>
        </p:nvSpPr>
        <p:spPr bwMode="auto">
          <a:xfrm>
            <a:off x="190500" y="4953000"/>
            <a:ext cx="87630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l-PL" altLang="pl-PL" sz="1600" dirty="0">
                <a:latin typeface="Arial" pitchFamily="34" charset="0"/>
                <a:cs typeface="Arial" pitchFamily="34" charset="0"/>
              </a:rPr>
              <a:t>Parametry wody lodowej mogą być np. 3/8 </a:t>
            </a: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</a:t>
            </a:r>
            <a:r>
              <a:rPr lang="pl-PL" altLang="pl-PL" sz="1600" dirty="0">
                <a:latin typeface="Arial" pitchFamily="34" charset="0"/>
                <a:cs typeface="Arial" pitchFamily="34" charset="0"/>
              </a:rPr>
              <a:t>C</a:t>
            </a:r>
            <a:r>
              <a:rPr lang="pl-PL" altLang="pl-PL" sz="1600" dirty="0">
                <a:latin typeface="Arial" pitchFamily="34" charset="0"/>
              </a:rPr>
              <a:t>, 6/12 </a:t>
            </a: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</a:t>
            </a:r>
            <a:r>
              <a:rPr lang="pl-PL" altLang="pl-PL" sz="1600" dirty="0">
                <a:latin typeface="Arial" pitchFamily="34" charset="0"/>
                <a:cs typeface="Arial" pitchFamily="34" charset="0"/>
              </a:rPr>
              <a:t>C</a:t>
            </a:r>
            <a:endParaRPr lang="pl-PL" altLang="pl-PL" sz="1600" dirty="0">
              <a:sym typeface="Symbol" pitchFamily="18" charset="2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Dla określenia przemiany chłodzenia na wykresie i-x konieczne jest wyznaczenie temperatury ścianki chłodnicy. Określa się ją dla chłodnicy wodnej jako temperaturę </a:t>
            </a:r>
            <a:r>
              <a:rPr lang="pl-PL" altLang="pl-PL" sz="1600" dirty="0">
                <a:latin typeface="Arial" pitchFamily="34" charset="0"/>
                <a:sym typeface="Symbol" pitchFamily="18" charset="2"/>
              </a:rPr>
              <a:t>o</a:t>
            </a: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 1 K wyższą </a:t>
            </a: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średniej z temperatur czynnika. </a:t>
            </a:r>
            <a:r>
              <a:rPr lang="pl-PL" altLang="pl-PL" sz="1600" dirty="0">
                <a:latin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pl-PL" altLang="pl-PL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Np. dla 3/</a:t>
            </a:r>
            <a:r>
              <a:rPr lang="pl-PL" altLang="pl-PL" sz="1600" dirty="0">
                <a:solidFill>
                  <a:srgbClr val="00B05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10 </a:t>
            </a:r>
            <a:r>
              <a:rPr lang="pl-PL" altLang="pl-PL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pl-PL" altLang="pl-PL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     </a:t>
            </a:r>
            <a:r>
              <a:rPr lang="pl-PL" altLang="pl-PL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pl-PL" altLang="pl-PL" sz="1600" dirty="0">
                <a:solidFill>
                  <a:srgbClr val="00B05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pl-PL" altLang="pl-PL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pl-PL" altLang="pl-PL" sz="16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</a:t>
            </a:r>
            <a:r>
              <a:rPr lang="pl-PL" altLang="pl-PL" sz="1600" baseline="-300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ść</a:t>
            </a:r>
            <a:r>
              <a:rPr lang="pl-PL" altLang="pl-PL" sz="16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= 7,5 </a:t>
            </a:r>
            <a:r>
              <a:rPr lang="pl-PL" altLang="pl-PL" sz="16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endParaRPr lang="pl-PL" altLang="pl-PL" sz="1600">
              <a:solidFill>
                <a:srgbClr val="00B050"/>
              </a:solidFill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 </a:t>
            </a:r>
            <a:endParaRPr lang="pl-PL" altLang="pl-PL" sz="1600" dirty="0">
              <a:cs typeface="Times New Roman" pitchFamily="18" charset="0"/>
              <a:sym typeface="Symbol" pitchFamily="18" charset="2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Dla chłodnic freonowych temperatura ścianki chłodnicy równa jest temperaturze parowania czynnika (np. 6 </a:t>
            </a:r>
            <a:r>
              <a:rPr lang="pl-PL" altLang="pl-PL" sz="1600" dirty="0">
                <a:latin typeface="Arial" pitchFamily="34" charset="0"/>
                <a:cs typeface="Arial" pitchFamily="34" charset="0"/>
              </a:rPr>
              <a:t>C). </a:t>
            </a:r>
            <a:r>
              <a:rPr lang="pl-PL" altLang="pl-PL" sz="1600" dirty="0">
                <a:latin typeface="Arial" pitchFamily="34" charset="0"/>
                <a:cs typeface="Arial" pitchFamily="34" charset="0"/>
                <a:sym typeface="Symbol" pitchFamily="18" charset="2"/>
              </a:rPr>
              <a:t> </a:t>
            </a:r>
            <a:endParaRPr lang="pl-PL" altLang="pl-PL" sz="1600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6248400" y="13716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49161" name="Line 10"/>
          <p:cNvSpPr>
            <a:spLocks noChangeShapeType="1"/>
          </p:cNvSpPr>
          <p:nvPr/>
        </p:nvSpPr>
        <p:spPr bwMode="auto">
          <a:xfrm>
            <a:off x="6248400" y="25146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49162" name="Line 11"/>
          <p:cNvSpPr>
            <a:spLocks noChangeShapeType="1"/>
          </p:cNvSpPr>
          <p:nvPr/>
        </p:nvSpPr>
        <p:spPr bwMode="auto">
          <a:xfrm>
            <a:off x="6248400" y="13716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49163" name="Line 12"/>
          <p:cNvSpPr>
            <a:spLocks noChangeShapeType="1"/>
          </p:cNvSpPr>
          <p:nvPr/>
        </p:nvSpPr>
        <p:spPr bwMode="auto">
          <a:xfrm>
            <a:off x="8915400" y="13716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7388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184</Words>
  <Application>Microsoft Office PowerPoint</Application>
  <PresentationFormat>Pokaz na ekranie (4:3)</PresentationFormat>
  <Paragraphs>42</Paragraphs>
  <Slides>7</Slides>
  <Notes>7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Motyw pakietu Office</vt:lpstr>
      <vt:lpstr>Microsoft Equation 3.0</vt:lpstr>
      <vt:lpstr>Równanie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Maciej Besler</dc:creator>
  <cp:lastModifiedBy>Maciej</cp:lastModifiedBy>
  <cp:revision>2</cp:revision>
  <dcterms:created xsi:type="dcterms:W3CDTF">2016-03-25T08:08:39Z</dcterms:created>
  <dcterms:modified xsi:type="dcterms:W3CDTF">2017-11-21T07:47:55Z</dcterms:modified>
</cp:coreProperties>
</file>