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49"/>
  </p:notesMasterIdLst>
  <p:handoutMasterIdLst>
    <p:handoutMasterId r:id="rId50"/>
  </p:handoutMasterIdLst>
  <p:sldIdLst>
    <p:sldId id="256" r:id="rId3"/>
    <p:sldId id="360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8" r:id="rId37"/>
    <p:sldId id="397" r:id="rId38"/>
    <p:sldId id="399" r:id="rId39"/>
    <p:sldId id="400" r:id="rId40"/>
    <p:sldId id="401" r:id="rId41"/>
    <p:sldId id="402" r:id="rId42"/>
    <p:sldId id="403" r:id="rId43"/>
    <p:sldId id="404" r:id="rId44"/>
    <p:sldId id="405" r:id="rId45"/>
    <p:sldId id="406" r:id="rId46"/>
    <p:sldId id="407" r:id="rId47"/>
    <p:sldId id="364" r:id="rId48"/>
  </p:sldIdLst>
  <p:sldSz cx="9144000" cy="6858000" type="screen4x3"/>
  <p:notesSz cx="6669088" cy="97742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F8F8F8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9" autoAdjust="0"/>
    <p:restoredTop sz="94654" autoAdjust="0"/>
  </p:normalViewPr>
  <p:slideViewPr>
    <p:cSldViewPr>
      <p:cViewPr>
        <p:scale>
          <a:sx n="60" d="100"/>
          <a:sy n="60" d="100"/>
        </p:scale>
        <p:origin x="-960" y="-41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eg\AppData\Local\Temp\wyk_reg_CO-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eg\Desktop\Kopia%20wyk_reg_CO-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eg\Desktop\Kopia%20wyk_reg_CO-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5.9267335992884008E-2"/>
          <c:y val="5.5578544945522522E-2"/>
          <c:w val="0.90402547228725683"/>
          <c:h val="0.885279054279003"/>
        </c:manualLayout>
      </c:layout>
      <c:scatterChart>
        <c:scatterStyle val="smoothMarker"/>
        <c:ser>
          <c:idx val="1"/>
          <c:order val="0"/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Arkusz3!$D$14:$D$57</c:f>
              <c:numCache>
                <c:formatCode>0</c:formatCode>
                <c:ptCount val="44"/>
                <c:pt idx="0">
                  <c:v>90</c:v>
                </c:pt>
                <c:pt idx="1">
                  <c:v>88.616300270860478</c:v>
                </c:pt>
                <c:pt idx="2">
                  <c:v>87.226997962294348</c:v>
                </c:pt>
                <c:pt idx="3">
                  <c:v>85.831924541243879</c:v>
                </c:pt>
                <c:pt idx="4">
                  <c:v>84.430901940273699</c:v>
                </c:pt>
                <c:pt idx="5">
                  <c:v>83.023741752221554</c:v>
                </c:pt>
                <c:pt idx="6">
                  <c:v>81.610244333130879</c:v>
                </c:pt>
                <c:pt idx="7">
                  <c:v>80.190197800165649</c:v>
                </c:pt>
                <c:pt idx="8">
                  <c:v>79.999999957031676</c:v>
                </c:pt>
                <c:pt idx="9">
                  <c:v>78.763376908873212</c:v>
                </c:pt>
                <c:pt idx="10">
                  <c:v>77.329541791244679</c:v>
                </c:pt>
                <c:pt idx="11">
                  <c:v>75.888436532572726</c:v>
                </c:pt>
                <c:pt idx="12">
                  <c:v>74.439787560803779</c:v>
                </c:pt>
                <c:pt idx="13">
                  <c:v>72.983301816788014</c:v>
                </c:pt>
                <c:pt idx="14">
                  <c:v>71.518664667316827</c:v>
                </c:pt>
                <c:pt idx="15">
                  <c:v>70.045537514574079</c:v>
                </c:pt>
                <c:pt idx="16">
                  <c:v>68.56355504541439</c:v>
                </c:pt>
                <c:pt idx="17">
                  <c:v>67.072322050696272</c:v>
                </c:pt>
                <c:pt idx="18">
                  <c:v>65.571409728304232</c:v>
                </c:pt>
                <c:pt idx="19">
                  <c:v>64.060351361833511</c:v>
                </c:pt>
                <c:pt idx="20">
                  <c:v>62.538637238941433</c:v>
                </c:pt>
                <c:pt idx="21">
                  <c:v>61.005708636405146</c:v>
                </c:pt>
                <c:pt idx="22">
                  <c:v>59.460950649911062</c:v>
                </c:pt>
                <c:pt idx="23">
                  <c:v>57.903683580590283</c:v>
                </c:pt>
                <c:pt idx="24">
                  <c:v>56.333152500373252</c:v>
                </c:pt>
                <c:pt idx="25">
                  <c:v>54.748514493943404</c:v>
                </c:pt>
                <c:pt idx="26">
                  <c:v>53.148822900611101</c:v>
                </c:pt>
                <c:pt idx="27">
                  <c:v>51.533007630363294</c:v>
                </c:pt>
                <c:pt idx="28">
                  <c:v>49.899850266067425</c:v>
                </c:pt>
                <c:pt idx="29">
                  <c:v>48.247952125643529</c:v>
                </c:pt>
                <c:pt idx="30">
                  <c:v>46.575692639677051</c:v>
                </c:pt>
                <c:pt idx="31">
                  <c:v>44.881174122115993</c:v>
                </c:pt>
                <c:pt idx="32">
                  <c:v>43.162146955451959</c:v>
                </c:pt>
                <c:pt idx="33">
                  <c:v>41.415905786302325</c:v>
                </c:pt>
                <c:pt idx="34">
                  <c:v>39.639141386755213</c:v>
                </c:pt>
                <c:pt idx="35">
                  <c:v>37.827722034654592</c:v>
                </c:pt>
                <c:pt idx="36">
                  <c:v>35.976357477719034</c:v>
                </c:pt>
                <c:pt idx="37">
                  <c:v>34.078055670810443</c:v>
                </c:pt>
                <c:pt idx="38">
                  <c:v>32.123186022561562</c:v>
                </c:pt>
                <c:pt idx="39">
                  <c:v>30.097720006326487</c:v>
                </c:pt>
                <c:pt idx="40">
                  <c:v>27.979506584596059</c:v>
                </c:pt>
                <c:pt idx="41">
                  <c:v>25.728808439769129</c:v>
                </c:pt>
                <c:pt idx="42">
                  <c:v>23.2549320451906</c:v>
                </c:pt>
                <c:pt idx="43">
                  <c:v>20</c:v>
                </c:pt>
              </c:numCache>
            </c:numRef>
          </c:yVal>
          <c:smooth val="1"/>
        </c:ser>
        <c:ser>
          <c:idx val="0"/>
          <c:order val="1"/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Arkusz3!$E$14:$E$57</c:f>
              <c:numCache>
                <c:formatCode>0</c:formatCode>
                <c:ptCount val="44"/>
                <c:pt idx="0">
                  <c:v>70</c:v>
                </c:pt>
                <c:pt idx="1">
                  <c:v>69.092490747050988</c:v>
                </c:pt>
                <c:pt idx="2">
                  <c:v>68.179378914674558</c:v>
                </c:pt>
                <c:pt idx="3">
                  <c:v>67.260495969814826</c:v>
                </c:pt>
                <c:pt idx="4">
                  <c:v>66.335663845035327</c:v>
                </c:pt>
                <c:pt idx="5">
                  <c:v>65.404694133174573</c:v>
                </c:pt>
                <c:pt idx="6" formatCode="0.0">
                  <c:v>64.467387190273755</c:v>
                </c:pt>
                <c:pt idx="7" formatCode="0.0">
                  <c:v>63.523531133499063</c:v>
                </c:pt>
                <c:pt idx="8" formatCode="0.0">
                  <c:v>63.396942887150892</c:v>
                </c:pt>
                <c:pt idx="9" formatCode="0.0">
                  <c:v>62.572900718397037</c:v>
                </c:pt>
                <c:pt idx="10" formatCode="0.0">
                  <c:v>61.615256076959113</c:v>
                </c:pt>
                <c:pt idx="11">
                  <c:v>60.650341294478181</c:v>
                </c:pt>
                <c:pt idx="12">
                  <c:v>59.677882798899034</c:v>
                </c:pt>
                <c:pt idx="13">
                  <c:v>58.697587531074376</c:v>
                </c:pt>
                <c:pt idx="14">
                  <c:v>57.709140857792242</c:v>
                </c:pt>
                <c:pt idx="15">
                  <c:v>56.712204181241091</c:v>
                </c:pt>
                <c:pt idx="16">
                  <c:v>55.706412188271663</c:v>
                </c:pt>
                <c:pt idx="17">
                  <c:v>54.691369669744333</c:v>
                </c:pt>
                <c:pt idx="18">
                  <c:v>53.666647823542142</c:v>
                </c:pt>
                <c:pt idx="19">
                  <c:v>52.631779933262095</c:v>
                </c:pt>
                <c:pt idx="20">
                  <c:v>51.586256286560484</c:v>
                </c:pt>
                <c:pt idx="21">
                  <c:v>50.529518160214451</c:v>
                </c:pt>
                <c:pt idx="22">
                  <c:v>49.460950649911062</c:v>
                </c:pt>
                <c:pt idx="23">
                  <c:v>48.379874056780821</c:v>
                </c:pt>
                <c:pt idx="24">
                  <c:v>47.285533452754208</c:v>
                </c:pt>
                <c:pt idx="25">
                  <c:v>46.177085922514863</c:v>
                </c:pt>
                <c:pt idx="26">
                  <c:v>45.05358480537285</c:v>
                </c:pt>
                <c:pt idx="27">
                  <c:v>43.913960011315794</c:v>
                </c:pt>
                <c:pt idx="28">
                  <c:v>42.756993123210194</c:v>
                </c:pt>
                <c:pt idx="29">
                  <c:v>41.581285458976865</c:v>
                </c:pt>
                <c:pt idx="30">
                  <c:v>40.385216449200854</c:v>
                </c:pt>
                <c:pt idx="31">
                  <c:v>39.166888407830228</c:v>
                </c:pt>
                <c:pt idx="32">
                  <c:v>37.924051717356335</c:v>
                </c:pt>
                <c:pt idx="33">
                  <c:v>36.654001024397317</c:v>
                </c:pt>
                <c:pt idx="34">
                  <c:v>35.353427101040594</c:v>
                </c:pt>
                <c:pt idx="35">
                  <c:v>34.01819822513098</c:v>
                </c:pt>
                <c:pt idx="36">
                  <c:v>32.643024144385883</c:v>
                </c:pt>
                <c:pt idx="37">
                  <c:v>31.220912813667582</c:v>
                </c:pt>
                <c:pt idx="38">
                  <c:v>29.742233641609037</c:v>
                </c:pt>
                <c:pt idx="39">
                  <c:v>28.192958101564631</c:v>
                </c:pt>
                <c:pt idx="40">
                  <c:v>26.550935156024735</c:v>
                </c:pt>
                <c:pt idx="41">
                  <c:v>24.776427487388219</c:v>
                </c:pt>
                <c:pt idx="42">
                  <c:v>22.778741569000122</c:v>
                </c:pt>
                <c:pt idx="43">
                  <c:v>20</c:v>
                </c:pt>
              </c:numCache>
            </c:numRef>
          </c:yVal>
          <c:smooth val="1"/>
        </c:ser>
        <c:ser>
          <c:idx val="2"/>
          <c:order val="2"/>
          <c:spPr>
            <a:ln w="38100">
              <a:solidFill>
                <a:srgbClr val="002060"/>
              </a:solidFill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Arkusz3!$H$14:$H$57</c:f>
              <c:numCache>
                <c:formatCode>0</c:formatCode>
                <c:ptCount val="44"/>
                <c:pt idx="0">
                  <c:v>60</c:v>
                </c:pt>
                <c:pt idx="1">
                  <c:v>59.189102516382626</c:v>
                </c:pt>
                <c:pt idx="2">
                  <c:v>58.375403743051962</c:v>
                </c:pt>
                <c:pt idx="3">
                  <c:v>57.558819413478822</c:v>
                </c:pt>
                <c:pt idx="4">
                  <c:v>56.739260493946034</c:v>
                </c:pt>
                <c:pt idx="5">
                  <c:v>55.916632780873002</c:v>
                </c:pt>
                <c:pt idx="6">
                  <c:v>55.090836452279731</c:v>
                </c:pt>
                <c:pt idx="7">
                  <c:v>54.261765566749524</c:v>
                </c:pt>
                <c:pt idx="8">
                  <c:v>54.150764245986046</c:v>
                </c:pt>
                <c:pt idx="9">
                  <c:v>53.429307502055657</c:v>
                </c:pt>
                <c:pt idx="10">
                  <c:v>52.593342324194019</c:v>
                </c:pt>
                <c:pt idx="11">
                  <c:v>51.753742075810372</c:v>
                </c:pt>
                <c:pt idx="12">
                  <c:v>50.910369970878087</c:v>
                </c:pt>
                <c:pt idx="13">
                  <c:v>50.063079479822896</c:v>
                </c:pt>
                <c:pt idx="14">
                  <c:v>49.211713286039213</c:v>
                </c:pt>
                <c:pt idx="15">
                  <c:v>48.356102090620624</c:v>
                </c:pt>
                <c:pt idx="16">
                  <c:v>47.49606323699291</c:v>
                </c:pt>
                <c:pt idx="17">
                  <c:v>46.631399120586551</c:v>
                </c:pt>
                <c:pt idx="18">
                  <c:v>45.761895340342591</c:v>
                </c:pt>
                <c:pt idx="19">
                  <c:v>44.887318538059631</c:v>
                </c:pt>
                <c:pt idx="20">
                  <c:v>44.007413857565957</c:v>
                </c:pt>
                <c:pt idx="21">
                  <c:v>43.121901937250087</c:v>
                </c:pt>
                <c:pt idx="22">
                  <c:v>42.230475324955833</c:v>
                </c:pt>
                <c:pt idx="23">
                  <c:v>41.332794171247329</c:v>
                </c:pt>
                <c:pt idx="24">
                  <c:v>40.428481012091375</c:v>
                </c:pt>
                <c:pt idx="25">
                  <c:v>39.517114389828862</c:v>
                </c:pt>
                <c:pt idx="26">
                  <c:v>38.598220974115229</c:v>
                </c:pt>
                <c:pt idx="27">
                  <c:v>37.671265719943435</c:v>
                </c:pt>
                <c:pt idx="28">
                  <c:v>36.735639418748008</c:v>
                </c:pt>
                <c:pt idx="29">
                  <c:v>35.790642729488503</c:v>
                </c:pt>
                <c:pt idx="30">
                  <c:v>34.835465367457545</c:v>
                </c:pt>
                <c:pt idx="31">
                  <c:v>33.869158489629477</c:v>
                </c:pt>
                <c:pt idx="32">
                  <c:v>32.890597287249491</c:v>
                </c:pt>
                <c:pt idx="33">
                  <c:v>31.898429083627196</c:v>
                </c:pt>
                <c:pt idx="34">
                  <c:v>30.89099926480619</c:v>
                </c:pt>
                <c:pt idx="35">
                  <c:v>29.866241969708227</c:v>
                </c:pt>
                <c:pt idx="36">
                  <c:v>28.821512072192856</c:v>
                </c:pt>
                <c:pt idx="37">
                  <c:v>27.753313549690926</c:v>
                </c:pt>
                <c:pt idx="38">
                  <c:v>26.656831106518958</c:v>
                </c:pt>
                <c:pt idx="39">
                  <c:v>25.525050479353727</c:v>
                </c:pt>
                <c:pt idx="40">
                  <c:v>24.346896149440933</c:v>
                </c:pt>
                <c:pt idx="41">
                  <c:v>23.102499457979789</c:v>
                </c:pt>
                <c:pt idx="42">
                  <c:v>21.746513641642839</c:v>
                </c:pt>
                <c:pt idx="43">
                  <c:v>20</c:v>
                </c:pt>
              </c:numCache>
            </c:numRef>
          </c:yVal>
          <c:smooth val="1"/>
        </c:ser>
        <c:ser>
          <c:idx val="3"/>
          <c:order val="3"/>
          <c:spPr>
            <a:ln w="38100">
              <a:solidFill>
                <a:srgbClr val="002060"/>
              </a:solidFill>
              <a:headEnd w="med" len="lg"/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Arkusz3!$I$14:$I$57</c:f>
              <c:numCache>
                <c:formatCode>0</c:formatCode>
                <c:ptCount val="44"/>
                <c:pt idx="0">
                  <c:v>40</c:v>
                </c:pt>
                <c:pt idx="1">
                  <c:v>39.665292992573399</c:v>
                </c:pt>
                <c:pt idx="2">
                  <c:v>39.327784695432698</c:v>
                </c:pt>
                <c:pt idx="3">
                  <c:v>38.987390842050253</c:v>
                </c:pt>
                <c:pt idx="4">
                  <c:v>38.644022398708131</c:v>
                </c:pt>
                <c:pt idx="5">
                  <c:v>38.297585161825381</c:v>
                </c:pt>
                <c:pt idx="6">
                  <c:v>37.947979309422443</c:v>
                </c:pt>
                <c:pt idx="7">
                  <c:v>37.595098900083073</c:v>
                </c:pt>
                <c:pt idx="8">
                  <c:v>37.547707176105135</c:v>
                </c:pt>
                <c:pt idx="9">
                  <c:v>37.238831311579673</c:v>
                </c:pt>
                <c:pt idx="10">
                  <c:v>36.879056609908048</c:v>
                </c:pt>
                <c:pt idx="11">
                  <c:v>36.515646837715245</c:v>
                </c:pt>
                <c:pt idx="12">
                  <c:v>36.148465208973363</c:v>
                </c:pt>
                <c:pt idx="13">
                  <c:v>35.777365194108633</c:v>
                </c:pt>
                <c:pt idx="14">
                  <c:v>35.402189476515254</c:v>
                </c:pt>
                <c:pt idx="15">
                  <c:v>35.022768757287295</c:v>
                </c:pt>
                <c:pt idx="16">
                  <c:v>34.638920379850063</c:v>
                </c:pt>
                <c:pt idx="17">
                  <c:v>34.250446739634022</c:v>
                </c:pt>
                <c:pt idx="18">
                  <c:v>33.857133435580536</c:v>
                </c:pt>
                <c:pt idx="19">
                  <c:v>33.458747109488144</c:v>
                </c:pt>
                <c:pt idx="20">
                  <c:v>33.055032905185165</c:v>
                </c:pt>
                <c:pt idx="21">
                  <c:v>32.645711461059605</c:v>
                </c:pt>
                <c:pt idx="22">
                  <c:v>32.230475324955833</c:v>
                </c:pt>
                <c:pt idx="23">
                  <c:v>31.80898464743813</c:v>
                </c:pt>
                <c:pt idx="24">
                  <c:v>31.380861964472341</c:v>
                </c:pt>
                <c:pt idx="25">
                  <c:v>30.945685818400229</c:v>
                </c:pt>
                <c:pt idx="26">
                  <c:v>30.502982878876892</c:v>
                </c:pt>
                <c:pt idx="27">
                  <c:v>30.052218100895992</c:v>
                </c:pt>
                <c:pt idx="28">
                  <c:v>29.592782275890759</c:v>
                </c:pt>
                <c:pt idx="29">
                  <c:v>29.123976062821839</c:v>
                </c:pt>
                <c:pt idx="30">
                  <c:v>28.644989176981383</c:v>
                </c:pt>
                <c:pt idx="31">
                  <c:v>28.154872775343765</c:v>
                </c:pt>
                <c:pt idx="32">
                  <c:v>27.652502049154446</c:v>
                </c:pt>
                <c:pt idx="33">
                  <c:v>27.136524321722593</c:v>
                </c:pt>
                <c:pt idx="34">
                  <c:v>26.605284979091888</c:v>
                </c:pt>
                <c:pt idx="35">
                  <c:v>26.056718160184438</c:v>
                </c:pt>
                <c:pt idx="36">
                  <c:v>25.488178738859613</c:v>
                </c:pt>
                <c:pt idx="37">
                  <c:v>24.896170692548075</c:v>
                </c:pt>
                <c:pt idx="38">
                  <c:v>24.275878725566535</c:v>
                </c:pt>
                <c:pt idx="39">
                  <c:v>23.620288574591822</c:v>
                </c:pt>
                <c:pt idx="40">
                  <c:v>22.918324720869506</c:v>
                </c:pt>
                <c:pt idx="41">
                  <c:v>22.15011850559889</c:v>
                </c:pt>
                <c:pt idx="42">
                  <c:v>21.270323165452517</c:v>
                </c:pt>
                <c:pt idx="43">
                  <c:v>20</c:v>
                </c:pt>
              </c:numCache>
            </c:numRef>
          </c:yVal>
          <c:smooth val="1"/>
        </c:ser>
        <c:axId val="87095168"/>
        <c:axId val="87429120"/>
      </c:scatterChart>
      <c:valAx>
        <c:axId val="87095168"/>
        <c:scaling>
          <c:orientation val="minMax"/>
          <c:max val="20"/>
          <c:min val="-22"/>
        </c:scaling>
        <c:axPos val="b"/>
        <c:majorGridlines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pl-PL" sz="2000" b="0" dirty="0" err="1">
                    <a:latin typeface="+mn-lt"/>
                  </a:rPr>
                  <a:t>t</a:t>
                </a:r>
                <a:r>
                  <a:rPr lang="pl-PL" sz="2000" b="0" baseline="-25000" dirty="0" err="1">
                    <a:latin typeface="Calibri" pitchFamily="34" charset="0"/>
                  </a:rPr>
                  <a:t>zew</a:t>
                </a:r>
                <a:r>
                  <a:rPr lang="pl-PL" sz="2000" b="0" baseline="-25000" dirty="0">
                    <a:latin typeface="Calibri" pitchFamily="34" charset="0"/>
                  </a:rPr>
                  <a:t> </a:t>
                </a:r>
                <a:r>
                  <a:rPr lang="pl-PL" sz="2000" b="0" baseline="0" dirty="0"/>
                  <a:t> </a:t>
                </a:r>
                <a:r>
                  <a:rPr lang="pl-PL" sz="2000" b="0" baseline="0" dirty="0" smtClean="0"/>
                  <a:t>°C</a:t>
                </a:r>
                <a:endParaRPr lang="pl-PL" sz="2000" b="0" dirty="0"/>
              </a:p>
            </c:rich>
          </c:tx>
          <c:layout>
            <c:manualLayout>
              <c:xMode val="edge"/>
              <c:yMode val="edge"/>
              <c:x val="0.83922839506172853"/>
              <c:y val="0.83204392081861911"/>
            </c:manualLayout>
          </c:layout>
          <c:spPr>
            <a:solidFill>
              <a:schemeClr val="bg1"/>
            </a:solidFill>
          </c:spPr>
        </c:title>
        <c:numFmt formatCode="General" sourceLinked="1"/>
        <c:tickLblPos val="nextTo"/>
        <c:txPr>
          <a:bodyPr/>
          <a:lstStyle/>
          <a:p>
            <a:pPr>
              <a:defRPr sz="1100" b="0" i="1">
                <a:latin typeface="Arial Narrow" pitchFamily="34" charset="0"/>
              </a:defRPr>
            </a:pPr>
            <a:endParaRPr lang="pl-PL"/>
          </a:p>
        </c:txPr>
        <c:crossAx val="87429120"/>
        <c:crosses val="autoZero"/>
        <c:crossBetween val="midCat"/>
        <c:majorUnit val="1"/>
        <c:minorUnit val="1"/>
      </c:valAx>
      <c:valAx>
        <c:axId val="8742912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/>
                  <a:t>t</a:t>
                </a:r>
                <a:r>
                  <a:rPr lang="pl-PL" sz="2000" b="0" dirty="0"/>
                  <a:t>  </a:t>
                </a:r>
                <a:r>
                  <a:rPr lang="pl-PL" sz="2000" b="0" baseline="0" dirty="0" smtClean="0"/>
                  <a:t>°</a:t>
                </a:r>
                <a:r>
                  <a:rPr lang="pl-PL" sz="2000" b="0" dirty="0" smtClean="0"/>
                  <a:t>C</a:t>
                </a:r>
                <a:endParaRPr lang="en-US" sz="2000" b="0" dirty="0"/>
              </a:p>
            </c:rich>
          </c:tx>
          <c:layout>
            <c:manualLayout>
              <c:xMode val="edge"/>
              <c:yMode val="edge"/>
              <c:x val="6.6495455429182462E-2"/>
              <c:y val="0.13327263170291051"/>
            </c:manualLayout>
          </c:layout>
          <c:spPr>
            <a:solidFill>
              <a:schemeClr val="bg1"/>
            </a:solidFill>
          </c:spPr>
        </c:title>
        <c:numFmt formatCode="0" sourceLinked="1"/>
        <c:tickLblPos val="nextTo"/>
        <c:txPr>
          <a:bodyPr/>
          <a:lstStyle/>
          <a:p>
            <a:pPr>
              <a:defRPr sz="1200" b="0" i="1">
                <a:latin typeface="Arial Narrow" pitchFamily="34" charset="0"/>
              </a:defRPr>
            </a:pPr>
            <a:endParaRPr lang="pl-PL"/>
          </a:p>
        </c:txPr>
        <c:crossAx val="87095168"/>
        <c:crossesAt val="-22"/>
        <c:crossBetween val="midCat"/>
        <c:majorUnit val="5"/>
      </c:valAx>
      <c:spPr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c:spPr>
    </c:plotArea>
    <c:plotVisOnly val="1"/>
  </c:chart>
  <c:spPr>
    <a:solidFill>
      <a:schemeClr val="bg1"/>
    </a:solidFill>
    <a:ln w="9525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5.9267335992883904E-2"/>
          <c:y val="5.5578544945522522E-2"/>
          <c:w val="0.90402547228725683"/>
          <c:h val="0.88527905427900133"/>
        </c:manualLayout>
      </c:layout>
      <c:scatterChart>
        <c:scatterStyle val="smoothMarker"/>
        <c:ser>
          <c:idx val="1"/>
          <c:order val="0"/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Arkusz3!$D$14:$D$57</c:f>
              <c:numCache>
                <c:formatCode>0</c:formatCode>
                <c:ptCount val="44"/>
                <c:pt idx="0">
                  <c:v>90</c:v>
                </c:pt>
                <c:pt idx="1">
                  <c:v>88.616300270860478</c:v>
                </c:pt>
                <c:pt idx="2">
                  <c:v>87.226997962294348</c:v>
                </c:pt>
                <c:pt idx="3">
                  <c:v>85.831924541243879</c:v>
                </c:pt>
                <c:pt idx="4">
                  <c:v>84.430901940273699</c:v>
                </c:pt>
                <c:pt idx="5">
                  <c:v>83.023741752221554</c:v>
                </c:pt>
                <c:pt idx="6">
                  <c:v>81.610244333130879</c:v>
                </c:pt>
                <c:pt idx="7">
                  <c:v>80.190197800165649</c:v>
                </c:pt>
                <c:pt idx="8">
                  <c:v>79.999999957031676</c:v>
                </c:pt>
                <c:pt idx="9">
                  <c:v>78.763376908873212</c:v>
                </c:pt>
                <c:pt idx="10">
                  <c:v>77.329541791244679</c:v>
                </c:pt>
                <c:pt idx="11">
                  <c:v>75.888436532572726</c:v>
                </c:pt>
                <c:pt idx="12">
                  <c:v>74.439787560803779</c:v>
                </c:pt>
                <c:pt idx="13">
                  <c:v>72.983301816788014</c:v>
                </c:pt>
                <c:pt idx="14">
                  <c:v>71.518664667316827</c:v>
                </c:pt>
                <c:pt idx="15">
                  <c:v>70.045537514574079</c:v>
                </c:pt>
                <c:pt idx="16">
                  <c:v>68.56355504541439</c:v>
                </c:pt>
                <c:pt idx="17">
                  <c:v>67.072322050696272</c:v>
                </c:pt>
                <c:pt idx="18">
                  <c:v>65.571409728304232</c:v>
                </c:pt>
                <c:pt idx="19">
                  <c:v>64.060351361833511</c:v>
                </c:pt>
                <c:pt idx="20">
                  <c:v>62.538637238941433</c:v>
                </c:pt>
                <c:pt idx="21">
                  <c:v>61.005708636405146</c:v>
                </c:pt>
                <c:pt idx="22">
                  <c:v>59.460950649911062</c:v>
                </c:pt>
                <c:pt idx="23">
                  <c:v>57.903683580590283</c:v>
                </c:pt>
                <c:pt idx="24">
                  <c:v>56.333152500373252</c:v>
                </c:pt>
                <c:pt idx="25">
                  <c:v>54.748514493943404</c:v>
                </c:pt>
                <c:pt idx="26">
                  <c:v>53.148822900611101</c:v>
                </c:pt>
                <c:pt idx="27">
                  <c:v>51.533007630363294</c:v>
                </c:pt>
                <c:pt idx="28">
                  <c:v>49.899850266067425</c:v>
                </c:pt>
                <c:pt idx="29">
                  <c:v>48.247952125643529</c:v>
                </c:pt>
                <c:pt idx="30">
                  <c:v>46.575692639677051</c:v>
                </c:pt>
                <c:pt idx="31">
                  <c:v>44.881174122115993</c:v>
                </c:pt>
                <c:pt idx="32">
                  <c:v>43.162146955451959</c:v>
                </c:pt>
                <c:pt idx="33">
                  <c:v>41.415905786302325</c:v>
                </c:pt>
                <c:pt idx="34">
                  <c:v>39.639141386755213</c:v>
                </c:pt>
                <c:pt idx="35">
                  <c:v>37.827722034654592</c:v>
                </c:pt>
                <c:pt idx="36">
                  <c:v>35.976357477719034</c:v>
                </c:pt>
                <c:pt idx="37">
                  <c:v>34.078055670810443</c:v>
                </c:pt>
                <c:pt idx="38">
                  <c:v>32.123186022561562</c:v>
                </c:pt>
                <c:pt idx="39">
                  <c:v>30.097720006326487</c:v>
                </c:pt>
                <c:pt idx="40">
                  <c:v>27.979506584596059</c:v>
                </c:pt>
                <c:pt idx="41">
                  <c:v>25.728808439769129</c:v>
                </c:pt>
                <c:pt idx="42">
                  <c:v>23.2549320451906</c:v>
                </c:pt>
                <c:pt idx="43">
                  <c:v>20</c:v>
                </c:pt>
              </c:numCache>
            </c:numRef>
          </c:yVal>
          <c:smooth val="1"/>
        </c:ser>
        <c:ser>
          <c:idx val="0"/>
          <c:order val="1"/>
          <c:spPr>
            <a:ln w="38100">
              <a:solidFill>
                <a:schemeClr val="accent5">
                  <a:lumMod val="75000"/>
                </a:schemeClr>
              </a:solidFill>
              <a:prstDash val="lgDashDot"/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Arkusz3!$E$14:$E$57</c:f>
              <c:numCache>
                <c:formatCode>0</c:formatCode>
                <c:ptCount val="44"/>
                <c:pt idx="0">
                  <c:v>70</c:v>
                </c:pt>
                <c:pt idx="1">
                  <c:v>69.092490747050988</c:v>
                </c:pt>
                <c:pt idx="2">
                  <c:v>68.179378914674558</c:v>
                </c:pt>
                <c:pt idx="3">
                  <c:v>67.260495969814826</c:v>
                </c:pt>
                <c:pt idx="4">
                  <c:v>66.335663845035327</c:v>
                </c:pt>
                <c:pt idx="5">
                  <c:v>65.404694133174573</c:v>
                </c:pt>
                <c:pt idx="6" formatCode="0.0">
                  <c:v>64.467387190273755</c:v>
                </c:pt>
                <c:pt idx="7" formatCode="0.0">
                  <c:v>63.523531133499063</c:v>
                </c:pt>
                <c:pt idx="8" formatCode="0.0">
                  <c:v>63.396942887150892</c:v>
                </c:pt>
                <c:pt idx="9" formatCode="0.0">
                  <c:v>62.572900718397037</c:v>
                </c:pt>
                <c:pt idx="10" formatCode="0.0">
                  <c:v>61.615256076959113</c:v>
                </c:pt>
                <c:pt idx="11">
                  <c:v>60.650341294478181</c:v>
                </c:pt>
                <c:pt idx="12">
                  <c:v>59.677882798899034</c:v>
                </c:pt>
                <c:pt idx="13">
                  <c:v>58.697587531074376</c:v>
                </c:pt>
                <c:pt idx="14">
                  <c:v>57.709140857792242</c:v>
                </c:pt>
                <c:pt idx="15">
                  <c:v>56.712204181241091</c:v>
                </c:pt>
                <c:pt idx="16">
                  <c:v>55.706412188271663</c:v>
                </c:pt>
                <c:pt idx="17">
                  <c:v>54.691369669744333</c:v>
                </c:pt>
                <c:pt idx="18">
                  <c:v>53.666647823542142</c:v>
                </c:pt>
                <c:pt idx="19">
                  <c:v>52.631779933262095</c:v>
                </c:pt>
                <c:pt idx="20">
                  <c:v>51.586256286560484</c:v>
                </c:pt>
                <c:pt idx="21">
                  <c:v>50.529518160214451</c:v>
                </c:pt>
                <c:pt idx="22">
                  <c:v>49.460950649911062</c:v>
                </c:pt>
                <c:pt idx="23">
                  <c:v>48.379874056780821</c:v>
                </c:pt>
                <c:pt idx="24">
                  <c:v>47.285533452754208</c:v>
                </c:pt>
                <c:pt idx="25">
                  <c:v>46.177085922514863</c:v>
                </c:pt>
                <c:pt idx="26">
                  <c:v>45.05358480537285</c:v>
                </c:pt>
                <c:pt idx="27">
                  <c:v>43.913960011315794</c:v>
                </c:pt>
                <c:pt idx="28">
                  <c:v>42.756993123210194</c:v>
                </c:pt>
                <c:pt idx="29">
                  <c:v>41.581285458976865</c:v>
                </c:pt>
                <c:pt idx="30">
                  <c:v>40.385216449200854</c:v>
                </c:pt>
                <c:pt idx="31">
                  <c:v>39.166888407830228</c:v>
                </c:pt>
                <c:pt idx="32">
                  <c:v>37.924051717356335</c:v>
                </c:pt>
                <c:pt idx="33">
                  <c:v>36.654001024397317</c:v>
                </c:pt>
                <c:pt idx="34">
                  <c:v>35.353427101040594</c:v>
                </c:pt>
                <c:pt idx="35">
                  <c:v>34.01819822513098</c:v>
                </c:pt>
                <c:pt idx="36">
                  <c:v>32.643024144385883</c:v>
                </c:pt>
                <c:pt idx="37">
                  <c:v>31.220912813667582</c:v>
                </c:pt>
                <c:pt idx="38">
                  <c:v>29.742233641609037</c:v>
                </c:pt>
                <c:pt idx="39">
                  <c:v>28.192958101564631</c:v>
                </c:pt>
                <c:pt idx="40">
                  <c:v>26.550935156024735</c:v>
                </c:pt>
                <c:pt idx="41">
                  <c:v>24.776427487388219</c:v>
                </c:pt>
                <c:pt idx="42">
                  <c:v>22.778741569000122</c:v>
                </c:pt>
                <c:pt idx="43">
                  <c:v>20</c:v>
                </c:pt>
              </c:numCache>
            </c:numRef>
          </c:yVal>
          <c:smooth val="1"/>
        </c:ser>
        <c:ser>
          <c:idx val="4"/>
          <c:order val="2"/>
          <c:spPr>
            <a:ln w="38100" cmpd="sng">
              <a:solidFill>
                <a:schemeClr val="accent3">
                  <a:lumMod val="75000"/>
                </a:schemeClr>
              </a:solidFill>
              <a:prstDash val="solid"/>
              <a:headEnd type="none"/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Arkusz3!$F$14:$F$57</c:f>
              <c:numCache>
                <c:formatCode>0</c:formatCode>
                <c:ptCount val="44"/>
                <c:pt idx="0">
                  <c:v>58</c:v>
                </c:pt>
                <c:pt idx="1">
                  <c:v>58</c:v>
                </c:pt>
                <c:pt idx="2">
                  <c:v>58</c:v>
                </c:pt>
                <c:pt idx="3">
                  <c:v>58</c:v>
                </c:pt>
                <c:pt idx="4">
                  <c:v>58</c:v>
                </c:pt>
                <c:pt idx="5">
                  <c:v>58</c:v>
                </c:pt>
                <c:pt idx="6">
                  <c:v>58</c:v>
                </c:pt>
                <c:pt idx="7">
                  <c:v>58</c:v>
                </c:pt>
                <c:pt idx="8">
                  <c:v>58</c:v>
                </c:pt>
                <c:pt idx="9">
                  <c:v>58</c:v>
                </c:pt>
                <c:pt idx="10">
                  <c:v>58</c:v>
                </c:pt>
                <c:pt idx="11">
                  <c:v>58</c:v>
                </c:pt>
                <c:pt idx="12">
                  <c:v>58</c:v>
                </c:pt>
                <c:pt idx="13">
                  <c:v>58</c:v>
                </c:pt>
                <c:pt idx="14">
                  <c:v>58</c:v>
                </c:pt>
                <c:pt idx="15">
                  <c:v>58</c:v>
                </c:pt>
                <c:pt idx="16">
                  <c:v>58</c:v>
                </c:pt>
                <c:pt idx="17">
                  <c:v>58</c:v>
                </c:pt>
                <c:pt idx="18">
                  <c:v>58</c:v>
                </c:pt>
                <c:pt idx="19">
                  <c:v>58</c:v>
                </c:pt>
                <c:pt idx="20">
                  <c:v>58</c:v>
                </c:pt>
                <c:pt idx="21">
                  <c:v>58</c:v>
                </c:pt>
                <c:pt idx="22">
                  <c:v>58</c:v>
                </c:pt>
                <c:pt idx="23">
                  <c:v>58</c:v>
                </c:pt>
                <c:pt idx="24">
                  <c:v>58</c:v>
                </c:pt>
                <c:pt idx="25">
                  <c:v>58</c:v>
                </c:pt>
                <c:pt idx="26">
                  <c:v>58</c:v>
                </c:pt>
                <c:pt idx="27">
                  <c:v>58</c:v>
                </c:pt>
                <c:pt idx="28">
                  <c:v>58</c:v>
                </c:pt>
                <c:pt idx="29">
                  <c:v>58</c:v>
                </c:pt>
                <c:pt idx="30">
                  <c:v>58</c:v>
                </c:pt>
                <c:pt idx="31">
                  <c:v>58</c:v>
                </c:pt>
                <c:pt idx="32">
                  <c:v>58</c:v>
                </c:pt>
                <c:pt idx="33">
                  <c:v>58</c:v>
                </c:pt>
                <c:pt idx="34">
                  <c:v>58</c:v>
                </c:pt>
                <c:pt idx="35">
                  <c:v>58</c:v>
                </c:pt>
                <c:pt idx="36">
                  <c:v>58</c:v>
                </c:pt>
                <c:pt idx="37">
                  <c:v>58</c:v>
                </c:pt>
                <c:pt idx="38">
                  <c:v>58</c:v>
                </c:pt>
                <c:pt idx="39">
                  <c:v>58</c:v>
                </c:pt>
                <c:pt idx="40">
                  <c:v>58</c:v>
                </c:pt>
                <c:pt idx="41">
                  <c:v>58</c:v>
                </c:pt>
                <c:pt idx="42">
                  <c:v>58</c:v>
                </c:pt>
                <c:pt idx="43">
                  <c:v>58</c:v>
                </c:pt>
              </c:numCache>
            </c:numRef>
          </c:yVal>
          <c:smooth val="1"/>
        </c:ser>
        <c:ser>
          <c:idx val="2"/>
          <c:order val="3"/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Arkusz3!$H$14:$H$57</c:f>
              <c:numCache>
                <c:formatCode>0</c:formatCode>
                <c:ptCount val="44"/>
                <c:pt idx="0">
                  <c:v>60</c:v>
                </c:pt>
                <c:pt idx="1">
                  <c:v>59.189102516382626</c:v>
                </c:pt>
                <c:pt idx="2">
                  <c:v>58.375403743051962</c:v>
                </c:pt>
                <c:pt idx="3">
                  <c:v>57.558819413478822</c:v>
                </c:pt>
                <c:pt idx="4">
                  <c:v>56.739260493946034</c:v>
                </c:pt>
                <c:pt idx="5">
                  <c:v>55.916632780873002</c:v>
                </c:pt>
                <c:pt idx="6">
                  <c:v>55.090836452279731</c:v>
                </c:pt>
                <c:pt idx="7">
                  <c:v>54.261765566749524</c:v>
                </c:pt>
                <c:pt idx="8">
                  <c:v>54.150764245986046</c:v>
                </c:pt>
                <c:pt idx="9">
                  <c:v>53.429307502055657</c:v>
                </c:pt>
                <c:pt idx="10">
                  <c:v>52.593342324194019</c:v>
                </c:pt>
                <c:pt idx="11">
                  <c:v>51.753742075810372</c:v>
                </c:pt>
                <c:pt idx="12">
                  <c:v>50.910369970878087</c:v>
                </c:pt>
                <c:pt idx="13">
                  <c:v>50.063079479822896</c:v>
                </c:pt>
                <c:pt idx="14">
                  <c:v>49.211713286039213</c:v>
                </c:pt>
                <c:pt idx="15">
                  <c:v>48.356102090620624</c:v>
                </c:pt>
                <c:pt idx="16">
                  <c:v>47.49606323699291</c:v>
                </c:pt>
                <c:pt idx="17">
                  <c:v>46.631399120586551</c:v>
                </c:pt>
                <c:pt idx="18">
                  <c:v>45.761895340342591</c:v>
                </c:pt>
                <c:pt idx="19">
                  <c:v>44.887318538059631</c:v>
                </c:pt>
                <c:pt idx="20">
                  <c:v>44.007413857565957</c:v>
                </c:pt>
                <c:pt idx="21">
                  <c:v>43.121901937250087</c:v>
                </c:pt>
                <c:pt idx="22">
                  <c:v>42.230475324955833</c:v>
                </c:pt>
                <c:pt idx="23">
                  <c:v>41.332794171247329</c:v>
                </c:pt>
                <c:pt idx="24">
                  <c:v>40.428481012091375</c:v>
                </c:pt>
                <c:pt idx="25">
                  <c:v>39.517114389828862</c:v>
                </c:pt>
                <c:pt idx="26">
                  <c:v>38.598220974115229</c:v>
                </c:pt>
                <c:pt idx="27">
                  <c:v>37.671265719943435</c:v>
                </c:pt>
                <c:pt idx="28">
                  <c:v>36.735639418748008</c:v>
                </c:pt>
                <c:pt idx="29">
                  <c:v>35.790642729488503</c:v>
                </c:pt>
                <c:pt idx="30">
                  <c:v>34.835465367457545</c:v>
                </c:pt>
                <c:pt idx="31">
                  <c:v>33.869158489629477</c:v>
                </c:pt>
                <c:pt idx="32">
                  <c:v>32.890597287249491</c:v>
                </c:pt>
                <c:pt idx="33">
                  <c:v>31.898429083627196</c:v>
                </c:pt>
                <c:pt idx="34">
                  <c:v>30.89099926480619</c:v>
                </c:pt>
                <c:pt idx="35">
                  <c:v>29.866241969708227</c:v>
                </c:pt>
                <c:pt idx="36">
                  <c:v>28.821512072192856</c:v>
                </c:pt>
                <c:pt idx="37">
                  <c:v>27.753313549690926</c:v>
                </c:pt>
                <c:pt idx="38">
                  <c:v>26.656831106518958</c:v>
                </c:pt>
                <c:pt idx="39">
                  <c:v>25.525050479353727</c:v>
                </c:pt>
                <c:pt idx="40">
                  <c:v>24.346896149440933</c:v>
                </c:pt>
                <c:pt idx="41">
                  <c:v>23.102499457979789</c:v>
                </c:pt>
                <c:pt idx="42">
                  <c:v>21.746513641642839</c:v>
                </c:pt>
                <c:pt idx="43">
                  <c:v>20</c:v>
                </c:pt>
              </c:numCache>
            </c:numRef>
          </c:yVal>
          <c:smooth val="1"/>
        </c:ser>
        <c:ser>
          <c:idx val="3"/>
          <c:order val="4"/>
          <c:spPr>
            <a:ln>
              <a:solidFill>
                <a:schemeClr val="accent5">
                  <a:lumMod val="60000"/>
                  <a:lumOff val="40000"/>
                </a:schemeClr>
              </a:solidFill>
              <a:prstDash val="lgDashDot"/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Arkusz3!$I$14:$I$57</c:f>
              <c:numCache>
                <c:formatCode>0</c:formatCode>
                <c:ptCount val="44"/>
                <c:pt idx="0">
                  <c:v>40</c:v>
                </c:pt>
                <c:pt idx="1">
                  <c:v>39.665292992573399</c:v>
                </c:pt>
                <c:pt idx="2">
                  <c:v>39.327784695432698</c:v>
                </c:pt>
                <c:pt idx="3">
                  <c:v>38.987390842050253</c:v>
                </c:pt>
                <c:pt idx="4">
                  <c:v>38.644022398708131</c:v>
                </c:pt>
                <c:pt idx="5">
                  <c:v>38.297585161825381</c:v>
                </c:pt>
                <c:pt idx="6">
                  <c:v>37.947979309422443</c:v>
                </c:pt>
                <c:pt idx="7">
                  <c:v>37.595098900083073</c:v>
                </c:pt>
                <c:pt idx="8">
                  <c:v>37.547707176105135</c:v>
                </c:pt>
                <c:pt idx="9">
                  <c:v>37.238831311579673</c:v>
                </c:pt>
                <c:pt idx="10">
                  <c:v>36.879056609908048</c:v>
                </c:pt>
                <c:pt idx="11">
                  <c:v>36.515646837715245</c:v>
                </c:pt>
                <c:pt idx="12">
                  <c:v>36.148465208973363</c:v>
                </c:pt>
                <c:pt idx="13">
                  <c:v>35.777365194108633</c:v>
                </c:pt>
                <c:pt idx="14">
                  <c:v>35.402189476515254</c:v>
                </c:pt>
                <c:pt idx="15">
                  <c:v>35.022768757287295</c:v>
                </c:pt>
                <c:pt idx="16">
                  <c:v>34.638920379850063</c:v>
                </c:pt>
                <c:pt idx="17">
                  <c:v>34.250446739634022</c:v>
                </c:pt>
                <c:pt idx="18">
                  <c:v>33.857133435580536</c:v>
                </c:pt>
                <c:pt idx="19">
                  <c:v>33.458747109488144</c:v>
                </c:pt>
                <c:pt idx="20">
                  <c:v>33.055032905185165</c:v>
                </c:pt>
                <c:pt idx="21">
                  <c:v>32.645711461059605</c:v>
                </c:pt>
                <c:pt idx="22">
                  <c:v>32.230475324955833</c:v>
                </c:pt>
                <c:pt idx="23">
                  <c:v>31.80898464743813</c:v>
                </c:pt>
                <c:pt idx="24">
                  <c:v>31.380861964472341</c:v>
                </c:pt>
                <c:pt idx="25">
                  <c:v>30.945685818400229</c:v>
                </c:pt>
                <c:pt idx="26">
                  <c:v>30.502982878876892</c:v>
                </c:pt>
                <c:pt idx="27">
                  <c:v>30.052218100895992</c:v>
                </c:pt>
                <c:pt idx="28">
                  <c:v>29.592782275890759</c:v>
                </c:pt>
                <c:pt idx="29">
                  <c:v>29.123976062821839</c:v>
                </c:pt>
                <c:pt idx="30">
                  <c:v>28.644989176981383</c:v>
                </c:pt>
                <c:pt idx="31">
                  <c:v>28.154872775343765</c:v>
                </c:pt>
                <c:pt idx="32">
                  <c:v>27.652502049154446</c:v>
                </c:pt>
                <c:pt idx="33">
                  <c:v>27.136524321722593</c:v>
                </c:pt>
                <c:pt idx="34">
                  <c:v>26.605284979091888</c:v>
                </c:pt>
                <c:pt idx="35">
                  <c:v>26.056718160184438</c:v>
                </c:pt>
                <c:pt idx="36">
                  <c:v>25.488178738859613</c:v>
                </c:pt>
                <c:pt idx="37">
                  <c:v>24.896170692548075</c:v>
                </c:pt>
                <c:pt idx="38">
                  <c:v>24.275878725566535</c:v>
                </c:pt>
                <c:pt idx="39">
                  <c:v>23.620288574591822</c:v>
                </c:pt>
                <c:pt idx="40">
                  <c:v>22.918324720869506</c:v>
                </c:pt>
                <c:pt idx="41">
                  <c:v>22.15011850559889</c:v>
                </c:pt>
                <c:pt idx="42">
                  <c:v>21.270323165452517</c:v>
                </c:pt>
                <c:pt idx="43">
                  <c:v>20</c:v>
                </c:pt>
              </c:numCache>
            </c:numRef>
          </c:yVal>
          <c:smooth val="1"/>
        </c:ser>
        <c:ser>
          <c:idx val="5"/>
          <c:order val="5"/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-14.866419846750027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Arkusz3!$J$14:$J$57</c:f>
              <c:numCache>
                <c:formatCode>0</c:formatCode>
                <c:ptCount val="44"/>
                <c:pt idx="0">
                  <c:v>48</c:v>
                </c:pt>
                <c:pt idx="1">
                  <c:v>48</c:v>
                </c:pt>
                <c:pt idx="2">
                  <c:v>48</c:v>
                </c:pt>
                <c:pt idx="3">
                  <c:v>48</c:v>
                </c:pt>
                <c:pt idx="4">
                  <c:v>48</c:v>
                </c:pt>
                <c:pt idx="5">
                  <c:v>48</c:v>
                </c:pt>
                <c:pt idx="6">
                  <c:v>48</c:v>
                </c:pt>
                <c:pt idx="7">
                  <c:v>48</c:v>
                </c:pt>
                <c:pt idx="8">
                  <c:v>48</c:v>
                </c:pt>
                <c:pt idx="9">
                  <c:v>48</c:v>
                </c:pt>
                <c:pt idx="10">
                  <c:v>48</c:v>
                </c:pt>
                <c:pt idx="11">
                  <c:v>48</c:v>
                </c:pt>
                <c:pt idx="12">
                  <c:v>48</c:v>
                </c:pt>
                <c:pt idx="13">
                  <c:v>48</c:v>
                </c:pt>
                <c:pt idx="14">
                  <c:v>48</c:v>
                </c:pt>
                <c:pt idx="15">
                  <c:v>48</c:v>
                </c:pt>
                <c:pt idx="16">
                  <c:v>48</c:v>
                </c:pt>
                <c:pt idx="17">
                  <c:v>48</c:v>
                </c:pt>
                <c:pt idx="18">
                  <c:v>48</c:v>
                </c:pt>
                <c:pt idx="19">
                  <c:v>48</c:v>
                </c:pt>
                <c:pt idx="20">
                  <c:v>48</c:v>
                </c:pt>
                <c:pt idx="21">
                  <c:v>48</c:v>
                </c:pt>
                <c:pt idx="22">
                  <c:v>48</c:v>
                </c:pt>
                <c:pt idx="23">
                  <c:v>48</c:v>
                </c:pt>
                <c:pt idx="24">
                  <c:v>48</c:v>
                </c:pt>
                <c:pt idx="25">
                  <c:v>48</c:v>
                </c:pt>
                <c:pt idx="26">
                  <c:v>48</c:v>
                </c:pt>
                <c:pt idx="27">
                  <c:v>48</c:v>
                </c:pt>
                <c:pt idx="28">
                  <c:v>48</c:v>
                </c:pt>
                <c:pt idx="29">
                  <c:v>48</c:v>
                </c:pt>
                <c:pt idx="30">
                  <c:v>48</c:v>
                </c:pt>
                <c:pt idx="31">
                  <c:v>48</c:v>
                </c:pt>
                <c:pt idx="32">
                  <c:v>48</c:v>
                </c:pt>
                <c:pt idx="33">
                  <c:v>48</c:v>
                </c:pt>
                <c:pt idx="34">
                  <c:v>48</c:v>
                </c:pt>
                <c:pt idx="35">
                  <c:v>48</c:v>
                </c:pt>
                <c:pt idx="36">
                  <c:v>48</c:v>
                </c:pt>
                <c:pt idx="37">
                  <c:v>48</c:v>
                </c:pt>
                <c:pt idx="38">
                  <c:v>48</c:v>
                </c:pt>
                <c:pt idx="39">
                  <c:v>48</c:v>
                </c:pt>
                <c:pt idx="40">
                  <c:v>48</c:v>
                </c:pt>
                <c:pt idx="41">
                  <c:v>48</c:v>
                </c:pt>
                <c:pt idx="42">
                  <c:v>48</c:v>
                </c:pt>
                <c:pt idx="43">
                  <c:v>48</c:v>
                </c:pt>
              </c:numCache>
            </c:numRef>
          </c:yVal>
          <c:smooth val="1"/>
        </c:ser>
        <c:axId val="88089344"/>
        <c:axId val="88091264"/>
      </c:scatterChart>
      <c:valAx>
        <c:axId val="88089344"/>
        <c:scaling>
          <c:orientation val="minMax"/>
          <c:max val="20"/>
          <c:min val="-22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tzew</a:t>
                </a:r>
                <a:r>
                  <a:rPr lang="pl-PL" baseline="0"/>
                  <a:t>  </a:t>
                </a:r>
                <a:r>
                  <a:rPr lang="pl-PL" baseline="30000"/>
                  <a:t>o</a:t>
                </a:r>
                <a:r>
                  <a:rPr lang="pl-PL" baseline="0"/>
                  <a:t>C</a:t>
                </a:r>
                <a:endParaRPr lang="pl-PL"/>
              </a:p>
            </c:rich>
          </c:tx>
          <c:layout>
            <c:manualLayout>
              <c:xMode val="edge"/>
              <c:yMode val="edge"/>
              <c:x val="0.90038441631151789"/>
              <c:y val="0.8432680747275183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 b="0" i="1">
                <a:latin typeface="Arial Narrow" pitchFamily="34" charset="0"/>
              </a:defRPr>
            </a:pPr>
            <a:endParaRPr lang="pl-PL"/>
          </a:p>
        </c:txPr>
        <c:crossAx val="88091264"/>
        <c:crosses val="autoZero"/>
        <c:crossBetween val="midCat"/>
        <c:majorUnit val="1"/>
        <c:minorUnit val="1"/>
      </c:valAx>
      <c:valAx>
        <c:axId val="8809126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</a:t>
                </a:r>
                <a:r>
                  <a:rPr lang="pl-PL"/>
                  <a:t>  </a:t>
                </a:r>
                <a:r>
                  <a:rPr lang="pl-PL" baseline="30000"/>
                  <a:t>o</a:t>
                </a:r>
                <a:r>
                  <a:rPr lang="pl-PL"/>
                  <a:t>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6.3102977354208842E-3"/>
              <c:y val="1.2613272784095179E-2"/>
            </c:manualLayout>
          </c:layout>
        </c:title>
        <c:numFmt formatCode="0" sourceLinked="1"/>
        <c:tickLblPos val="nextTo"/>
        <c:txPr>
          <a:bodyPr/>
          <a:lstStyle/>
          <a:p>
            <a:pPr>
              <a:defRPr sz="1050" b="0" i="1">
                <a:latin typeface="Arial Narrow" pitchFamily="34" charset="0"/>
              </a:defRPr>
            </a:pPr>
            <a:endParaRPr lang="pl-PL"/>
          </a:p>
        </c:txPr>
        <c:crossAx val="88089344"/>
        <c:crossesAt val="-22"/>
        <c:crossBetween val="midCat"/>
        <c:majorUnit val="5"/>
      </c:valAx>
      <c:spPr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c:spPr>
    </c:plotArea>
    <c:plotVisOnly val="1"/>
  </c:chart>
  <c:spPr>
    <a:solidFill>
      <a:sysClr val="window" lastClr="FFFFFF"/>
    </a:solidFill>
    <a:ln w="9525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0.10093394575678077"/>
          <c:y val="5.5578544945522522E-2"/>
          <c:w val="0.86235880237192664"/>
          <c:h val="0.88527905427900155"/>
        </c:manualLayout>
      </c:layout>
      <c:scatterChart>
        <c:scatterStyle val="smoothMarker"/>
        <c:ser>
          <c:idx val="1"/>
          <c:order val="0"/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-14.866419846750031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Arkusz3!$D$14:$D$57</c:f>
              <c:numCache>
                <c:formatCode>0</c:formatCode>
                <c:ptCount val="44"/>
                <c:pt idx="0">
                  <c:v>90</c:v>
                </c:pt>
                <c:pt idx="1">
                  <c:v>88.616300270860478</c:v>
                </c:pt>
                <c:pt idx="2">
                  <c:v>87.226997962294348</c:v>
                </c:pt>
                <c:pt idx="3">
                  <c:v>85.831924541243922</c:v>
                </c:pt>
                <c:pt idx="4">
                  <c:v>84.430901940273728</c:v>
                </c:pt>
                <c:pt idx="5">
                  <c:v>83.023741752221483</c:v>
                </c:pt>
                <c:pt idx="6">
                  <c:v>81.610244333130879</c:v>
                </c:pt>
                <c:pt idx="7">
                  <c:v>80.190197800165649</c:v>
                </c:pt>
                <c:pt idx="8">
                  <c:v>79.999999957031676</c:v>
                </c:pt>
                <c:pt idx="9">
                  <c:v>78.763376908873212</c:v>
                </c:pt>
                <c:pt idx="10">
                  <c:v>77.329541791244679</c:v>
                </c:pt>
                <c:pt idx="11">
                  <c:v>75.888436532572655</c:v>
                </c:pt>
                <c:pt idx="12">
                  <c:v>74.439787560803779</c:v>
                </c:pt>
                <c:pt idx="13">
                  <c:v>72.983301816787957</c:v>
                </c:pt>
                <c:pt idx="14">
                  <c:v>71.51866466731687</c:v>
                </c:pt>
                <c:pt idx="15">
                  <c:v>70.045537514574036</c:v>
                </c:pt>
                <c:pt idx="16">
                  <c:v>68.56355504541439</c:v>
                </c:pt>
                <c:pt idx="17">
                  <c:v>67.072322050696215</c:v>
                </c:pt>
                <c:pt idx="18">
                  <c:v>65.571409728304232</c:v>
                </c:pt>
                <c:pt idx="19">
                  <c:v>64.060351361833511</c:v>
                </c:pt>
                <c:pt idx="20">
                  <c:v>62.538637238941433</c:v>
                </c:pt>
                <c:pt idx="21">
                  <c:v>61.005708636405167</c:v>
                </c:pt>
                <c:pt idx="22">
                  <c:v>59.460950649911062</c:v>
                </c:pt>
                <c:pt idx="23">
                  <c:v>57.903683580590254</c:v>
                </c:pt>
                <c:pt idx="24">
                  <c:v>56.333152500373252</c:v>
                </c:pt>
                <c:pt idx="25">
                  <c:v>54.748514493943404</c:v>
                </c:pt>
                <c:pt idx="26">
                  <c:v>53.148822900611101</c:v>
                </c:pt>
                <c:pt idx="27">
                  <c:v>51.533007630363294</c:v>
                </c:pt>
                <c:pt idx="28">
                  <c:v>49.899850266067425</c:v>
                </c:pt>
                <c:pt idx="29">
                  <c:v>48.247952125643515</c:v>
                </c:pt>
                <c:pt idx="30">
                  <c:v>46.575692639677051</c:v>
                </c:pt>
                <c:pt idx="31">
                  <c:v>44.881174122115993</c:v>
                </c:pt>
                <c:pt idx="32">
                  <c:v>43.162146955451973</c:v>
                </c:pt>
                <c:pt idx="33">
                  <c:v>41.415905786302325</c:v>
                </c:pt>
                <c:pt idx="34">
                  <c:v>39.639141386755213</c:v>
                </c:pt>
                <c:pt idx="35">
                  <c:v>37.827722034654592</c:v>
                </c:pt>
                <c:pt idx="36">
                  <c:v>35.97635747771902</c:v>
                </c:pt>
                <c:pt idx="37">
                  <c:v>34.078055670810443</c:v>
                </c:pt>
                <c:pt idx="38">
                  <c:v>32.123186022561562</c:v>
                </c:pt>
                <c:pt idx="39">
                  <c:v>30.097720006326487</c:v>
                </c:pt>
                <c:pt idx="40">
                  <c:v>27.979506584596052</c:v>
                </c:pt>
                <c:pt idx="41">
                  <c:v>25.728808439769129</c:v>
                </c:pt>
                <c:pt idx="42">
                  <c:v>23.2549320451906</c:v>
                </c:pt>
                <c:pt idx="43">
                  <c:v>20</c:v>
                </c:pt>
              </c:numCache>
            </c:numRef>
          </c:yVal>
          <c:smooth val="1"/>
        </c:ser>
        <c:ser>
          <c:idx val="0"/>
          <c:order val="1"/>
          <c:spPr>
            <a:ln w="38100">
              <a:solidFill>
                <a:schemeClr val="accent5">
                  <a:lumMod val="75000"/>
                </a:schemeClr>
              </a:solidFill>
              <a:prstDash val="lgDashDot"/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-14.866419846750031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Arkusz3!$E$14:$E$57</c:f>
              <c:numCache>
                <c:formatCode>0</c:formatCode>
                <c:ptCount val="44"/>
                <c:pt idx="0">
                  <c:v>70</c:v>
                </c:pt>
                <c:pt idx="1">
                  <c:v>69.092490747050988</c:v>
                </c:pt>
                <c:pt idx="2">
                  <c:v>68.179378914674487</c:v>
                </c:pt>
                <c:pt idx="3">
                  <c:v>67.260495969814826</c:v>
                </c:pt>
                <c:pt idx="4">
                  <c:v>66.335663845035327</c:v>
                </c:pt>
                <c:pt idx="5">
                  <c:v>65.404694133174573</c:v>
                </c:pt>
                <c:pt idx="6" formatCode="0.0">
                  <c:v>64.467387190273755</c:v>
                </c:pt>
                <c:pt idx="7" formatCode="0.0">
                  <c:v>63.523531133499063</c:v>
                </c:pt>
                <c:pt idx="8" formatCode="0.0">
                  <c:v>63.396942887150907</c:v>
                </c:pt>
                <c:pt idx="9" formatCode="0.0">
                  <c:v>62.572900718397037</c:v>
                </c:pt>
                <c:pt idx="10" formatCode="0.0">
                  <c:v>61.615256076959113</c:v>
                </c:pt>
                <c:pt idx="11">
                  <c:v>60.650341294478181</c:v>
                </c:pt>
                <c:pt idx="12">
                  <c:v>59.677882798899034</c:v>
                </c:pt>
                <c:pt idx="13">
                  <c:v>58.697587531074376</c:v>
                </c:pt>
                <c:pt idx="14">
                  <c:v>57.709140857792228</c:v>
                </c:pt>
                <c:pt idx="15">
                  <c:v>56.712204181241077</c:v>
                </c:pt>
                <c:pt idx="16">
                  <c:v>55.706412188271663</c:v>
                </c:pt>
                <c:pt idx="17">
                  <c:v>54.691369669744304</c:v>
                </c:pt>
                <c:pt idx="18">
                  <c:v>53.666647823542128</c:v>
                </c:pt>
                <c:pt idx="19">
                  <c:v>52.631779933262095</c:v>
                </c:pt>
                <c:pt idx="20">
                  <c:v>51.586256286560484</c:v>
                </c:pt>
                <c:pt idx="21">
                  <c:v>50.529518160214451</c:v>
                </c:pt>
                <c:pt idx="22">
                  <c:v>49.460950649911062</c:v>
                </c:pt>
                <c:pt idx="23">
                  <c:v>48.379874056780807</c:v>
                </c:pt>
                <c:pt idx="24">
                  <c:v>47.285533452754208</c:v>
                </c:pt>
                <c:pt idx="25">
                  <c:v>46.177085922514863</c:v>
                </c:pt>
                <c:pt idx="26">
                  <c:v>45.053584805372836</c:v>
                </c:pt>
                <c:pt idx="27">
                  <c:v>43.913960011315794</c:v>
                </c:pt>
                <c:pt idx="28">
                  <c:v>42.756993123210194</c:v>
                </c:pt>
                <c:pt idx="29">
                  <c:v>41.581285458976851</c:v>
                </c:pt>
                <c:pt idx="30">
                  <c:v>40.385216449200854</c:v>
                </c:pt>
                <c:pt idx="31">
                  <c:v>39.166888407830214</c:v>
                </c:pt>
                <c:pt idx="32">
                  <c:v>37.924051717356321</c:v>
                </c:pt>
                <c:pt idx="33">
                  <c:v>36.654001024397289</c:v>
                </c:pt>
                <c:pt idx="34">
                  <c:v>35.353427101040559</c:v>
                </c:pt>
                <c:pt idx="35">
                  <c:v>34.018198225130995</c:v>
                </c:pt>
                <c:pt idx="36">
                  <c:v>32.643024144385883</c:v>
                </c:pt>
                <c:pt idx="37">
                  <c:v>31.220912813667582</c:v>
                </c:pt>
                <c:pt idx="38">
                  <c:v>29.742233641609022</c:v>
                </c:pt>
                <c:pt idx="39">
                  <c:v>28.192958101564631</c:v>
                </c:pt>
                <c:pt idx="40">
                  <c:v>26.550935156024735</c:v>
                </c:pt>
                <c:pt idx="41">
                  <c:v>24.776427487388219</c:v>
                </c:pt>
                <c:pt idx="42">
                  <c:v>22.778741569000122</c:v>
                </c:pt>
                <c:pt idx="43">
                  <c:v>20</c:v>
                </c:pt>
              </c:numCache>
            </c:numRef>
          </c:yVal>
          <c:smooth val="1"/>
        </c:ser>
        <c:ser>
          <c:idx val="4"/>
          <c:order val="2"/>
          <c:spPr>
            <a:ln w="38100" cmpd="sng">
              <a:solidFill>
                <a:schemeClr val="accent3">
                  <a:lumMod val="75000"/>
                </a:schemeClr>
              </a:solidFill>
              <a:prstDash val="solid"/>
              <a:headEnd type="none"/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-14.866419846750031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Arkusz3!$F$14:$F$57</c:f>
              <c:numCache>
                <c:formatCode>0</c:formatCode>
                <c:ptCount val="44"/>
                <c:pt idx="0">
                  <c:v>58</c:v>
                </c:pt>
                <c:pt idx="1">
                  <c:v>58</c:v>
                </c:pt>
                <c:pt idx="2">
                  <c:v>58</c:v>
                </c:pt>
                <c:pt idx="3">
                  <c:v>58</c:v>
                </c:pt>
                <c:pt idx="4">
                  <c:v>58</c:v>
                </c:pt>
                <c:pt idx="5">
                  <c:v>58</c:v>
                </c:pt>
                <c:pt idx="6">
                  <c:v>58</c:v>
                </c:pt>
                <c:pt idx="7">
                  <c:v>58</c:v>
                </c:pt>
                <c:pt idx="8">
                  <c:v>58</c:v>
                </c:pt>
                <c:pt idx="9">
                  <c:v>58</c:v>
                </c:pt>
                <c:pt idx="10">
                  <c:v>58</c:v>
                </c:pt>
                <c:pt idx="11">
                  <c:v>58</c:v>
                </c:pt>
                <c:pt idx="12">
                  <c:v>58</c:v>
                </c:pt>
                <c:pt idx="13">
                  <c:v>58</c:v>
                </c:pt>
                <c:pt idx="14">
                  <c:v>58</c:v>
                </c:pt>
                <c:pt idx="15">
                  <c:v>58</c:v>
                </c:pt>
                <c:pt idx="16">
                  <c:v>58</c:v>
                </c:pt>
                <c:pt idx="17">
                  <c:v>58</c:v>
                </c:pt>
                <c:pt idx="18">
                  <c:v>58</c:v>
                </c:pt>
                <c:pt idx="19">
                  <c:v>58</c:v>
                </c:pt>
                <c:pt idx="20">
                  <c:v>58</c:v>
                </c:pt>
                <c:pt idx="21">
                  <c:v>58</c:v>
                </c:pt>
                <c:pt idx="22">
                  <c:v>58</c:v>
                </c:pt>
                <c:pt idx="23">
                  <c:v>58</c:v>
                </c:pt>
                <c:pt idx="24">
                  <c:v>58</c:v>
                </c:pt>
                <c:pt idx="25">
                  <c:v>58</c:v>
                </c:pt>
                <c:pt idx="26">
                  <c:v>58</c:v>
                </c:pt>
                <c:pt idx="27">
                  <c:v>58</c:v>
                </c:pt>
                <c:pt idx="28">
                  <c:v>58</c:v>
                </c:pt>
                <c:pt idx="29">
                  <c:v>58</c:v>
                </c:pt>
                <c:pt idx="30">
                  <c:v>58</c:v>
                </c:pt>
                <c:pt idx="31">
                  <c:v>58</c:v>
                </c:pt>
                <c:pt idx="32">
                  <c:v>58</c:v>
                </c:pt>
                <c:pt idx="33">
                  <c:v>58</c:v>
                </c:pt>
                <c:pt idx="34">
                  <c:v>58</c:v>
                </c:pt>
                <c:pt idx="35">
                  <c:v>58</c:v>
                </c:pt>
                <c:pt idx="36">
                  <c:v>58</c:v>
                </c:pt>
                <c:pt idx="37">
                  <c:v>58</c:v>
                </c:pt>
                <c:pt idx="38">
                  <c:v>58</c:v>
                </c:pt>
                <c:pt idx="39">
                  <c:v>58</c:v>
                </c:pt>
                <c:pt idx="40">
                  <c:v>58</c:v>
                </c:pt>
                <c:pt idx="41">
                  <c:v>58</c:v>
                </c:pt>
                <c:pt idx="42">
                  <c:v>58</c:v>
                </c:pt>
                <c:pt idx="43">
                  <c:v>58</c:v>
                </c:pt>
              </c:numCache>
            </c:numRef>
          </c:yVal>
          <c:smooth val="1"/>
        </c:ser>
        <c:ser>
          <c:idx val="2"/>
          <c:order val="3"/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-14.866419846750031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Arkusz3!$H$14:$H$57</c:f>
              <c:numCache>
                <c:formatCode>0</c:formatCode>
                <c:ptCount val="44"/>
                <c:pt idx="0">
                  <c:v>60</c:v>
                </c:pt>
                <c:pt idx="1">
                  <c:v>59.189102516382626</c:v>
                </c:pt>
                <c:pt idx="2">
                  <c:v>58.375403743051962</c:v>
                </c:pt>
                <c:pt idx="3">
                  <c:v>57.558819413478822</c:v>
                </c:pt>
                <c:pt idx="4">
                  <c:v>56.73926049394602</c:v>
                </c:pt>
                <c:pt idx="5">
                  <c:v>55.916632780873002</c:v>
                </c:pt>
                <c:pt idx="6">
                  <c:v>55.090836452279731</c:v>
                </c:pt>
                <c:pt idx="7">
                  <c:v>54.261765566749524</c:v>
                </c:pt>
                <c:pt idx="8">
                  <c:v>54.150764245986046</c:v>
                </c:pt>
                <c:pt idx="9">
                  <c:v>53.429307502055657</c:v>
                </c:pt>
                <c:pt idx="10">
                  <c:v>52.59334232419404</c:v>
                </c:pt>
                <c:pt idx="11">
                  <c:v>51.753742075810358</c:v>
                </c:pt>
                <c:pt idx="12">
                  <c:v>50.910369970878087</c:v>
                </c:pt>
                <c:pt idx="13">
                  <c:v>50.063079479822896</c:v>
                </c:pt>
                <c:pt idx="14">
                  <c:v>49.211713286039213</c:v>
                </c:pt>
                <c:pt idx="15">
                  <c:v>48.356102090620624</c:v>
                </c:pt>
                <c:pt idx="16">
                  <c:v>47.49606323699291</c:v>
                </c:pt>
                <c:pt idx="17">
                  <c:v>46.631399120586551</c:v>
                </c:pt>
                <c:pt idx="18">
                  <c:v>45.761895340342591</c:v>
                </c:pt>
                <c:pt idx="19">
                  <c:v>44.887318538059631</c:v>
                </c:pt>
                <c:pt idx="20">
                  <c:v>44.007413857565957</c:v>
                </c:pt>
                <c:pt idx="21">
                  <c:v>43.121901937250087</c:v>
                </c:pt>
                <c:pt idx="22">
                  <c:v>42.230475324955869</c:v>
                </c:pt>
                <c:pt idx="23">
                  <c:v>41.332794171247301</c:v>
                </c:pt>
                <c:pt idx="24">
                  <c:v>40.428481012091375</c:v>
                </c:pt>
                <c:pt idx="25">
                  <c:v>39.517114389828862</c:v>
                </c:pt>
                <c:pt idx="26">
                  <c:v>38.598220974115243</c:v>
                </c:pt>
                <c:pt idx="27">
                  <c:v>37.67126571994342</c:v>
                </c:pt>
                <c:pt idx="28">
                  <c:v>36.735639418748008</c:v>
                </c:pt>
                <c:pt idx="29">
                  <c:v>35.790642729488503</c:v>
                </c:pt>
                <c:pt idx="30">
                  <c:v>34.835465367457545</c:v>
                </c:pt>
                <c:pt idx="31">
                  <c:v>33.869158489629477</c:v>
                </c:pt>
                <c:pt idx="32">
                  <c:v>32.890597287249477</c:v>
                </c:pt>
                <c:pt idx="33">
                  <c:v>31.898429083627185</c:v>
                </c:pt>
                <c:pt idx="34">
                  <c:v>30.89099926480619</c:v>
                </c:pt>
                <c:pt idx="35">
                  <c:v>29.866241969708227</c:v>
                </c:pt>
                <c:pt idx="36">
                  <c:v>28.821512072192849</c:v>
                </c:pt>
                <c:pt idx="37">
                  <c:v>27.753313549690926</c:v>
                </c:pt>
                <c:pt idx="38">
                  <c:v>26.656831106518965</c:v>
                </c:pt>
                <c:pt idx="39">
                  <c:v>25.525050479353727</c:v>
                </c:pt>
                <c:pt idx="40">
                  <c:v>24.346896149440933</c:v>
                </c:pt>
                <c:pt idx="41">
                  <c:v>23.102499457979789</c:v>
                </c:pt>
                <c:pt idx="42">
                  <c:v>21.746513641642828</c:v>
                </c:pt>
                <c:pt idx="43">
                  <c:v>20</c:v>
                </c:pt>
              </c:numCache>
            </c:numRef>
          </c:yVal>
          <c:smooth val="1"/>
        </c:ser>
        <c:ser>
          <c:idx val="3"/>
          <c:order val="4"/>
          <c:spPr>
            <a:ln>
              <a:solidFill>
                <a:schemeClr val="accent5">
                  <a:lumMod val="60000"/>
                  <a:lumOff val="40000"/>
                </a:schemeClr>
              </a:solidFill>
              <a:prstDash val="lgDashDot"/>
            </a:ln>
          </c:spPr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-14.866419846750031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Arkusz3!$I$14:$I$57</c:f>
              <c:numCache>
                <c:formatCode>0</c:formatCode>
                <c:ptCount val="44"/>
                <c:pt idx="0">
                  <c:v>40</c:v>
                </c:pt>
                <c:pt idx="1">
                  <c:v>39.66529299257342</c:v>
                </c:pt>
                <c:pt idx="2">
                  <c:v>39.327784695432662</c:v>
                </c:pt>
                <c:pt idx="3">
                  <c:v>38.987390842050253</c:v>
                </c:pt>
                <c:pt idx="4">
                  <c:v>38.644022398708131</c:v>
                </c:pt>
                <c:pt idx="5">
                  <c:v>38.297585161825381</c:v>
                </c:pt>
                <c:pt idx="6">
                  <c:v>37.947979309422429</c:v>
                </c:pt>
                <c:pt idx="7">
                  <c:v>37.595098900083087</c:v>
                </c:pt>
                <c:pt idx="8">
                  <c:v>37.547707176105135</c:v>
                </c:pt>
                <c:pt idx="9">
                  <c:v>37.238831311579688</c:v>
                </c:pt>
                <c:pt idx="10">
                  <c:v>36.879056609908048</c:v>
                </c:pt>
                <c:pt idx="11">
                  <c:v>36.515646837715245</c:v>
                </c:pt>
                <c:pt idx="12">
                  <c:v>36.148465208973363</c:v>
                </c:pt>
                <c:pt idx="13">
                  <c:v>35.777365194108633</c:v>
                </c:pt>
                <c:pt idx="14">
                  <c:v>35.402189476515254</c:v>
                </c:pt>
                <c:pt idx="15">
                  <c:v>35.022768757287295</c:v>
                </c:pt>
                <c:pt idx="16">
                  <c:v>34.638920379850063</c:v>
                </c:pt>
                <c:pt idx="17">
                  <c:v>34.250446739634008</c:v>
                </c:pt>
                <c:pt idx="18">
                  <c:v>33.857133435580522</c:v>
                </c:pt>
                <c:pt idx="19">
                  <c:v>33.458747109488144</c:v>
                </c:pt>
                <c:pt idx="20">
                  <c:v>33.055032905185179</c:v>
                </c:pt>
                <c:pt idx="21">
                  <c:v>32.645711461059605</c:v>
                </c:pt>
                <c:pt idx="22">
                  <c:v>32.230475324955869</c:v>
                </c:pt>
                <c:pt idx="23">
                  <c:v>31.80898464743813</c:v>
                </c:pt>
                <c:pt idx="24">
                  <c:v>31.380861964472341</c:v>
                </c:pt>
                <c:pt idx="25">
                  <c:v>30.945685818400229</c:v>
                </c:pt>
                <c:pt idx="26">
                  <c:v>30.502982878876889</c:v>
                </c:pt>
                <c:pt idx="27">
                  <c:v>30.052218100895992</c:v>
                </c:pt>
                <c:pt idx="28">
                  <c:v>29.592782275890748</c:v>
                </c:pt>
                <c:pt idx="29">
                  <c:v>29.123976062821839</c:v>
                </c:pt>
                <c:pt idx="30">
                  <c:v>28.644989176981383</c:v>
                </c:pt>
                <c:pt idx="31">
                  <c:v>28.154872775343765</c:v>
                </c:pt>
                <c:pt idx="32">
                  <c:v>27.652502049154446</c:v>
                </c:pt>
                <c:pt idx="33">
                  <c:v>27.136524321722593</c:v>
                </c:pt>
                <c:pt idx="34">
                  <c:v>26.605284979091888</c:v>
                </c:pt>
                <c:pt idx="35">
                  <c:v>26.056718160184438</c:v>
                </c:pt>
                <c:pt idx="36">
                  <c:v>25.488178738859613</c:v>
                </c:pt>
                <c:pt idx="37">
                  <c:v>24.896170692548075</c:v>
                </c:pt>
                <c:pt idx="38">
                  <c:v>24.275878725566535</c:v>
                </c:pt>
                <c:pt idx="39">
                  <c:v>23.620288574591822</c:v>
                </c:pt>
                <c:pt idx="40">
                  <c:v>22.918324720869506</c:v>
                </c:pt>
                <c:pt idx="41">
                  <c:v>22.15011850559889</c:v>
                </c:pt>
                <c:pt idx="42">
                  <c:v>21.270323165452524</c:v>
                </c:pt>
                <c:pt idx="43">
                  <c:v>20</c:v>
                </c:pt>
              </c:numCache>
            </c:numRef>
          </c:yVal>
          <c:smooth val="1"/>
        </c:ser>
        <c:ser>
          <c:idx val="5"/>
          <c:order val="5"/>
          <c:marker>
            <c:symbol val="none"/>
          </c:marker>
          <c:xVal>
            <c:numRef>
              <c:f>Arkusz1!$B$14:$B$57</c:f>
              <c:numCache>
                <c:formatCode>General</c:formatCode>
                <c:ptCount val="44"/>
                <c:pt idx="0">
                  <c:v>-22</c:v>
                </c:pt>
                <c:pt idx="1">
                  <c:v>-21</c:v>
                </c:pt>
                <c:pt idx="2">
                  <c:v>-20</c:v>
                </c:pt>
                <c:pt idx="3">
                  <c:v>-19</c:v>
                </c:pt>
                <c:pt idx="4">
                  <c:v>-18</c:v>
                </c:pt>
                <c:pt idx="5">
                  <c:v>-17</c:v>
                </c:pt>
                <c:pt idx="6">
                  <c:v>-16</c:v>
                </c:pt>
                <c:pt idx="7">
                  <c:v>-15</c:v>
                </c:pt>
                <c:pt idx="8">
                  <c:v>-14.866419846750031</c:v>
                </c:pt>
                <c:pt idx="9">
                  <c:v>-14</c:v>
                </c:pt>
                <c:pt idx="10">
                  <c:v>-13</c:v>
                </c:pt>
                <c:pt idx="11">
                  <c:v>-12</c:v>
                </c:pt>
                <c:pt idx="12">
                  <c:v>-11</c:v>
                </c:pt>
                <c:pt idx="13">
                  <c:v>-10</c:v>
                </c:pt>
                <c:pt idx="14">
                  <c:v>-9</c:v>
                </c:pt>
                <c:pt idx="15">
                  <c:v>-8</c:v>
                </c:pt>
                <c:pt idx="16">
                  <c:v>-7</c:v>
                </c:pt>
                <c:pt idx="17">
                  <c:v>-6</c:v>
                </c:pt>
                <c:pt idx="18">
                  <c:v>-5</c:v>
                </c:pt>
                <c:pt idx="19">
                  <c:v>-4</c:v>
                </c:pt>
                <c:pt idx="20">
                  <c:v>-3</c:v>
                </c:pt>
                <c:pt idx="21">
                  <c:v>-2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13</c:v>
                </c:pt>
                <c:pt idx="37">
                  <c:v>14</c:v>
                </c:pt>
                <c:pt idx="38">
                  <c:v>15</c:v>
                </c:pt>
                <c:pt idx="39">
                  <c:v>16</c:v>
                </c:pt>
                <c:pt idx="40">
                  <c:v>17</c:v>
                </c:pt>
                <c:pt idx="41">
                  <c:v>18</c:v>
                </c:pt>
                <c:pt idx="42">
                  <c:v>19</c:v>
                </c:pt>
                <c:pt idx="43">
                  <c:v>20</c:v>
                </c:pt>
              </c:numCache>
            </c:numRef>
          </c:xVal>
          <c:yVal>
            <c:numRef>
              <c:f>Arkusz3!$J$14:$J$57</c:f>
              <c:numCache>
                <c:formatCode>0</c:formatCode>
                <c:ptCount val="44"/>
                <c:pt idx="0">
                  <c:v>48</c:v>
                </c:pt>
                <c:pt idx="1">
                  <c:v>48</c:v>
                </c:pt>
                <c:pt idx="2">
                  <c:v>48</c:v>
                </c:pt>
                <c:pt idx="3">
                  <c:v>48</c:v>
                </c:pt>
                <c:pt idx="4">
                  <c:v>48</c:v>
                </c:pt>
                <c:pt idx="5">
                  <c:v>48</c:v>
                </c:pt>
                <c:pt idx="6">
                  <c:v>48</c:v>
                </c:pt>
                <c:pt idx="7">
                  <c:v>48</c:v>
                </c:pt>
                <c:pt idx="8">
                  <c:v>48</c:v>
                </c:pt>
                <c:pt idx="9">
                  <c:v>48</c:v>
                </c:pt>
                <c:pt idx="10">
                  <c:v>48</c:v>
                </c:pt>
                <c:pt idx="11">
                  <c:v>48</c:v>
                </c:pt>
                <c:pt idx="12">
                  <c:v>48</c:v>
                </c:pt>
                <c:pt idx="13">
                  <c:v>48</c:v>
                </c:pt>
                <c:pt idx="14">
                  <c:v>48</c:v>
                </c:pt>
                <c:pt idx="15">
                  <c:v>48</c:v>
                </c:pt>
                <c:pt idx="16">
                  <c:v>48</c:v>
                </c:pt>
                <c:pt idx="17">
                  <c:v>48</c:v>
                </c:pt>
                <c:pt idx="18">
                  <c:v>48</c:v>
                </c:pt>
                <c:pt idx="19">
                  <c:v>48</c:v>
                </c:pt>
                <c:pt idx="20">
                  <c:v>48</c:v>
                </c:pt>
                <c:pt idx="21">
                  <c:v>48</c:v>
                </c:pt>
                <c:pt idx="22">
                  <c:v>48</c:v>
                </c:pt>
                <c:pt idx="23">
                  <c:v>48</c:v>
                </c:pt>
                <c:pt idx="24">
                  <c:v>48</c:v>
                </c:pt>
                <c:pt idx="25">
                  <c:v>48</c:v>
                </c:pt>
                <c:pt idx="26">
                  <c:v>48</c:v>
                </c:pt>
                <c:pt idx="27">
                  <c:v>48</c:v>
                </c:pt>
                <c:pt idx="28">
                  <c:v>48</c:v>
                </c:pt>
                <c:pt idx="29">
                  <c:v>48</c:v>
                </c:pt>
                <c:pt idx="30">
                  <c:v>48</c:v>
                </c:pt>
                <c:pt idx="31">
                  <c:v>48</c:v>
                </c:pt>
                <c:pt idx="32">
                  <c:v>48</c:v>
                </c:pt>
                <c:pt idx="33">
                  <c:v>48</c:v>
                </c:pt>
                <c:pt idx="34">
                  <c:v>48</c:v>
                </c:pt>
                <c:pt idx="35">
                  <c:v>48</c:v>
                </c:pt>
                <c:pt idx="36">
                  <c:v>48</c:v>
                </c:pt>
                <c:pt idx="37">
                  <c:v>48</c:v>
                </c:pt>
                <c:pt idx="38">
                  <c:v>48</c:v>
                </c:pt>
                <c:pt idx="39">
                  <c:v>48</c:v>
                </c:pt>
                <c:pt idx="40">
                  <c:v>48</c:v>
                </c:pt>
                <c:pt idx="41">
                  <c:v>48</c:v>
                </c:pt>
                <c:pt idx="42">
                  <c:v>48</c:v>
                </c:pt>
                <c:pt idx="43">
                  <c:v>48</c:v>
                </c:pt>
              </c:numCache>
            </c:numRef>
          </c:yVal>
          <c:smooth val="1"/>
        </c:ser>
        <c:axId val="88165376"/>
        <c:axId val="88167552"/>
      </c:scatterChart>
      <c:valAx>
        <c:axId val="88165376"/>
        <c:scaling>
          <c:orientation val="minMax"/>
          <c:max val="20"/>
          <c:min val="-22"/>
        </c:scaling>
        <c:axPos val="b"/>
        <c:majorGridlines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pl-PL" sz="2000" b="0"/>
                  <a:t>tzew</a:t>
                </a:r>
                <a:r>
                  <a:rPr lang="pl-PL" sz="2000" b="0" baseline="0"/>
                  <a:t>  </a:t>
                </a:r>
                <a:r>
                  <a:rPr lang="pl-PL" sz="2000" b="0" baseline="30000"/>
                  <a:t>o</a:t>
                </a:r>
                <a:r>
                  <a:rPr lang="pl-PL" sz="2000" b="0" baseline="0"/>
                  <a:t>C</a:t>
                </a:r>
                <a:endParaRPr lang="pl-PL" sz="2000" b="0"/>
              </a:p>
            </c:rich>
          </c:tx>
          <c:layout>
            <c:manualLayout>
              <c:xMode val="edge"/>
              <c:yMode val="edge"/>
              <c:x val="0.83945987654321308"/>
              <c:y val="0.84607408412309382"/>
            </c:manualLayout>
          </c:layout>
          <c:spPr>
            <a:solidFill>
              <a:schemeClr val="bg1"/>
            </a:solidFill>
          </c:spPr>
        </c:title>
        <c:numFmt formatCode="General" sourceLinked="1"/>
        <c:tickLblPos val="nextTo"/>
        <c:txPr>
          <a:bodyPr/>
          <a:lstStyle/>
          <a:p>
            <a:pPr>
              <a:defRPr sz="1100" b="0" i="1">
                <a:latin typeface="Arial Narrow" pitchFamily="34" charset="0"/>
              </a:defRPr>
            </a:pPr>
            <a:endParaRPr lang="pl-PL"/>
          </a:p>
        </c:txPr>
        <c:crossAx val="88167552"/>
        <c:crosses val="autoZero"/>
        <c:crossBetween val="midCat"/>
        <c:majorUnit val="1"/>
        <c:minorUnit val="1"/>
      </c:valAx>
      <c:valAx>
        <c:axId val="881675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/>
                  <a:t>t</a:t>
                </a:r>
                <a:r>
                  <a:rPr lang="pl-PL" sz="2000" b="0"/>
                  <a:t>  </a:t>
                </a:r>
                <a:r>
                  <a:rPr lang="pl-PL" sz="2000" b="0" baseline="30000"/>
                  <a:t>o</a:t>
                </a:r>
                <a:r>
                  <a:rPr lang="pl-PL" sz="2000" b="0"/>
                  <a:t>C</a:t>
                </a:r>
                <a:endParaRPr lang="en-US" sz="2000" b="0"/>
              </a:p>
            </c:rich>
          </c:tx>
          <c:layout>
            <c:manualLayout>
              <c:xMode val="edge"/>
              <c:yMode val="edge"/>
              <c:x val="6.3102977354208894E-3"/>
              <c:y val="1.2613272784095179E-2"/>
            </c:manualLayout>
          </c:layout>
        </c:title>
        <c:numFmt formatCode="0" sourceLinked="1"/>
        <c:tickLblPos val="nextTo"/>
        <c:txPr>
          <a:bodyPr/>
          <a:lstStyle/>
          <a:p>
            <a:pPr>
              <a:defRPr sz="1100" b="0" i="1">
                <a:latin typeface="Arial Narrow" pitchFamily="34" charset="0"/>
              </a:defRPr>
            </a:pPr>
            <a:endParaRPr lang="pl-PL"/>
          </a:p>
        </c:txPr>
        <c:crossAx val="88165376"/>
        <c:crossesAt val="-22"/>
        <c:crossBetween val="midCat"/>
        <c:majorUnit val="5"/>
      </c:valAx>
      <c:spPr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c:spPr>
    </c:plotArea>
    <c:plotVisOnly val="1"/>
  </c:chart>
  <c:spPr>
    <a:solidFill>
      <a:sysClr val="window" lastClr="FFFFFF"/>
    </a:solidFill>
    <a:ln w="9525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DBBC4-A974-49BB-A0E9-25A2A585E109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77825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1E428-0934-4D6A-B313-B128AE9808F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A6DA4-DC69-4A8D-B37B-6F54C875C549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66909" y="4642763"/>
            <a:ext cx="5335270" cy="4398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889938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777607" y="9283830"/>
            <a:ext cx="2889938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A5828-C78A-459D-A2B9-02F12DA3046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3C5FA-0D25-46BA-BB42-6E346CE99161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804B9-6128-42B8-828E-62A7DF185D8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0"/>
            <a:ext cx="7571184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1600200"/>
            <a:ext cx="7571184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23872-B5C6-4D79-ADEA-AD49C00B9BF3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CD8E7-6EAF-4C64-96A4-4C22B9C9A8A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54CC9-426B-4426-BE6C-0C4D7707C962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7CF40-C5D1-41A5-9D34-30524DD9319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FA472-3C6E-4AC8-93F9-37D1B35581E5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E50EB-5D77-4212-815A-E0ADB1B7C7E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E5638-1926-423F-BC05-6E602ADD0D02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0A6DF-F3E7-4365-BD1E-974FB45CAFA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727F6-7B92-4BAF-9B65-A975D52A20EB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71A88-E962-4880-95F9-BFB51A597F9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10CBE-EDCA-4997-8CF9-D313367802B2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9AB57-4D86-4BC4-8FD2-384FE606FCE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23CA2-02D2-4B2D-8294-BD4864BDCD6E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339FB-A80B-46F7-9276-FAEEB746364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59DB2-E403-4462-B7D9-A34E858FE7EE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EF42F-D174-4469-B9FC-CA9CD9259F9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34B22-EBD3-4337-8281-CE5215C3C4DA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D1241-A993-4FD0-8405-F48C9193BC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4F8C0-CC3C-4EEB-AD5F-D3F605F6414C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B95B7-B38C-432F-B0E4-1FAE6C481C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426D0-0813-4844-925C-8CEA61E8FD19}" type="datetime1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F0ACB-A384-4616-92CA-DB2D53EF9D2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1115616" y="0"/>
            <a:ext cx="75711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1115616" y="1600200"/>
            <a:ext cx="757118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A905C4-593C-461F-B977-26DE36752E5E}" type="datetimeFigureOut">
              <a:rPr lang="pl-PL"/>
              <a:pPr>
                <a:defRPr/>
              </a:pPr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95FE8E-4405-4693-805B-62FA734859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6D383-B846-4064-8C50-8F87BC0E9561}" type="datetimeFigureOut">
              <a:rPr lang="pl-PL" smtClean="0"/>
              <a:pPr/>
              <a:t>2019-05-31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34F32-212A-4D32-8404-A69922533E7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2.docx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4.docx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Microsoft_Office_Word_Document6.docx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package" Target="../embeddings/Microsoft_Office_Word_Document9.docx"/><Relationship Id="rId4" Type="http://schemas.openxmlformats.org/officeDocument/2006/relationships/package" Target="../embeddings/Microsoft_Office_Word_Document8.docx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ctrTitle"/>
          </p:nvPr>
        </p:nvSpPr>
        <p:spPr>
          <a:xfrm>
            <a:off x="1285852" y="215454"/>
            <a:ext cx="7772400" cy="1197322"/>
          </a:xfrm>
        </p:spPr>
        <p:txBody>
          <a:bodyPr/>
          <a:lstStyle/>
          <a:p>
            <a:pPr eaLnBrk="1" hangingPunct="1"/>
            <a:r>
              <a:rPr lang="pl-PL" dirty="0" smtClean="0"/>
              <a:t>Ogrzewnictwo i Ciepłownictwo 1</a:t>
            </a:r>
            <a:br>
              <a:rPr lang="pl-PL" dirty="0" smtClean="0"/>
            </a:br>
            <a:r>
              <a:rPr lang="pl-PL" dirty="0" smtClean="0"/>
              <a:t>edycja 2018/2019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7408912" cy="3312368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dirty="0" smtClean="0">
                <a:solidFill>
                  <a:schemeClr val="tx1"/>
                </a:solidFill>
              </a:rPr>
              <a:t>Wykład 8, 9 i 10</a:t>
            </a:r>
          </a:p>
          <a:p>
            <a:pPr eaLnBrk="1" fontAlgn="auto" hangingPunct="1"/>
            <a:r>
              <a:rPr lang="pl-PL" dirty="0" smtClean="0">
                <a:solidFill>
                  <a:schemeClr val="tx1"/>
                </a:solidFill>
              </a:rPr>
              <a:t/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sz="4000" b="1" dirty="0" smtClean="0">
                <a:solidFill>
                  <a:schemeClr val="tx1"/>
                </a:solidFill>
              </a:rPr>
              <a:t> </a:t>
            </a:r>
            <a:r>
              <a:rPr lang="pl-PL" sz="3600" dirty="0" smtClean="0"/>
              <a:t>Źródła ciepła: kotłownia, jednofunkcyjny </a:t>
            </a:r>
            <a:r>
              <a:rPr lang="pl-PL" sz="3600" dirty="0" err="1" smtClean="0"/>
              <a:t>węzeł</a:t>
            </a:r>
            <a:r>
              <a:rPr lang="pl-PL" sz="3600" dirty="0" smtClean="0"/>
              <a:t> ciepłowniczy. Regulacja mocy źródła ciepła w zależności od potrzeb instalacji.</a:t>
            </a:r>
          </a:p>
          <a:p>
            <a:pPr eaLnBrk="1" fontAlgn="auto" hangingPunct="1"/>
            <a:r>
              <a:rPr lang="pl-PL" sz="3600" dirty="0" smtClean="0"/>
              <a:t>Ogólna charakterystyka systemów ogrzewania, efektywność energetyczna systemów zaopatrzenia w ciepło.</a:t>
            </a:r>
          </a:p>
          <a:p>
            <a:pPr eaLnBrk="1" fontAlgn="auto" hangingPunct="1"/>
            <a:r>
              <a:rPr lang="pl-PL" sz="3600" dirty="0" smtClean="0"/>
              <a:t>Armatura odcinająca i regulacyjna, elementy wyposażenia instalacji </a:t>
            </a:r>
            <a:r>
              <a:rPr lang="pl-PL" sz="3600" dirty="0" err="1" smtClean="0"/>
              <a:t>c.o</a:t>
            </a:r>
            <a:r>
              <a:rPr lang="pl-PL" sz="3600" dirty="0" smtClean="0"/>
              <a:t>.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pl-PL" sz="4000" b="1" dirty="0" smtClean="0">
              <a:solidFill>
                <a:schemeClr val="tx1"/>
              </a:solidFill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pl-PL" sz="4000" b="1" dirty="0" smtClean="0">
              <a:solidFill>
                <a:schemeClr val="tx1"/>
              </a:solidFill>
            </a:endParaRPr>
          </a:p>
        </p:txBody>
      </p:sp>
      <p:sp>
        <p:nvSpPr>
          <p:cNvPr id="4" name="Podtytuł 2"/>
          <p:cNvSpPr txBox="1">
            <a:spLocks/>
          </p:cNvSpPr>
          <p:nvPr/>
        </p:nvSpPr>
        <p:spPr bwMode="auto">
          <a:xfrm>
            <a:off x="3707905" y="4857750"/>
            <a:ext cx="515034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000" b="1" dirty="0">
                <a:latin typeface="+mn-lt"/>
              </a:rPr>
              <a:t>dr inż. </a:t>
            </a:r>
            <a:r>
              <a:rPr lang="pl-PL" sz="2000" b="1" dirty="0" smtClean="0">
                <a:latin typeface="+mn-lt"/>
              </a:rPr>
              <a:t>Bogdan Nowak</a:t>
            </a:r>
            <a:endParaRPr lang="pl-PL" sz="2000" b="1" dirty="0">
              <a:latin typeface="+mn-lt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000" dirty="0" smtClean="0">
                <a:latin typeface="+mn-lt"/>
              </a:rPr>
              <a:t>Katedra  Klimatyzacji, 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Ogrzewnictwa, Gazownictwa i Ochrony Powietrza</a:t>
            </a:r>
            <a:endParaRPr lang="pl-PL" sz="2000" dirty="0">
              <a:latin typeface="+mn-lt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000" dirty="0">
                <a:latin typeface="+mn-lt"/>
              </a:rPr>
              <a:t>pok. </a:t>
            </a:r>
            <a:r>
              <a:rPr lang="pl-PL" sz="2000" dirty="0" smtClean="0">
                <a:latin typeface="+mn-lt"/>
              </a:rPr>
              <a:t>307, </a:t>
            </a:r>
            <a:r>
              <a:rPr lang="pl-PL" sz="2000" dirty="0">
                <a:latin typeface="+mn-lt"/>
              </a:rPr>
              <a:t>bud. C-6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000" dirty="0" err="1" smtClean="0">
                <a:latin typeface="+mn-lt"/>
              </a:rPr>
              <a:t>bogdan.nowak@pwr.edu.pl</a:t>
            </a:r>
            <a:endParaRPr lang="pl-PL" sz="2000" dirty="0">
              <a:latin typeface="+mn-lt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100" dirty="0" err="1" smtClean="0">
                <a:latin typeface="Calibri"/>
              </a:rPr>
              <a:t>www.iko.pwr.edu.pl</a:t>
            </a:r>
            <a:r>
              <a:rPr lang="pl-PL" sz="2100" dirty="0" smtClean="0">
                <a:latin typeface="Calibri"/>
              </a:rPr>
              <a:t> </a:t>
            </a:r>
            <a:r>
              <a:rPr lang="pl-PL" sz="2100" dirty="0" smtClean="0">
                <a:latin typeface="+mn-lt"/>
              </a:rPr>
              <a:t> </a:t>
            </a:r>
            <a:r>
              <a:rPr lang="pl-PL" sz="2000" dirty="0" smtClean="0">
                <a:latin typeface="+mn-lt"/>
              </a:rPr>
              <a:t>/ </a:t>
            </a:r>
            <a:r>
              <a:rPr lang="pl-PL" sz="2000" dirty="0" err="1" smtClean="0">
                <a:latin typeface="+mn-lt"/>
              </a:rPr>
              <a:t>www.iko.pwr.edu.pl</a:t>
            </a:r>
            <a:endParaRPr lang="pl-PL" sz="2000" dirty="0">
              <a:latin typeface="+mn-lt"/>
            </a:endParaRPr>
          </a:p>
        </p:txBody>
      </p:sp>
      <p:pic>
        <p:nvPicPr>
          <p:cNvPr id="50180" name="Picture 4" descr="Podobny obr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1020282" cy="13168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39701" y="82851"/>
          <a:ext cx="8883970" cy="679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199"/>
                <a:gridCol w="7198331"/>
                <a:gridCol w="907440"/>
              </a:tblGrid>
              <a:tr h="50487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Wprowadzenie i omówienie zakresu wykładu. Podstawy prawne projektowania, budowy i eksploatacji instalacji grzewczych. Komfort cieplny.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7688"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/>
                        <a:t>2</a:t>
                      </a:r>
                      <a:endParaRPr lang="pl-PL" b="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Metody obliczania współczynnika przenikania ciepła przegród budowlanych.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 smtClean="0"/>
                        <a:t>2</a:t>
                      </a:r>
                      <a:endParaRPr lang="pl-PL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7688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3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Metody obliczania zapotrzebowania ciepła pomieszczeń i budynków ogrzewanych.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7688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4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Grzejniki: budowa, parametry pracy, zalety i wady poszczególnych typów, zasady doboru.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7688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5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Schematy i zasady zabezpieczania instalacji ogrzewań wodnych systemu otwartego.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878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6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Schematy i zasady zabezpieczania instalacji ogrzewań wodnych systemu zamkniętego z naczyniami </a:t>
                      </a:r>
                      <a:r>
                        <a:rPr lang="pl-PL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wzbiorczymi</a:t>
                      </a: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przeponowymi.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</a:t>
                      </a:r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87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pl-PL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Ogrzewanie pompowe dwururowe: zasady prowadzenia przewodów i obliczania. Rodzaje i zasady doboru pomp obiegowych w instalacjach </a:t>
                      </a:r>
                      <a:r>
                        <a:rPr lang="pl-PL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c.o</a:t>
                      </a: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pl-PL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4878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8</a:t>
                      </a:r>
                      <a:endParaRPr lang="pl-PL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Źródła ciepła: kotłownia, jednofunkcyjny </a:t>
                      </a:r>
                      <a:r>
                        <a:rPr lang="pl-PL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węzeł</a:t>
                      </a: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ciepłowniczy. Regulacja mocy źródła ciepła w zależności od potrzeb instalacji.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</a:t>
                      </a:r>
                      <a:endParaRPr lang="pl-PL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7688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9</a:t>
                      </a:r>
                      <a:endParaRPr lang="pl-PL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Ogólna charakterystyka systemów ogrzewania, efektywność energetyczna systemów zaopatrzenia w ciepło.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</a:t>
                      </a:r>
                      <a:endParaRPr lang="pl-PL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7688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</a:t>
                      </a:r>
                      <a:endParaRPr lang="pl-PL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Armatura odcinająca i regulacyjna, elementy wyposażenia instalacji </a:t>
                      </a:r>
                      <a:r>
                        <a:rPr lang="pl-PL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c.o</a:t>
                      </a:r>
                      <a:r>
                        <a:rPr lang="pl-PL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</a:t>
                      </a:r>
                      <a:endParaRPr lang="pl-PL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7688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dirty="0" smtClean="0"/>
                        <a:t>Razem: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20</a:t>
                      </a:r>
                      <a:endParaRPr lang="pl-PL" dirty="0"/>
                    </a:p>
                  </a:txBody>
                  <a:tcPr/>
                </a:tc>
              </a:tr>
              <a:tr h="487688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EGZAMIN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87624" y="836712"/>
            <a:ext cx="7772400" cy="1470025"/>
          </a:xfrm>
        </p:spPr>
        <p:txBody>
          <a:bodyPr/>
          <a:lstStyle/>
          <a:p>
            <a:r>
              <a:rPr lang="pl-PL" dirty="0" smtClean="0"/>
              <a:t>Elementy instalacji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87624" y="2852936"/>
            <a:ext cx="7632848" cy="3600400"/>
          </a:xfrm>
        </p:spPr>
        <p:txBody>
          <a:bodyPr/>
          <a:lstStyle/>
          <a:p>
            <a:pPr marL="971550" lvl="1" indent="-514350" algn="l">
              <a:buFont typeface="Arial" charset="0"/>
              <a:buAutoNum type="arabicPeriod"/>
            </a:pPr>
            <a:r>
              <a:rPr lang="pl-PL" dirty="0" smtClean="0">
                <a:solidFill>
                  <a:schemeClr val="tx1"/>
                </a:solidFill>
              </a:rPr>
              <a:t>Źródło (ciepła, chłodu, powietrza)</a:t>
            </a:r>
          </a:p>
          <a:p>
            <a:pPr marL="971550" lvl="1" indent="-514350" algn="l">
              <a:buAutoNum type="arabicPeriod"/>
            </a:pPr>
            <a:r>
              <a:rPr lang="pl-PL" dirty="0" smtClean="0">
                <a:solidFill>
                  <a:schemeClr val="tx1"/>
                </a:solidFill>
              </a:rPr>
              <a:t>Przewody (rury, kanały wentylacyjne)</a:t>
            </a:r>
          </a:p>
          <a:p>
            <a:pPr marL="971550" lvl="1" indent="-514350" algn="l">
              <a:buAutoNum type="arabicPeriod"/>
            </a:pPr>
            <a:r>
              <a:rPr lang="pl-PL" dirty="0" smtClean="0">
                <a:solidFill>
                  <a:schemeClr val="tx1"/>
                </a:solidFill>
              </a:rPr>
              <a:t>Odbiornik (ciepła, chłodu, powietrza)</a:t>
            </a:r>
          </a:p>
          <a:p>
            <a:pPr marL="971550" lvl="1" indent="-514350" algn="l">
              <a:buAutoNum type="arabicPeriod"/>
            </a:pPr>
            <a:r>
              <a:rPr lang="pl-PL" dirty="0" smtClean="0">
                <a:solidFill>
                  <a:schemeClr val="tx1"/>
                </a:solidFill>
              </a:rPr>
              <a:t>Układ automatycznej regulacji</a:t>
            </a:r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2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pl-PL" sz="3600" dirty="0" smtClean="0"/>
              <a:t>Paliwa w systemach grzewczych</a:t>
            </a:r>
            <a:endParaRPr lang="en-GB" sz="3600" dirty="0" smtClean="0"/>
          </a:p>
        </p:txBody>
      </p:sp>
      <p:sp>
        <p:nvSpPr>
          <p:cNvPr id="63491" name="Line 47"/>
          <p:cNvSpPr>
            <a:spLocks noChangeShapeType="1"/>
          </p:cNvSpPr>
          <p:nvPr/>
        </p:nvSpPr>
        <p:spPr bwMode="auto">
          <a:xfrm>
            <a:off x="7202524" y="2000252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128002" name="Picture 2" descr="https://mail.google.com/mail/images/cleardo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sp>
        <p:nvSpPr>
          <p:cNvPr id="8" name="Rectangle 5"/>
          <p:cNvSpPr>
            <a:spLocks/>
          </p:cNvSpPr>
          <p:nvPr/>
        </p:nvSpPr>
        <p:spPr bwMode="auto">
          <a:xfrm>
            <a:off x="1114403" y="2828917"/>
            <a:ext cx="392909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l-PL" sz="2800" dirty="0" smtClean="0">
                <a:latin typeface="+mn-lt"/>
              </a:rPr>
              <a:t>1.Węgiel kamienny i inne</a:t>
            </a:r>
          </a:p>
          <a:p>
            <a:r>
              <a:rPr lang="pl-PL" sz="2800" dirty="0" smtClean="0">
                <a:latin typeface="+mn-lt"/>
              </a:rPr>
              <a:t>2.Olej opałowy</a:t>
            </a:r>
          </a:p>
          <a:p>
            <a:r>
              <a:rPr lang="pl-PL" sz="2800" dirty="0" smtClean="0">
                <a:latin typeface="+mn-lt"/>
              </a:rPr>
              <a:t>3.Gaz ziemny</a:t>
            </a:r>
          </a:p>
          <a:p>
            <a:r>
              <a:rPr lang="pl-PL" sz="2800" dirty="0" smtClean="0">
                <a:latin typeface="+mn-lt"/>
              </a:rPr>
              <a:t>4.Gaz płynny</a:t>
            </a:r>
          </a:p>
          <a:p>
            <a:endParaRPr lang="pl-PL" sz="2800" dirty="0" smtClean="0">
              <a:latin typeface="+mn-lt"/>
            </a:endParaRP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5543586" y="2552692"/>
            <a:ext cx="354326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l-PL" sz="2800" dirty="0" smtClean="0">
                <a:latin typeface="+mn-lt"/>
              </a:rPr>
              <a:t>1. Biomasa</a:t>
            </a:r>
          </a:p>
          <a:p>
            <a:r>
              <a:rPr lang="pl-PL" sz="2800" dirty="0" smtClean="0">
                <a:latin typeface="+mn-lt"/>
              </a:rPr>
              <a:t>2. Energia elektryczna</a:t>
            </a:r>
          </a:p>
          <a:p>
            <a:r>
              <a:rPr lang="pl-PL" sz="2800" dirty="0" smtClean="0">
                <a:latin typeface="+mn-lt"/>
              </a:rPr>
              <a:t>3. Geotermia</a:t>
            </a:r>
          </a:p>
          <a:p>
            <a:r>
              <a:rPr lang="pl-PL" sz="2800" dirty="0" smtClean="0">
                <a:latin typeface="+mn-lt"/>
              </a:rPr>
              <a:t>4. Energia słoneczna</a:t>
            </a:r>
          </a:p>
          <a:p>
            <a:r>
              <a:rPr lang="pl-PL" sz="2800" dirty="0" smtClean="0">
                <a:latin typeface="+mn-lt"/>
              </a:rPr>
              <a:t>5. Biogaz</a:t>
            </a:r>
          </a:p>
          <a:p>
            <a:r>
              <a:rPr lang="pl-PL" sz="2800" dirty="0" smtClean="0">
                <a:latin typeface="+mn-lt"/>
              </a:rPr>
              <a:t>6. Ciepło odpadowe</a:t>
            </a:r>
          </a:p>
          <a:p>
            <a:r>
              <a:rPr lang="pl-PL" sz="2800" dirty="0" smtClean="0">
                <a:latin typeface="+mn-lt"/>
              </a:rPr>
              <a:t>7. „Spalanie odpadów”</a:t>
            </a:r>
          </a:p>
          <a:p>
            <a:r>
              <a:rPr lang="pl-PL" sz="2800" dirty="0" smtClean="0">
                <a:latin typeface="+mn-lt"/>
              </a:rPr>
              <a:t>8. Energia jądrowa</a:t>
            </a:r>
          </a:p>
          <a:p>
            <a:r>
              <a:rPr lang="pl-PL" sz="2800" dirty="0" smtClean="0">
                <a:latin typeface="+mn-lt"/>
              </a:rPr>
              <a:t>9. Inne</a:t>
            </a: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1376370" y="2205025"/>
            <a:ext cx="418623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l-PL" sz="2800" dirty="0" smtClean="0">
                <a:latin typeface="+mn-lt"/>
              </a:rPr>
              <a:t>Konwencjonalne: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5929349" y="1957375"/>
            <a:ext cx="418623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l-PL" sz="2800" dirty="0" smtClean="0">
                <a:latin typeface="+mn-lt"/>
              </a:rPr>
              <a:t>Inne (NZE; OZE):</a:t>
            </a: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755576" y="1124744"/>
            <a:ext cx="741682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l-PL" sz="2800" dirty="0" smtClean="0">
                <a:latin typeface="+mn-lt"/>
              </a:rPr>
              <a:t>PALIWA w systemach zaopatrzenia w ciepło: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5804" y="-24"/>
            <a:ext cx="8229600" cy="1143000"/>
          </a:xfrm>
        </p:spPr>
        <p:txBody>
          <a:bodyPr/>
          <a:lstStyle/>
          <a:p>
            <a:r>
              <a:rPr lang="pl-PL" dirty="0" smtClean="0"/>
              <a:t>Węgiel kamienny</a:t>
            </a:r>
            <a:endParaRPr lang="pl-PL" dirty="0"/>
          </a:p>
        </p:txBody>
      </p:sp>
      <p:graphicFrame>
        <p:nvGraphicFramePr>
          <p:cNvPr id="4" name="Symbol zastępczy tabeli 3"/>
          <p:cNvGraphicFramePr>
            <a:graphicFrameLocks noGrp="1"/>
          </p:cNvGraphicFramePr>
          <p:nvPr>
            <p:ph type="tbl" idx="1"/>
          </p:nvPr>
        </p:nvGraphicFramePr>
        <p:xfrm>
          <a:off x="477069" y="957486"/>
          <a:ext cx="8352928" cy="577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373769">
                <a:tc>
                  <a:txBody>
                    <a:bodyPr/>
                    <a:lstStyle/>
                    <a:p>
                      <a:r>
                        <a:rPr lang="pl-PL" dirty="0" smtClean="0"/>
                        <a:t>Zalety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Wady</a:t>
                      </a:r>
                      <a:endParaRPr lang="pl-PL" dirty="0"/>
                    </a:p>
                  </a:txBody>
                  <a:tcPr/>
                </a:tc>
              </a:tr>
              <a:tr h="4918633">
                <a:tc>
                  <a:txBody>
                    <a:bodyPr/>
                    <a:lstStyle/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Atrakcyjna cena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Paliwo krajowe (?); własne zasoby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Łatwy transport i składowanie (można go przewozić i składować nawet w papierowych workach)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Wysoka wartość opałowa gwarantująca opłacalność transportu na duże odległości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Niskie koszty inwestycyjne związane ze składowaniem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Małe wymagania co do kwalifikacji obsługi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Duża emisja zanieczyszczeń (</a:t>
                      </a:r>
                      <a:r>
                        <a:rPr lang="pl-PL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SOx</a:t>
                      </a: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NOx</a:t>
                      </a: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CO, pył)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Niekorzystny bilans CO2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Konieczność składowania paliwa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Ograniczone możliwości kontroli procesu spalania (paliwo stałe —słabe zmieszanie paliwa z powietrzem)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Konieczność nawęglania oraz usuwania popiołu i żużla 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Ręczna obsługa kotłowni (koszty osobowe)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Zapylenie pomieszczeń kotłowni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Ryzyko pożaru i zatrucia tlenkiem węgla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325313" y="432098"/>
            <a:ext cx="5824264" cy="1143000"/>
          </a:xfrm>
        </p:spPr>
        <p:txBody>
          <a:bodyPr/>
          <a:lstStyle/>
          <a:p>
            <a:r>
              <a:rPr lang="pl-PL" dirty="0" smtClean="0"/>
              <a:t>Asortyment węgla</a:t>
            </a:r>
            <a:endParaRPr lang="pl-PL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7015" y="255315"/>
            <a:ext cx="22193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774626" y="3691508"/>
          <a:ext cx="756084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944216"/>
                <a:gridCol w="2070230"/>
                <a:gridCol w="18902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Asortyment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Wartość opałowa</a:t>
                      </a:r>
                    </a:p>
                    <a:p>
                      <a:pPr algn="ctr"/>
                      <a:r>
                        <a:rPr lang="pl-PL" dirty="0" smtClean="0"/>
                        <a:t>MJ/kg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Gęstość nasypowa</a:t>
                      </a:r>
                    </a:p>
                    <a:p>
                      <a:pPr algn="ctr"/>
                      <a:r>
                        <a:rPr lang="pl-PL" dirty="0" smtClean="0"/>
                        <a:t>kg/m3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Uziarnienie</a:t>
                      </a:r>
                    </a:p>
                    <a:p>
                      <a:pPr algn="ctr"/>
                      <a:r>
                        <a:rPr lang="pl-PL" dirty="0" smtClean="0"/>
                        <a:t>mm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Kostka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800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100-200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Orzech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740 – 780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50 – 100 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Orzech II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720 – 750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25 - 50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Groszek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750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12 - 25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Miał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820 – 860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0 - 25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EKO groszek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21 - 28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5 - 25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6" descr="http://www.ekogroszek-czestochowa.pl/zdjecia/ekogroszek_workowany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052736"/>
            <a:ext cx="1768091" cy="2357454"/>
          </a:xfrm>
          <a:prstGeom prst="rect">
            <a:avLst/>
          </a:prstGeom>
          <a:noFill/>
        </p:spPr>
      </p:pic>
      <p:pic>
        <p:nvPicPr>
          <p:cNvPr id="6" name="Picture 2" descr="http://www.ekogroszek-czestochowa.pl/zdjecia/ekogroszek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782341"/>
            <a:ext cx="2138580" cy="1603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5804" y="-257199"/>
            <a:ext cx="8229600" cy="1143000"/>
          </a:xfrm>
        </p:spPr>
        <p:txBody>
          <a:bodyPr/>
          <a:lstStyle/>
          <a:p>
            <a:r>
              <a:rPr lang="pl-PL" dirty="0" smtClean="0"/>
              <a:t>Olej opałowy</a:t>
            </a:r>
            <a:endParaRPr lang="pl-PL" dirty="0"/>
          </a:p>
        </p:txBody>
      </p:sp>
      <p:graphicFrame>
        <p:nvGraphicFramePr>
          <p:cNvPr id="4" name="Symbol zastępczy tabeli 3"/>
          <p:cNvGraphicFramePr>
            <a:graphicFrameLocks noGrp="1"/>
          </p:cNvGraphicFramePr>
          <p:nvPr>
            <p:ph type="tbl" idx="1"/>
          </p:nvPr>
        </p:nvGraphicFramePr>
        <p:xfrm>
          <a:off x="126554" y="670595"/>
          <a:ext cx="8822214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1107"/>
                <a:gridCol w="4411107"/>
              </a:tblGrid>
              <a:tr h="341980">
                <a:tc>
                  <a:txBody>
                    <a:bodyPr/>
                    <a:lstStyle/>
                    <a:p>
                      <a:r>
                        <a:rPr lang="pl-PL" dirty="0" smtClean="0"/>
                        <a:t>Zalety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Wady</a:t>
                      </a:r>
                      <a:endParaRPr lang="pl-PL" dirty="0"/>
                    </a:p>
                  </a:txBody>
                  <a:tcPr/>
                </a:tc>
              </a:tr>
              <a:tr h="4391258">
                <a:tc>
                  <a:txBody>
                    <a:bodyPr/>
                    <a:lstStyle/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Ograniczona emisja zanieczyszczeń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Paliwo węglowodorowe (redukcja emisji CO2 w wyniku spalania  poza węglem, również wodoru)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Precyzyjna kontrola procesu spalania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Zautomatyzowana obsługa kotłowni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Łatwy transport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Wysoka cena (akcyza)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Produkowany na bazie importowanej ropy naftowej (cena zależy od sytuacji geopolitycznej)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Koszty inwestycyjne źródła ciepła (zbiornik paliwa, instalacja paliwowa, zazwyczaj palnik wentylatorowy)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Ryzyko lokalnego zanieczyszczenia środowiska wskutek wycieku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Wysokie wymagania co do szczelności zbiorników magazynowych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Wrażliwość na zanieczyszczenia paliwa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Erozja komory spalania w wyniku  uderzeń niespalonych cząsteczek paliwa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Wyższa temperatura kondensacji spalin niż dla gazu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-95250"/>
            <a:ext cx="8229600" cy="1143000"/>
          </a:xfrm>
        </p:spPr>
        <p:txBody>
          <a:bodyPr/>
          <a:lstStyle/>
          <a:p>
            <a:r>
              <a:rPr lang="pl-PL" dirty="0" smtClean="0"/>
              <a:t>Gaz ziemny</a:t>
            </a:r>
            <a:endParaRPr lang="pl-PL" dirty="0"/>
          </a:p>
        </p:txBody>
      </p:sp>
      <p:graphicFrame>
        <p:nvGraphicFramePr>
          <p:cNvPr id="4" name="Symbol zastępczy tabeli 3"/>
          <p:cNvGraphicFramePr>
            <a:graphicFrameLocks noGrp="1"/>
          </p:cNvGraphicFramePr>
          <p:nvPr>
            <p:ph type="tbl" idx="1"/>
          </p:nvPr>
        </p:nvGraphicFramePr>
        <p:xfrm>
          <a:off x="395536" y="908720"/>
          <a:ext cx="8534182" cy="5838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091"/>
                <a:gridCol w="4267091"/>
              </a:tblGrid>
              <a:tr h="397525">
                <a:tc>
                  <a:txBody>
                    <a:bodyPr/>
                    <a:lstStyle/>
                    <a:p>
                      <a:r>
                        <a:rPr lang="pl-PL" dirty="0" smtClean="0"/>
                        <a:t>Zalety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Wady</a:t>
                      </a:r>
                      <a:endParaRPr lang="pl-PL" dirty="0"/>
                    </a:p>
                  </a:txBody>
                  <a:tcPr/>
                </a:tc>
              </a:tr>
              <a:tr h="4972519">
                <a:tc>
                  <a:txBody>
                    <a:bodyPr/>
                    <a:lstStyle/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Bardzo mała emisja zanieczyszczeń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Paliwo węglowodorowe (redukcja emisji CO2 w wyniku spalania  poza węglem, również wodoru)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Precyzyjna kontrola procesu spalania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Zautomatyzowana obsługa kotłowni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Łatwy transport (w zasięgu sieci gazowej)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Nie ma konieczności magazynowania paliwa u odbiorcy 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Możliwość stosowania kotłów kondensacyjnych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Dostępne konstrukcje kotłów z palnikiem atmosferycznym (cicha praca, niższa cena)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Paliwo importowane z zagranicy (ok. 2/3 zapotrzebowania)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Wahania cen i uzależnienie od sytuacji geopolitycznej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Konieczność budowy przyłącza do sieci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Wahania składu i parametrów fizyko-chemicznych gazu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Dostępność ograniczona zasięgiem sieci gazowej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Niebezpieczeństwo wybuchu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5804" y="-24"/>
            <a:ext cx="8229600" cy="1143000"/>
          </a:xfrm>
        </p:spPr>
        <p:txBody>
          <a:bodyPr/>
          <a:lstStyle/>
          <a:p>
            <a:r>
              <a:rPr lang="pl-PL" dirty="0" smtClean="0"/>
              <a:t>Gaz płynny (LPG)</a:t>
            </a:r>
            <a:endParaRPr lang="pl-PL" dirty="0"/>
          </a:p>
        </p:txBody>
      </p:sp>
      <p:graphicFrame>
        <p:nvGraphicFramePr>
          <p:cNvPr id="4" name="Symbol zastępczy tabeli 3"/>
          <p:cNvGraphicFramePr>
            <a:graphicFrameLocks noGrp="1"/>
          </p:cNvGraphicFramePr>
          <p:nvPr>
            <p:ph type="tbl" idx="1"/>
          </p:nvPr>
        </p:nvGraphicFramePr>
        <p:xfrm>
          <a:off x="323528" y="1157271"/>
          <a:ext cx="860619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3095"/>
                <a:gridCol w="4303095"/>
              </a:tblGrid>
              <a:tr h="311011">
                <a:tc>
                  <a:txBody>
                    <a:bodyPr/>
                    <a:lstStyle/>
                    <a:p>
                      <a:r>
                        <a:rPr lang="pl-PL" dirty="0" smtClean="0"/>
                        <a:t>Zalety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Wady</a:t>
                      </a:r>
                      <a:endParaRPr lang="pl-PL" dirty="0"/>
                    </a:p>
                  </a:txBody>
                  <a:tcPr/>
                </a:tc>
              </a:tr>
              <a:tr h="3993599">
                <a:tc>
                  <a:txBody>
                    <a:bodyPr/>
                    <a:lstStyle/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Bardzo mała emisja zanieczyszczeń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Paliwo węglowodorowe (redukcja emisji CO2 w wyniku spalania  poza węglem, również wodoru)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Precyzyjna kontrola procesu spalania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Zautomatyzowana obsługa kotłowni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Możliwość stosowania kotłów kondensacyjnych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Dostępne konstrukcje kotłów z palnikiem atmosferycznym (cicha praca, niższa cena)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Uniezależnienie od sieci gazowej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Dostępność uzależniona od importu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Wysoka cena paliwa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Znaczne koszty inwestycyjne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Transport w szczelnych zbiornikach pod ciśnieniem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Konieczność magazynowania w ciśnieniowych zbiornikach w pobliżu kotłowni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Ograniczenia związane z projektowaniem i usytuowaniem pomieszczenia kotłowni 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Niebezpieczeństwo wybuchu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17463"/>
            <a:ext cx="8229600" cy="1143000"/>
          </a:xfrm>
        </p:spPr>
        <p:txBody>
          <a:bodyPr/>
          <a:lstStyle/>
          <a:p>
            <a:r>
              <a:rPr lang="pl-PL" dirty="0" smtClean="0"/>
              <a:t>Biomasa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683568" y="962027"/>
            <a:ext cx="7927032" cy="397914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 smtClean="0"/>
              <a:t>Drewno opałowe i odpady drzewne</a:t>
            </a:r>
          </a:p>
          <a:p>
            <a:pPr lvl="1"/>
            <a:r>
              <a:rPr lang="pl-PL" dirty="0" smtClean="0"/>
              <a:t>drewno liściaste i iglaste (zagazowanie)</a:t>
            </a:r>
          </a:p>
          <a:p>
            <a:pPr lvl="1"/>
            <a:r>
              <a:rPr lang="pl-PL" dirty="0" smtClean="0"/>
              <a:t>w postaci przetworzonej jako trociny, brykiety, </a:t>
            </a:r>
            <a:r>
              <a:rPr lang="pl-PL" dirty="0" err="1" smtClean="0"/>
              <a:t>pelet</a:t>
            </a:r>
            <a:r>
              <a:rPr lang="pl-PL" dirty="0" smtClean="0"/>
              <a:t> i inne</a:t>
            </a:r>
          </a:p>
          <a:p>
            <a:pPr lvl="1"/>
            <a:r>
              <a:rPr lang="pl-PL" dirty="0" smtClean="0"/>
              <a:t>odpady, kora, igliwie, zrębki, gałęzie, wióry i inne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pl-PL" dirty="0" smtClean="0"/>
              <a:t>Słoma</a:t>
            </a:r>
          </a:p>
          <a:p>
            <a:pPr lvl="1"/>
            <a:r>
              <a:rPr lang="pl-PL" dirty="0" err="1" smtClean="0"/>
              <a:t>prasowne</a:t>
            </a:r>
            <a:r>
              <a:rPr lang="pl-PL" dirty="0" smtClean="0"/>
              <a:t> bloki (baloty)</a:t>
            </a:r>
          </a:p>
          <a:p>
            <a:pPr lvl="1"/>
            <a:r>
              <a:rPr lang="pl-PL" dirty="0" err="1" smtClean="0"/>
              <a:t>pelety</a:t>
            </a:r>
            <a:endParaRPr lang="pl-PL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pl-PL" dirty="0" smtClean="0"/>
              <a:t>Rośliny energetyczne</a:t>
            </a:r>
          </a:p>
          <a:p>
            <a:pPr lvl="1"/>
            <a:r>
              <a:rPr lang="pl-PL" dirty="0" smtClean="0"/>
              <a:t>gatunki o dużym rocznym przyroście masy, takie jak wierzba, </a:t>
            </a:r>
            <a:r>
              <a:rPr lang="pl-PL" dirty="0" err="1" smtClean="0"/>
              <a:t>miskant</a:t>
            </a:r>
            <a:r>
              <a:rPr lang="pl-PL" dirty="0" smtClean="0"/>
              <a:t> olbrzymi lub malwa pensylwańska</a:t>
            </a:r>
          </a:p>
          <a:p>
            <a:pPr lvl="1"/>
            <a:r>
              <a:rPr lang="pl-PL" dirty="0" smtClean="0"/>
              <a:t>ziarna zbóż np. owsa</a:t>
            </a:r>
          </a:p>
          <a:p>
            <a:endParaRPr lang="pl-PL" dirty="0"/>
          </a:p>
        </p:txBody>
      </p:sp>
      <p:sp>
        <p:nvSpPr>
          <p:cNvPr id="6" name="Tytuł 3"/>
          <p:cNvSpPr txBox="1">
            <a:spLocks/>
          </p:cNvSpPr>
          <p:nvPr/>
        </p:nvSpPr>
        <p:spPr bwMode="auto">
          <a:xfrm>
            <a:off x="395536" y="466836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Inne </a:t>
            </a:r>
            <a:r>
              <a:rPr kumimoji="0" lang="pl-PL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biopaliwa</a:t>
            </a:r>
            <a:endParaRPr kumimoji="0" lang="pl-PL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ymbol zastępczy zawartości 4"/>
          <p:cNvSpPr txBox="1">
            <a:spLocks/>
          </p:cNvSpPr>
          <p:nvPr/>
        </p:nvSpPr>
        <p:spPr bwMode="auto">
          <a:xfrm>
            <a:off x="1253480" y="5733256"/>
            <a:ext cx="66308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l-PL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bioolej</a:t>
            </a: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alkohol, biogaz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Biomasa</a:t>
            </a:r>
            <a:endParaRPr lang="pl-PL" dirty="0"/>
          </a:p>
        </p:txBody>
      </p:sp>
      <p:pic>
        <p:nvPicPr>
          <p:cNvPr id="19458" name="Picture 2" descr="http://www.mojeopinie.pl/img/zoom0/slo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2381266" cy="1785950"/>
          </a:xfrm>
          <a:prstGeom prst="rect">
            <a:avLst/>
          </a:prstGeom>
          <a:noFill/>
        </p:spPr>
      </p:pic>
      <p:pic>
        <p:nvPicPr>
          <p:cNvPr id="19460" name="Picture 4" descr="http://www.ekoenergia.pl/uploaded/Image/obrazki/zdjecia_agroturystyka/jpg/drewno_biomas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571612"/>
            <a:ext cx="2686690" cy="1785950"/>
          </a:xfrm>
          <a:prstGeom prst="rect">
            <a:avLst/>
          </a:prstGeom>
          <a:noFill/>
        </p:spPr>
      </p:pic>
      <p:pic>
        <p:nvPicPr>
          <p:cNvPr id="19462" name="Picture 6" descr="http://www.info-ogrzewanie.pl/p/o/zrebk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1571612"/>
            <a:ext cx="2691589" cy="1785949"/>
          </a:xfrm>
          <a:prstGeom prst="rect">
            <a:avLst/>
          </a:prstGeom>
          <a:noFill/>
        </p:spPr>
      </p:pic>
      <p:pic>
        <p:nvPicPr>
          <p:cNvPr id="19464" name="Picture 8" descr="http://postcarbon.pl/wp-content/uploads/2008/02/brykie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4071942"/>
            <a:ext cx="2381267" cy="1785950"/>
          </a:xfrm>
          <a:prstGeom prst="rect">
            <a:avLst/>
          </a:prstGeom>
          <a:noFill/>
        </p:spPr>
      </p:pic>
      <p:pic>
        <p:nvPicPr>
          <p:cNvPr id="19466" name="Picture 10" descr="Pellet &#10;brykiet biomasa eko opał - Paliwa - Ga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3929066"/>
            <a:ext cx="2665596" cy="2000264"/>
          </a:xfrm>
          <a:prstGeom prst="rect">
            <a:avLst/>
          </a:prstGeom>
          <a:noFill/>
        </p:spPr>
      </p:pic>
      <p:pic>
        <p:nvPicPr>
          <p:cNvPr id="19468" name="Picture 12" descr="http://www.info-ogrzewanie.pl/p/o/wierzba_energetyczn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3929066"/>
            <a:ext cx="2714643" cy="2037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5804" y="-24"/>
            <a:ext cx="8229600" cy="1143000"/>
          </a:xfrm>
        </p:spPr>
        <p:txBody>
          <a:bodyPr/>
          <a:lstStyle/>
          <a:p>
            <a:r>
              <a:rPr lang="pl-PL" dirty="0" smtClean="0"/>
              <a:t>Biomasa</a:t>
            </a:r>
            <a:endParaRPr lang="pl-PL" dirty="0"/>
          </a:p>
        </p:txBody>
      </p:sp>
      <p:graphicFrame>
        <p:nvGraphicFramePr>
          <p:cNvPr id="4" name="Symbol zastępczy tabeli 3"/>
          <p:cNvGraphicFramePr>
            <a:graphicFrameLocks noGrp="1"/>
          </p:cNvGraphicFramePr>
          <p:nvPr>
            <p:ph type="tbl" idx="1"/>
          </p:nvPr>
        </p:nvGraphicFramePr>
        <p:xfrm>
          <a:off x="241995" y="1065312"/>
          <a:ext cx="8712968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311011">
                <a:tc>
                  <a:txBody>
                    <a:bodyPr/>
                    <a:lstStyle/>
                    <a:p>
                      <a:r>
                        <a:rPr lang="pl-PL" dirty="0" smtClean="0"/>
                        <a:t>Zalety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Wady</a:t>
                      </a:r>
                      <a:endParaRPr lang="pl-PL" dirty="0"/>
                    </a:p>
                  </a:txBody>
                  <a:tcPr/>
                </a:tc>
              </a:tr>
              <a:tr h="3993599">
                <a:tc>
                  <a:txBody>
                    <a:bodyPr/>
                    <a:lstStyle/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Zasoby odnawialne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Zerowy bilans CO2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Księgowe „ograniczenie” zużycia energii użytkowej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Bardzo mała ilość popiołu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Dość niska wartość opałowa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Duży udział kosztów transportu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Duża przestrzeń na składowanie paliwa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Duża niejednorodność właściwości, zależność od zawartości wilgoci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Możliwość emisji szkodliwych substancji (</a:t>
                      </a:r>
                      <a:r>
                        <a:rPr lang="pl-PL" sz="1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dioksyn</a:t>
                      </a: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Wraz z rosnącym popytem rosnąca cena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Konieczność przygotowania paliwa i obsługi kotłowni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Ryzyko pożaru</a:t>
                      </a:r>
                    </a:p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Wysoka temperatura spalin (przewody dymowe, konieczność zabezpieczenia konstrukcji budynku, a szczególnie drewnianych)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5804" y="-24"/>
            <a:ext cx="8229600" cy="1143000"/>
          </a:xfrm>
        </p:spPr>
        <p:txBody>
          <a:bodyPr/>
          <a:lstStyle/>
          <a:p>
            <a:r>
              <a:rPr lang="pl-PL" dirty="0" smtClean="0"/>
              <a:t>Energia elektryczna</a:t>
            </a:r>
            <a:endParaRPr lang="pl-PL" dirty="0"/>
          </a:p>
        </p:txBody>
      </p:sp>
      <p:graphicFrame>
        <p:nvGraphicFramePr>
          <p:cNvPr id="4" name="Symbol zastępczy tabeli 3"/>
          <p:cNvGraphicFramePr>
            <a:graphicFrameLocks noGrp="1"/>
          </p:cNvGraphicFramePr>
          <p:nvPr>
            <p:ph type="tbl" idx="1"/>
          </p:nvPr>
        </p:nvGraphicFramePr>
        <p:xfrm>
          <a:off x="251520" y="1081311"/>
          <a:ext cx="8659148" cy="515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9574"/>
                <a:gridCol w="4329574"/>
              </a:tblGrid>
              <a:tr h="332720">
                <a:tc>
                  <a:txBody>
                    <a:bodyPr/>
                    <a:lstStyle/>
                    <a:p>
                      <a:r>
                        <a:rPr lang="pl-PL" dirty="0" smtClean="0"/>
                        <a:t>Zalety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Wady</a:t>
                      </a:r>
                      <a:endParaRPr lang="pl-PL" dirty="0"/>
                    </a:p>
                  </a:txBody>
                  <a:tcPr/>
                </a:tc>
              </a:tr>
              <a:tr h="4793565">
                <a:tc>
                  <a:txBody>
                    <a:bodyPr/>
                    <a:lstStyle/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 Polsce wytwarzana głównie w wyniku spalania paliw stałych (wykorzystanie krajowych zasobów)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Czysta energia, ponieważ zasilane nią urządzenia grzewcze nie emitują spalin. 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Nie wymaga magazynowania paliwa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Brak komina, wymagań w zakresie wentylacji, pomieszczenia źródła ciepła, itd.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Bardzo niski koszt budowy instalacji grzewczej (ale nie w przypadku pompy ciepła)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Możliwość stosowania pomp ciepła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Bardzo niski koszt budowy instalacji grzewczej (ale nie w przypadku pompy ciepła)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 Polsce wytwarzana głównie w wyniku spalania paliw stałych (emisja CO2)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Niska sprawność przetwarzania energii w paliwie pierwotnym na energię elektryczną (ok. 40%)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Konieczność budowy przyłącza energetycznego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Wysoki koszt energii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5804" y="-24"/>
            <a:ext cx="8229600" cy="1143000"/>
          </a:xfrm>
        </p:spPr>
        <p:txBody>
          <a:bodyPr/>
          <a:lstStyle/>
          <a:p>
            <a:r>
              <a:rPr lang="pl-PL" dirty="0" smtClean="0"/>
              <a:t>Ciepło sieciowe</a:t>
            </a:r>
            <a:endParaRPr lang="pl-PL" dirty="0"/>
          </a:p>
        </p:txBody>
      </p:sp>
      <p:graphicFrame>
        <p:nvGraphicFramePr>
          <p:cNvPr id="4" name="Symbol zastępczy tabeli 3"/>
          <p:cNvGraphicFramePr>
            <a:graphicFrameLocks noGrp="1"/>
          </p:cNvGraphicFramePr>
          <p:nvPr>
            <p:ph type="tbl" idx="1"/>
          </p:nvPr>
        </p:nvGraphicFramePr>
        <p:xfrm>
          <a:off x="395536" y="1916832"/>
          <a:ext cx="824615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9936"/>
                <a:gridCol w="3786214"/>
              </a:tblGrid>
              <a:tr h="227902">
                <a:tc>
                  <a:txBody>
                    <a:bodyPr/>
                    <a:lstStyle/>
                    <a:p>
                      <a:r>
                        <a:rPr lang="pl-PL" dirty="0" smtClean="0"/>
                        <a:t>Zalety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Wady</a:t>
                      </a:r>
                      <a:endParaRPr lang="pl-PL" dirty="0"/>
                    </a:p>
                  </a:txBody>
                  <a:tcPr/>
                </a:tc>
              </a:tr>
              <a:tr h="2488383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Wysoki komfort korzystania z ciepła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Brak emisji zanieczyszczeń u </a:t>
                      </a:r>
                      <a:r>
                        <a:rPr lang="pl-PL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odbiorcy końcowego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Bezpieczeństwo energetyczne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Rynek regulowany, nadzór organu państwowego</a:t>
                      </a:r>
                    </a:p>
                    <a:p>
                      <a:pPr marL="177800" indent="-17780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Brak magazynu paliwa, komina itd.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 algn="l" defTabSz="914400" rtl="0" eaLnBrk="1" latinLnBrk="0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Uzależnienie od systemu dystrybucji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Straty ciepła na przesyle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Dekapitalizacja infrastruktury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 większości przypadków ciepło wytwarzane w wyniku spalania paliw stałych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Konieczność budowy </a:t>
                      </a:r>
                      <a:r>
                        <a:rPr lang="pl-PL" sz="18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przyłacza</a:t>
                      </a:r>
                      <a:r>
                        <a:rPr lang="pl-PL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 sieci ciepłowniczej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042964" y="484188"/>
            <a:ext cx="7472386" cy="1143000"/>
          </a:xfrm>
        </p:spPr>
        <p:txBody>
          <a:bodyPr/>
          <a:lstStyle/>
          <a:p>
            <a:r>
              <a:rPr lang="pl-PL" dirty="0" smtClean="0"/>
              <a:t>Decyzja o wyborze źródła ciepła</a:t>
            </a:r>
            <a:br>
              <a:rPr lang="pl-PL" dirty="0" smtClean="0"/>
            </a:br>
            <a:r>
              <a:rPr lang="pl-PL" dirty="0" smtClean="0"/>
              <a:t>(kiedy)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1357290" y="2214554"/>
            <a:ext cx="7329510" cy="3911609"/>
          </a:xfrm>
        </p:spPr>
        <p:txBody>
          <a:bodyPr/>
          <a:lstStyle/>
          <a:p>
            <a:r>
              <a:rPr lang="pl-PL" dirty="0" smtClean="0"/>
              <a:t>Budowa obiektu</a:t>
            </a:r>
          </a:p>
          <a:p>
            <a:r>
              <a:rPr lang="pl-PL" dirty="0" smtClean="0"/>
              <a:t>Remont obiektu</a:t>
            </a:r>
          </a:p>
          <a:p>
            <a:r>
              <a:rPr lang="pl-PL" dirty="0" smtClean="0"/>
              <a:t>Analiza i działanie w kierunku redukcji kosztów eksploatacji (termomodernizacja)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Kryteria wyboru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2000240"/>
            <a:ext cx="7931224" cy="4165063"/>
          </a:xfrm>
        </p:spPr>
        <p:txBody>
          <a:bodyPr/>
          <a:lstStyle/>
          <a:p>
            <a:r>
              <a:rPr lang="pl-PL" dirty="0" smtClean="0"/>
              <a:t>Niskie opłaty za ciepło </a:t>
            </a:r>
          </a:p>
          <a:p>
            <a:r>
              <a:rPr lang="pl-PL" dirty="0" smtClean="0"/>
              <a:t>Ciągłość i niezawodność dostaw</a:t>
            </a:r>
          </a:p>
          <a:p>
            <a:r>
              <a:rPr lang="pl-PL" dirty="0" smtClean="0"/>
              <a:t>Komfort użytkowania instalacji</a:t>
            </a:r>
          </a:p>
          <a:p>
            <a:r>
              <a:rPr lang="pl-PL" dirty="0" smtClean="0"/>
              <a:t>Jakość otrzymanej usługi</a:t>
            </a:r>
          </a:p>
          <a:p>
            <a:r>
              <a:rPr lang="pl-PL" dirty="0" smtClean="0"/>
              <a:t>Bezpieczeństwo</a:t>
            </a:r>
          </a:p>
          <a:p>
            <a:r>
              <a:rPr lang="pl-PL" dirty="0" smtClean="0"/>
              <a:t>Czyste środowisko</a:t>
            </a:r>
          </a:p>
          <a:p>
            <a:r>
              <a:rPr lang="pl-PL" dirty="0" smtClean="0"/>
              <a:t>Brak konieczności obsługi </a:t>
            </a:r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Analiza szczegółowa - opłaty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14480" y="1600200"/>
            <a:ext cx="6972320" cy="4686320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cena jednostkowa paliwa/ciepła</a:t>
            </a:r>
          </a:p>
          <a:p>
            <a:r>
              <a:rPr lang="pl-PL" dirty="0" smtClean="0"/>
              <a:t>sposób rozliczeń </a:t>
            </a:r>
          </a:p>
          <a:p>
            <a:r>
              <a:rPr lang="pl-PL" dirty="0" smtClean="0"/>
              <a:t>stabilność cen </a:t>
            </a:r>
          </a:p>
          <a:p>
            <a:r>
              <a:rPr lang="pl-PL" dirty="0" smtClean="0"/>
              <a:t>sprawność</a:t>
            </a:r>
          </a:p>
          <a:p>
            <a:r>
              <a:rPr lang="pl-PL" dirty="0" smtClean="0"/>
              <a:t>koszt eksploatacji urządzeń</a:t>
            </a:r>
          </a:p>
          <a:p>
            <a:r>
              <a:rPr lang="pl-PL" dirty="0" smtClean="0"/>
              <a:t>możliwość oszczędzania zużycia ciepła</a:t>
            </a:r>
          </a:p>
          <a:p>
            <a:r>
              <a:rPr lang="pl-PL" dirty="0" smtClean="0"/>
              <a:t>konieczność gromadzenia zapasu paliwa</a:t>
            </a:r>
          </a:p>
          <a:p>
            <a:r>
              <a:rPr lang="pl-PL" dirty="0" smtClean="0"/>
              <a:t>trwałość elementów systemu grzewczego</a:t>
            </a:r>
          </a:p>
          <a:p>
            <a:r>
              <a:rPr lang="pl-PL" dirty="0" smtClean="0"/>
              <a:t>koszty środowiskowe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Picture 4" descr="PICT200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14488"/>
            <a:ext cx="3528753" cy="264760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0438"/>
            <a:ext cx="3690937" cy="27686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Analizy szczegółowe - inwestycja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43042" y="1571612"/>
            <a:ext cx="7043758" cy="4554551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Koszty</a:t>
            </a:r>
          </a:p>
          <a:p>
            <a:pPr lvl="1"/>
            <a:r>
              <a:rPr lang="pl-PL" dirty="0" smtClean="0"/>
              <a:t>instalacji </a:t>
            </a:r>
            <a:r>
              <a:rPr lang="pl-PL" dirty="0" err="1" smtClean="0"/>
              <a:t>c.o</a:t>
            </a:r>
            <a:r>
              <a:rPr lang="pl-PL" dirty="0" smtClean="0"/>
              <a:t> i </a:t>
            </a:r>
            <a:r>
              <a:rPr lang="pl-PL" dirty="0" err="1" smtClean="0"/>
              <a:t>c.w.u</a:t>
            </a:r>
            <a:r>
              <a:rPr lang="pl-PL" dirty="0" smtClean="0"/>
              <a:t>. </a:t>
            </a:r>
          </a:p>
          <a:p>
            <a:pPr lvl="1"/>
            <a:r>
              <a:rPr lang="pl-PL" dirty="0" smtClean="0"/>
              <a:t>źródła ciepła</a:t>
            </a:r>
          </a:p>
          <a:p>
            <a:pPr lvl="1"/>
            <a:r>
              <a:rPr lang="pl-PL" dirty="0" smtClean="0"/>
              <a:t>urządzeń towarzyszących</a:t>
            </a:r>
          </a:p>
          <a:p>
            <a:pPr lvl="1"/>
            <a:r>
              <a:rPr lang="pl-PL" dirty="0" smtClean="0"/>
              <a:t>elementów automatycznej regulacji</a:t>
            </a:r>
          </a:p>
          <a:p>
            <a:pPr lvl="1"/>
            <a:r>
              <a:rPr lang="pl-PL" dirty="0" smtClean="0"/>
              <a:t>przyłącza</a:t>
            </a:r>
          </a:p>
          <a:p>
            <a:pPr lvl="1"/>
            <a:r>
              <a:rPr lang="pl-PL" dirty="0" smtClean="0"/>
              <a:t>pomieszczenia (powierzchnia)</a:t>
            </a:r>
          </a:p>
          <a:p>
            <a:pPr lvl="1"/>
            <a:r>
              <a:rPr lang="pl-PL" dirty="0" smtClean="0"/>
              <a:t>składu paliwa</a:t>
            </a:r>
          </a:p>
          <a:p>
            <a:pPr lvl="1"/>
            <a:r>
              <a:rPr lang="pl-PL" dirty="0" smtClean="0"/>
              <a:t>wentylacji i przewodów spalinowych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878" y="2271726"/>
            <a:ext cx="2209800" cy="30861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259155"/>
            <a:ext cx="2176462" cy="2741613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786190"/>
            <a:ext cx="2613025" cy="2722563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85786" y="1500174"/>
            <a:ext cx="8001056" cy="8679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2813">
              <a:lnSpc>
                <a:spcPct val="90000"/>
              </a:lnSpc>
              <a:spcBef>
                <a:spcPct val="20000"/>
              </a:spcBef>
            </a:pPr>
            <a:r>
              <a:rPr lang="pl-PL" sz="2800" dirty="0">
                <a:latin typeface="+mn-lt"/>
              </a:rPr>
              <a:t>Długi okres efektywnego użytkowania urządzeń grzewczych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Ceny paliw (przykład – </a:t>
            </a:r>
            <a:br>
              <a:rPr lang="pl-PL" dirty="0" smtClean="0"/>
            </a:br>
            <a:r>
              <a:rPr lang="pl-PL" dirty="0" smtClean="0"/>
              <a:t>dane historyczne)</a:t>
            </a:r>
            <a:endParaRPr lang="pl-PL" dirty="0"/>
          </a:p>
        </p:txBody>
      </p:sp>
      <p:graphicFrame>
        <p:nvGraphicFramePr>
          <p:cNvPr id="4" name="Group 88"/>
          <p:cNvGraphicFramePr>
            <a:graphicFrameLocks/>
          </p:cNvGraphicFramePr>
          <p:nvPr/>
        </p:nvGraphicFramePr>
        <p:xfrm>
          <a:off x="1691680" y="1916832"/>
          <a:ext cx="7056000" cy="39879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64000"/>
                <a:gridCol w="1764000"/>
                <a:gridCol w="1764000"/>
                <a:gridCol w="1764000"/>
              </a:tblGrid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paliwo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Wart. opałowa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GJ/(t,m</a:t>
                      </a:r>
                      <a:r>
                        <a:rPr kumimoji="0" lang="pl-PL" sz="18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kumimoji="0" lang="pl-PL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,dm</a:t>
                      </a:r>
                      <a:r>
                        <a:rPr kumimoji="0" lang="pl-PL" sz="18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kumimoji="0" lang="pl-PL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Koszt </a:t>
                      </a:r>
                      <a:r>
                        <a:rPr kumimoji="0" lang="pl-PL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(t,m</a:t>
                      </a:r>
                      <a:r>
                        <a:rPr kumimoji="0" lang="pl-PL" sz="16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kumimoji="0" lang="pl-PL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,dm</a:t>
                      </a:r>
                      <a:r>
                        <a:rPr kumimoji="0" lang="pl-PL" sz="16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kumimoji="0" lang="pl-PL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Cena zł/GJ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węgiel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22-27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280-550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13-20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koks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27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1000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37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olej opałowy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0,0366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2,6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71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gaz ziemny wys. met.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0,0355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1,4-1,8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39-51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propan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0,0456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2,25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49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pelet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550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brykiet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17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300-500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18-30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Koszty</a:t>
            </a:r>
            <a:endParaRPr lang="pl-PL" dirty="0"/>
          </a:p>
        </p:txBody>
      </p:sp>
      <p:graphicFrame>
        <p:nvGraphicFramePr>
          <p:cNvPr id="4" name="Group 96"/>
          <p:cNvGraphicFramePr>
            <a:graphicFrameLocks noGrp="1"/>
          </p:cNvGraphicFramePr>
          <p:nvPr>
            <p:ph idx="1"/>
          </p:nvPr>
        </p:nvGraphicFramePr>
        <p:xfrm>
          <a:off x="971600" y="1628800"/>
          <a:ext cx="7848112" cy="418603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00048"/>
                <a:gridCol w="1512016"/>
                <a:gridCol w="1512016"/>
                <a:gridCol w="1512016"/>
                <a:gridCol w="1512016"/>
              </a:tblGrid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Nośnik energii</a:t>
                      </a: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zł/GJ </a:t>
                      </a:r>
                      <a:endParaRPr kumimoji="0" lang="pl-P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Inwestycja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(zł/GJ)</a:t>
                      </a: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Licznik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zł/GJ</a:t>
                      </a: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Odbiorca zł/GJ</a:t>
                      </a: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chemeClr val="accent1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Prąd dzienny</a:t>
                      </a: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100 </a:t>
                      </a:r>
                      <a:r>
                        <a:rPr kumimoji="0" lang="pl-PL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(360zł/MWh)</a:t>
                      </a:r>
                      <a:endParaRPr kumimoji="0" 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Prąd nocny</a:t>
                      </a: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60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Gaz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45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(1MW-350 tys. 6500GJ, 10 lat)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55,5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pl-PL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(90%)</a:t>
                      </a: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(92%)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(94 zł/GJ olej)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Msc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(200 tys.)</a:t>
                      </a: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(98%)</a:t>
                      </a: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(92%)</a:t>
                      </a:r>
                      <a:endParaRPr kumimoji="0" lang="pl-P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780928"/>
            <a:ext cx="8229600" cy="1143000"/>
          </a:xfrm>
        </p:spPr>
        <p:txBody>
          <a:bodyPr/>
          <a:lstStyle/>
          <a:p>
            <a:r>
              <a:rPr lang="pl-PL" dirty="0" smtClean="0"/>
              <a:t>Klasyfikacja instalacji grzewczych</a:t>
            </a:r>
            <a:endParaRPr lang="pl-PL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Ogrzewanie centralne a miejscowe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marL="177800" indent="-177800" eaLnBrk="1" hangingPunct="1">
              <a:lnSpc>
                <a:spcPct val="150000"/>
              </a:lnSpc>
              <a:buNone/>
            </a:pPr>
            <a:r>
              <a:rPr lang="pl-PL" sz="2800" b="1" dirty="0" err="1" smtClean="0">
                <a:solidFill>
                  <a:schemeClr val="dk1"/>
                </a:solidFill>
              </a:rPr>
              <a:t>c.o</a:t>
            </a:r>
            <a:r>
              <a:rPr lang="pl-PL" sz="2800" b="1" dirty="0" smtClean="0">
                <a:solidFill>
                  <a:schemeClr val="dk1"/>
                </a:solidFill>
              </a:rPr>
              <a:t>.</a:t>
            </a:r>
            <a:r>
              <a:rPr lang="pl-PL" sz="2800" dirty="0" smtClean="0">
                <a:solidFill>
                  <a:schemeClr val="dk1"/>
                </a:solidFill>
              </a:rPr>
              <a:t> – ogrzewanie, w którym ciepła potrzebne do ogrzewania zespołu pomieszczeń otrzymywane jest z jednego źródła ciepła i jest doprowadzane do pomieszczeń za pomocą czynnika grzejnego</a:t>
            </a:r>
          </a:p>
          <a:p>
            <a:pPr marL="177800" indent="-177800" eaLnBrk="1" hangingPunct="1">
              <a:lnSpc>
                <a:spcPct val="150000"/>
              </a:lnSpc>
              <a:buNone/>
            </a:pPr>
            <a:r>
              <a:rPr lang="pl-PL" sz="2800" b="1" dirty="0" smtClean="0">
                <a:solidFill>
                  <a:schemeClr val="dk1"/>
                </a:solidFill>
              </a:rPr>
              <a:t>miejscowe</a:t>
            </a:r>
            <a:r>
              <a:rPr lang="pl-PL" sz="2800" dirty="0" smtClean="0">
                <a:solidFill>
                  <a:schemeClr val="dk1"/>
                </a:solidFill>
              </a:rPr>
              <a:t> – ogrzewanie, w którym ciepła potrzebne do ogrzewania pomieszczenia otrzymywane jest ze źródła ciepła umiejscowionego w ogrzewanym pomieszczeniu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Czynnik grzewczy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Instalacja ogrzewania:</a:t>
            </a:r>
          </a:p>
          <a:p>
            <a:pPr>
              <a:buFontTx/>
              <a:buChar char="-"/>
            </a:pPr>
            <a:r>
              <a:rPr lang="pl-PL" dirty="0" smtClean="0"/>
              <a:t>wodnego </a:t>
            </a:r>
          </a:p>
          <a:p>
            <a:pPr>
              <a:buFontTx/>
              <a:buChar char="-"/>
            </a:pPr>
            <a:r>
              <a:rPr lang="pl-PL" dirty="0" smtClean="0"/>
              <a:t>parowego</a:t>
            </a:r>
          </a:p>
          <a:p>
            <a:pPr>
              <a:buFontTx/>
              <a:buChar char="-"/>
            </a:pPr>
            <a:r>
              <a:rPr lang="pl-PL" dirty="0" smtClean="0"/>
              <a:t>powietrznego (</a:t>
            </a:r>
            <a:r>
              <a:rPr lang="pl-PL" dirty="0" err="1" smtClean="0"/>
              <a:t>t</a:t>
            </a:r>
            <a:r>
              <a:rPr lang="pl-PL" baseline="-25000" dirty="0" err="1" smtClean="0"/>
              <a:t>n</a:t>
            </a:r>
            <a:r>
              <a:rPr lang="pl-PL" dirty="0" smtClean="0"/>
              <a:t> – ok. 40</a:t>
            </a:r>
            <a:r>
              <a:rPr lang="pl-PL" baseline="30000" dirty="0" smtClean="0"/>
              <a:t>o</a:t>
            </a:r>
            <a:r>
              <a:rPr lang="pl-PL" dirty="0" smtClean="0"/>
              <a:t>C)</a:t>
            </a:r>
          </a:p>
          <a:p>
            <a:pPr>
              <a:buFontTx/>
              <a:buChar char="-"/>
            </a:pPr>
            <a:r>
              <a:rPr lang="pl-PL" dirty="0" smtClean="0"/>
              <a:t>elektrycznego (czy jest to </a:t>
            </a:r>
            <a:r>
              <a:rPr lang="pl-PL" dirty="0" err="1" smtClean="0"/>
              <a:t>c.o</a:t>
            </a:r>
            <a:r>
              <a:rPr lang="pl-PL" dirty="0" smtClean="0"/>
              <a:t>. ?)</a:t>
            </a:r>
          </a:p>
          <a:p>
            <a:pPr>
              <a:buFontTx/>
              <a:buChar char="-"/>
            </a:pPr>
            <a:r>
              <a:rPr lang="pl-PL" dirty="0" smtClean="0"/>
              <a:t>inne</a:t>
            </a:r>
            <a:endParaRPr lang="pl-PL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88938"/>
            <a:ext cx="8229600" cy="1143000"/>
          </a:xfrm>
        </p:spPr>
        <p:txBody>
          <a:bodyPr/>
          <a:lstStyle/>
          <a:p>
            <a:r>
              <a:rPr lang="pl-PL" dirty="0" smtClean="0"/>
              <a:t>Parametry czynnika grzewczego</a:t>
            </a:r>
            <a:br>
              <a:rPr lang="pl-PL" dirty="0" smtClean="0"/>
            </a:br>
            <a:r>
              <a:rPr lang="pl-PL" dirty="0" smtClean="0"/>
              <a:t>(temperatura obliczeniowa)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Instalacja ogrzewania wodnego:</a:t>
            </a:r>
          </a:p>
          <a:p>
            <a:pPr>
              <a:buFontTx/>
              <a:buChar char="-"/>
            </a:pPr>
            <a:r>
              <a:rPr lang="pl-PL" dirty="0" smtClean="0"/>
              <a:t>niskotemperaturowa (do 100</a:t>
            </a:r>
            <a:r>
              <a:rPr lang="pl-PL" baseline="30000" dirty="0" smtClean="0"/>
              <a:t>o</a:t>
            </a:r>
            <a:r>
              <a:rPr lang="pl-PL" dirty="0" smtClean="0"/>
              <a:t>C) </a:t>
            </a:r>
          </a:p>
          <a:p>
            <a:pPr>
              <a:buFontTx/>
              <a:buChar char="-"/>
            </a:pPr>
            <a:r>
              <a:rPr lang="pl-PL" dirty="0" smtClean="0"/>
              <a:t>średniotemperaturowa (pow. 100</a:t>
            </a:r>
            <a:r>
              <a:rPr lang="pl-PL" baseline="30000" dirty="0" smtClean="0"/>
              <a:t>o</a:t>
            </a:r>
            <a:r>
              <a:rPr lang="pl-PL" dirty="0" smtClean="0"/>
              <a:t>C do 115</a:t>
            </a:r>
            <a:r>
              <a:rPr lang="pl-PL" baseline="30000" dirty="0" smtClean="0"/>
              <a:t>o</a:t>
            </a:r>
            <a:r>
              <a:rPr lang="pl-PL" dirty="0" smtClean="0"/>
              <a:t>C)</a:t>
            </a:r>
          </a:p>
          <a:p>
            <a:pPr>
              <a:buFontTx/>
              <a:buChar char="-"/>
            </a:pPr>
            <a:r>
              <a:rPr lang="pl-PL" dirty="0" smtClean="0"/>
              <a:t>wysokotemperaturowa (pow. 115</a:t>
            </a:r>
            <a:r>
              <a:rPr lang="pl-PL" baseline="30000" dirty="0" smtClean="0"/>
              <a:t>o</a:t>
            </a:r>
            <a:r>
              <a:rPr lang="pl-PL" dirty="0" smtClean="0"/>
              <a:t>C)</a:t>
            </a:r>
          </a:p>
          <a:p>
            <a:pPr>
              <a:buNone/>
            </a:pPr>
            <a:r>
              <a:rPr lang="pl-PL" dirty="0" smtClean="0"/>
              <a:t>Instalacja ogrzewania parowego:</a:t>
            </a:r>
          </a:p>
          <a:p>
            <a:pPr>
              <a:buFontTx/>
              <a:buChar char="-"/>
            </a:pPr>
            <a:r>
              <a:rPr lang="pl-PL" dirty="0" smtClean="0"/>
              <a:t>niskociśnieniowa (do 1 bar)</a:t>
            </a:r>
          </a:p>
          <a:p>
            <a:pPr>
              <a:buFontTx/>
              <a:buChar char="-"/>
            </a:pPr>
            <a:r>
              <a:rPr lang="pl-PL" dirty="0" smtClean="0"/>
              <a:t>wysokociśnieniowa</a:t>
            </a:r>
          </a:p>
          <a:p>
            <a:pPr>
              <a:buFontTx/>
              <a:buChar char="-"/>
            </a:pPr>
            <a:endParaRPr lang="pl-PL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Źródło </a:t>
            </a:r>
            <a:r>
              <a:rPr lang="pl-PL" dirty="0" smtClean="0"/>
              <a:t>ciepła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250" y="1588665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Kotłownia (wodna, ogniowo-powietrzna, parowa):</a:t>
            </a:r>
          </a:p>
          <a:p>
            <a:pPr>
              <a:buFontTx/>
              <a:buChar char="-"/>
            </a:pPr>
            <a:r>
              <a:rPr lang="pl-PL" dirty="0" smtClean="0"/>
              <a:t>osiedlowa (zakładowa, rejonowa) </a:t>
            </a:r>
          </a:p>
          <a:p>
            <a:pPr>
              <a:buFontTx/>
              <a:buChar char="-"/>
            </a:pPr>
            <a:r>
              <a:rPr lang="pl-PL" dirty="0" smtClean="0"/>
              <a:t>lokalna (wolnostojąca, wbudowana)</a:t>
            </a:r>
          </a:p>
          <a:p>
            <a:pPr>
              <a:buFontTx/>
              <a:buChar char="-"/>
            </a:pPr>
            <a:r>
              <a:rPr lang="pl-PL" dirty="0" smtClean="0"/>
              <a:t>Kontenerowa</a:t>
            </a:r>
          </a:p>
          <a:p>
            <a:pPr>
              <a:buNone/>
            </a:pPr>
            <a:r>
              <a:rPr lang="pl-PL" dirty="0" smtClean="0"/>
              <a:t>Węzeł ciepłowniczy</a:t>
            </a:r>
          </a:p>
          <a:p>
            <a:pPr>
              <a:buFontTx/>
              <a:buChar char="-"/>
            </a:pPr>
            <a:r>
              <a:rPr lang="pl-PL" dirty="0" smtClean="0"/>
              <a:t>indywidualny lub grupowy</a:t>
            </a:r>
          </a:p>
          <a:p>
            <a:pPr>
              <a:buFontTx/>
              <a:buChar char="-"/>
            </a:pPr>
            <a:r>
              <a:rPr lang="pl-PL" dirty="0" smtClean="0"/>
              <a:t>bezpośredni lub wymiennikowy</a:t>
            </a:r>
            <a:endParaRPr lang="pl-PL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Wymuszenie krążenia czynnika grzewczego (wodne)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5085184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grawitacyjne (krążenie wywołane różnicą gęstości wody powrotnej i zasilającej)</a:t>
            </a:r>
          </a:p>
          <a:p>
            <a:pPr>
              <a:buFontTx/>
              <a:buChar char="-"/>
            </a:pPr>
            <a:r>
              <a:rPr lang="pl-PL" dirty="0" smtClean="0"/>
              <a:t>pompowe (pompa o stałej charakterystyce, kilkustopniowa zmiana prędkości obrotowej, pompa elektroniczna z możliwością płynnej zmiany prędkości obrotowej)</a:t>
            </a:r>
          </a:p>
          <a:p>
            <a:pPr>
              <a:buFontTx/>
              <a:buChar char="-"/>
            </a:pPr>
            <a:r>
              <a:rPr lang="pl-PL" dirty="0" smtClean="0"/>
              <a:t>z </a:t>
            </a:r>
            <a:r>
              <a:rPr lang="pl-PL" dirty="0" err="1" smtClean="0"/>
              <a:t>podmieszaniem</a:t>
            </a:r>
            <a:r>
              <a:rPr lang="pl-PL" dirty="0" smtClean="0"/>
              <a:t> w celu korekty temperatury zasilania </a:t>
            </a:r>
          </a:p>
          <a:p>
            <a:pPr>
              <a:buFontTx/>
              <a:buChar char="-"/>
            </a:pPr>
            <a:r>
              <a:rPr lang="pl-PL" dirty="0" smtClean="0"/>
              <a:t>jeden lub wiele obiegów (strefowanie)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Wymuszenie krążenia czynnika grzewczego (parowe)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348880"/>
            <a:ext cx="8229600" cy="3280495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z grawitacyjnym spływem skroplin do kotła 	przewody kondensatu zalane</a:t>
            </a:r>
          </a:p>
          <a:p>
            <a:pPr lvl="1">
              <a:buNone/>
            </a:pPr>
            <a:r>
              <a:rPr lang="pl-PL" dirty="0" smtClean="0"/>
              <a:t>	</a:t>
            </a:r>
            <a:r>
              <a:rPr lang="pl-PL" sz="3200" dirty="0" smtClean="0"/>
              <a:t>	przewody kondensatu niezalane</a:t>
            </a:r>
          </a:p>
          <a:p>
            <a:pPr>
              <a:buFontTx/>
              <a:buChar char="-"/>
            </a:pPr>
            <a:r>
              <a:rPr lang="pl-PL" dirty="0" smtClean="0"/>
              <a:t>z przepompowaniem skroplin (zbiornik kondensatu)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Wymuszenie krążenia czynnika grzewczego (powietrzne)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250" y="1836315"/>
            <a:ext cx="8229600" cy="4525963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FontTx/>
              <a:buChar char="-"/>
            </a:pPr>
            <a:r>
              <a:rPr lang="pl-PL" dirty="0" smtClean="0"/>
              <a:t>grawitacyjne (ruch powietrza w kanałach wywołany różnicą gęstości powietrza w ogrzewanym pomieszczeniu i nawiewanego)</a:t>
            </a:r>
          </a:p>
          <a:p>
            <a:pPr>
              <a:buFontTx/>
              <a:buChar char="-"/>
            </a:pPr>
            <a:r>
              <a:rPr lang="pl-PL" dirty="0" smtClean="0"/>
              <a:t>z przepływem wymuszonym (ruch powietrza w kanałach wywołany pracą wentylatora)</a:t>
            </a:r>
            <a:endParaRPr lang="pl-PL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Zabezpieczenie instalacji przed wzrostem ciśnienia (wodne)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582316"/>
            <a:ext cx="8424936" cy="5085184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wodne niskotemperaturowe systemu otwartego</a:t>
            </a:r>
          </a:p>
          <a:p>
            <a:pPr>
              <a:buFontTx/>
              <a:buChar char="-"/>
            </a:pPr>
            <a:r>
              <a:rPr lang="pl-PL" dirty="0" smtClean="0"/>
              <a:t>wodne niskotemperaturowe systemu zamkniętego (z naczyniem przeponowym i zaworem bezpieczeństwa)</a:t>
            </a:r>
          </a:p>
          <a:p>
            <a:pPr>
              <a:buFontTx/>
              <a:buChar char="-"/>
            </a:pPr>
            <a:r>
              <a:rPr lang="pl-PL" dirty="0" smtClean="0"/>
              <a:t>wodne średnio i wysokotemperaturowe systemu zamkniętego </a:t>
            </a:r>
          </a:p>
          <a:p>
            <a:pPr lvl="1">
              <a:buFontTx/>
              <a:buChar char="-"/>
            </a:pPr>
            <a:r>
              <a:rPr lang="pl-PL" dirty="0" smtClean="0"/>
              <a:t>z zaworem bezpieczeństwa</a:t>
            </a:r>
          </a:p>
          <a:p>
            <a:pPr lvl="1">
              <a:buFontTx/>
              <a:buChar char="-"/>
            </a:pPr>
            <a:r>
              <a:rPr lang="pl-PL" dirty="0" smtClean="0"/>
              <a:t>z zaworem bezpieczeństwa i pompą uzupełniająco-stabilizującą</a:t>
            </a:r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Rozprowadzenie czynnika grzewczego 1 (wodne)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514500"/>
            <a:ext cx="9144000" cy="5229200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dwururowe</a:t>
            </a:r>
          </a:p>
          <a:p>
            <a:pPr lvl="1">
              <a:buFontTx/>
              <a:buChar char="-"/>
            </a:pPr>
            <a:r>
              <a:rPr lang="pl-PL" dirty="0" smtClean="0"/>
              <a:t>z rozdziałem dolnym (pozioma sieć przewodów zasilających piony oraz przewodów powrotnych usytuowana jest poniżej grzejników zasilanych z tych pionów)</a:t>
            </a:r>
          </a:p>
          <a:p>
            <a:pPr lvl="1">
              <a:buFontTx/>
              <a:buChar char="-"/>
            </a:pPr>
            <a:r>
              <a:rPr lang="pl-PL" dirty="0" smtClean="0"/>
              <a:t>z rozdziałem górnym (pozioma sieć przewodów zasilających piony usytuowana jest powyżej grzejników zasilanych bezpośrednio lub pośrednio z tych pionów)</a:t>
            </a:r>
          </a:p>
          <a:p>
            <a:pPr>
              <a:buFontTx/>
              <a:buChar char="-"/>
            </a:pPr>
            <a:r>
              <a:rPr lang="pl-PL" dirty="0" smtClean="0"/>
              <a:t>jednorurowe</a:t>
            </a:r>
          </a:p>
          <a:p>
            <a:pPr lvl="1">
              <a:buFontTx/>
              <a:buChar char="-"/>
            </a:pPr>
            <a:r>
              <a:rPr lang="pl-PL" dirty="0" smtClean="0"/>
              <a:t>bez boczników</a:t>
            </a:r>
          </a:p>
          <a:p>
            <a:pPr lvl="1">
              <a:buFontTx/>
              <a:buChar char="-"/>
            </a:pPr>
            <a:r>
              <a:rPr lang="pl-PL" dirty="0" smtClean="0"/>
              <a:t>z bocznikami</a:t>
            </a:r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Rozprowadzenie czynnika grzewczego 2 (wodne)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492896"/>
            <a:ext cx="8280920" cy="4365104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z grzejnikami bezpośrednio zasilanymi z pionów</a:t>
            </a:r>
          </a:p>
          <a:p>
            <a:pPr>
              <a:buFontTx/>
              <a:buChar char="-"/>
            </a:pPr>
            <a:r>
              <a:rPr lang="pl-PL" dirty="0" smtClean="0"/>
              <a:t>z grzejnikami zasilanymi przez poziome przewody rozprowadzające </a:t>
            </a:r>
          </a:p>
          <a:p>
            <a:pPr lvl="1">
              <a:buFontTx/>
              <a:buChar char="-"/>
            </a:pPr>
            <a:r>
              <a:rPr lang="pl-PL" dirty="0" smtClean="0"/>
              <a:t>jednorurowe / dwururowe</a:t>
            </a:r>
          </a:p>
          <a:p>
            <a:pPr lvl="1">
              <a:buFontTx/>
              <a:buChar char="-"/>
            </a:pPr>
            <a:r>
              <a:rPr lang="pl-PL" dirty="0" err="1" smtClean="0"/>
              <a:t>rozdzielaczowe</a:t>
            </a:r>
            <a:endParaRPr lang="pl-PL" dirty="0" smtClean="0"/>
          </a:p>
          <a:p>
            <a:pPr lvl="1">
              <a:buFontTx/>
              <a:buChar char="-"/>
            </a:pPr>
            <a:r>
              <a:rPr lang="pl-PL" dirty="0" err="1" smtClean="0"/>
              <a:t>przylistwowe</a:t>
            </a:r>
            <a:endParaRPr lang="pl-PL" dirty="0" smtClean="0"/>
          </a:p>
          <a:p>
            <a:pPr lvl="1">
              <a:buFontTx/>
              <a:buChar char="-"/>
            </a:pPr>
            <a:r>
              <a:rPr lang="pl-PL" dirty="0" smtClean="0"/>
              <a:t>z trójnikami</a:t>
            </a:r>
          </a:p>
          <a:p>
            <a:pPr lvl="1">
              <a:buFontTx/>
              <a:buChar char="-"/>
            </a:pPr>
            <a:endParaRPr lang="pl-PL" dirty="0" smtClean="0"/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Udział powietrza świeżego (powietrzne)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2772172"/>
            <a:ext cx="8424936" cy="2422748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na powietrzu obiegowym</a:t>
            </a:r>
          </a:p>
          <a:p>
            <a:pPr>
              <a:buFontTx/>
              <a:buChar char="-"/>
            </a:pPr>
            <a:r>
              <a:rPr lang="pl-PL" dirty="0" smtClean="0"/>
              <a:t>na powietrzu świeżym</a:t>
            </a:r>
          </a:p>
          <a:p>
            <a:pPr>
              <a:buFontTx/>
              <a:buChar char="-"/>
            </a:pPr>
            <a:r>
              <a:rPr lang="pl-PL" dirty="0" smtClean="0"/>
              <a:t>z częściowym udziałem powietrza świeżego</a:t>
            </a:r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Sposób rozliczeń kosztów ogrzewania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844824"/>
            <a:ext cx="8424936" cy="4608512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ryczałtowo (podział proporcjonalnie do udziału powierzchni lokalu w całkowitej powierzchni pomieszczeń ogrzewanych) </a:t>
            </a:r>
          </a:p>
          <a:p>
            <a:pPr>
              <a:buFontTx/>
              <a:buChar char="-"/>
            </a:pPr>
            <a:r>
              <a:rPr lang="pl-PL" dirty="0" smtClean="0"/>
              <a:t>z wykorzystaniem podzielników kosztów </a:t>
            </a:r>
          </a:p>
          <a:p>
            <a:pPr lvl="1">
              <a:buFontTx/>
              <a:buChar char="-"/>
            </a:pPr>
            <a:r>
              <a:rPr lang="pl-PL" dirty="0" smtClean="0"/>
              <a:t>wyparkowych </a:t>
            </a:r>
          </a:p>
          <a:p>
            <a:pPr lvl="1">
              <a:buFontTx/>
              <a:buChar char="-"/>
            </a:pPr>
            <a:r>
              <a:rPr lang="pl-PL" dirty="0" smtClean="0"/>
              <a:t>elektronicznych (z jednym lub dwoma czujnikami temperatury) </a:t>
            </a:r>
          </a:p>
          <a:p>
            <a:pPr>
              <a:buFontTx/>
              <a:buChar char="-"/>
            </a:pPr>
            <a:r>
              <a:rPr lang="pl-PL" dirty="0" smtClean="0"/>
              <a:t>z wykorzystaniem liczników ciepła jako podzielników kosztów</a:t>
            </a:r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Regulacja (wodne)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bez armatury automatycznej regulacji (</a:t>
            </a:r>
            <a:r>
              <a:rPr lang="pl-PL" dirty="0" err="1" smtClean="0"/>
              <a:t>stałoprzepływowa</a:t>
            </a:r>
            <a:r>
              <a:rPr lang="pl-PL" dirty="0" smtClean="0"/>
              <a:t>)</a:t>
            </a:r>
          </a:p>
          <a:p>
            <a:pPr>
              <a:buFontTx/>
              <a:buChar char="-"/>
            </a:pPr>
            <a:r>
              <a:rPr lang="pl-PL" dirty="0" smtClean="0"/>
              <a:t>z GZT (grzejnikowymi zaworami termostatycznymi)</a:t>
            </a:r>
          </a:p>
          <a:p>
            <a:pPr lvl="1">
              <a:buFontTx/>
              <a:buChar char="-"/>
            </a:pPr>
            <a:r>
              <a:rPr lang="pl-PL" dirty="0" smtClean="0"/>
              <a:t>GZT bez nastawy wstępnej</a:t>
            </a:r>
          </a:p>
          <a:p>
            <a:pPr lvl="1">
              <a:buFontTx/>
              <a:buChar char="-"/>
            </a:pPr>
            <a:r>
              <a:rPr lang="pl-PL" dirty="0" smtClean="0"/>
              <a:t>GZT bez nastawy wstępnej i zawór (trójnik) regulacyjny na powrocie</a:t>
            </a:r>
          </a:p>
          <a:p>
            <a:pPr lvl="1">
              <a:buFontTx/>
              <a:buChar char="-"/>
            </a:pPr>
            <a:r>
              <a:rPr lang="pl-PL" dirty="0" smtClean="0"/>
              <a:t>GZT z nastawą wstępną</a:t>
            </a:r>
          </a:p>
          <a:p>
            <a:pPr marL="342900" lvl="1" indent="-342900">
              <a:buFontTx/>
              <a:buChar char="-"/>
            </a:pPr>
            <a:r>
              <a:rPr lang="pl-PL" sz="3200" dirty="0" smtClean="0"/>
              <a:t>z zaworami </a:t>
            </a:r>
            <a:r>
              <a:rPr lang="pl-PL" sz="3200" dirty="0" err="1" smtClean="0"/>
              <a:t>podpionowymi</a:t>
            </a:r>
            <a:r>
              <a:rPr lang="pl-PL" sz="3200" dirty="0" smtClean="0"/>
              <a:t> </a:t>
            </a:r>
          </a:p>
          <a:p>
            <a:pPr lvl="1">
              <a:buFontTx/>
              <a:buChar char="-"/>
            </a:pPr>
            <a:r>
              <a:rPr lang="pl-PL" dirty="0" smtClean="0"/>
              <a:t>ze stałą wartością różnicy ciśnień</a:t>
            </a:r>
          </a:p>
          <a:p>
            <a:pPr lvl="1">
              <a:buFontTx/>
              <a:buChar char="-"/>
            </a:pPr>
            <a:r>
              <a:rPr lang="pl-PL" dirty="0" smtClean="0"/>
              <a:t>z dobieraną wartością różnicy ciśnień </a:t>
            </a:r>
          </a:p>
          <a:p>
            <a:pPr lvl="1"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Regulacja dostawy ciepła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57356" y="1600200"/>
            <a:ext cx="6829444" cy="4686319"/>
          </a:xfrm>
        </p:spPr>
        <p:txBody>
          <a:bodyPr>
            <a:normAutofit/>
          </a:bodyPr>
          <a:lstStyle/>
          <a:p>
            <a:r>
              <a:rPr lang="pl-PL" dirty="0" smtClean="0"/>
              <a:t>Centralna regulacja (w </a:t>
            </a:r>
            <a:r>
              <a:rPr lang="pl-PL" smtClean="0"/>
              <a:t>źródle ciepła):</a:t>
            </a:r>
            <a:endParaRPr lang="pl-PL" dirty="0" smtClean="0"/>
          </a:p>
          <a:p>
            <a:pPr lvl="1"/>
            <a:r>
              <a:rPr lang="pl-PL" dirty="0" smtClean="0"/>
              <a:t>Jakościowa – zmiana temperatur wody,</a:t>
            </a:r>
          </a:p>
          <a:p>
            <a:pPr lvl="1"/>
            <a:r>
              <a:rPr lang="pl-PL" dirty="0" smtClean="0"/>
              <a:t>Ilościowa – temperatura wody zasilająca grzejnik jest stała, zmienny strumień masy nośnika ciepła i temperatury wody powrotnej,</a:t>
            </a:r>
          </a:p>
          <a:p>
            <a:pPr lvl="1"/>
            <a:r>
              <a:rPr lang="pl-PL" dirty="0" smtClean="0"/>
              <a:t>Jakościowo – ilościowa (mieszana)</a:t>
            </a:r>
          </a:p>
          <a:p>
            <a:pPr lvl="1"/>
            <a:r>
              <a:rPr lang="pl-PL" dirty="0" smtClean="0"/>
              <a:t>on/</a:t>
            </a:r>
            <a:r>
              <a:rPr lang="pl-PL" dirty="0" err="1" smtClean="0"/>
              <a:t>off</a:t>
            </a:r>
            <a:r>
              <a:rPr lang="pl-PL" dirty="0" smtClean="0"/>
              <a:t> (</a:t>
            </a:r>
            <a:r>
              <a:rPr lang="pl-PL" dirty="0" err="1" smtClean="0"/>
              <a:t>włacz</a:t>
            </a:r>
            <a:r>
              <a:rPr lang="pl-PL" dirty="0" smtClean="0"/>
              <a:t> – wyłącz) – np. termostat mieszkaniowy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Regulacja temperatury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85918" y="1600200"/>
            <a:ext cx="6900882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l-PL" dirty="0" smtClean="0"/>
              <a:t>Wykres regulacyjny (regulacji jakościowej) obrazuje zmienność temperatur wody obiegowej </a:t>
            </a:r>
            <a:r>
              <a:rPr lang="pl-PL" dirty="0" err="1" smtClean="0"/>
              <a:t>c.o</a:t>
            </a:r>
            <a:r>
              <a:rPr lang="pl-PL" dirty="0" smtClean="0"/>
              <a:t>. (zasilania </a:t>
            </a:r>
            <a:r>
              <a:rPr lang="pl-PL" dirty="0" err="1" smtClean="0"/>
              <a:t>t</a:t>
            </a:r>
            <a:r>
              <a:rPr lang="pl-PL" baseline="-25000" dirty="0" err="1" smtClean="0"/>
              <a:t>z</a:t>
            </a:r>
            <a:r>
              <a:rPr lang="pl-PL" dirty="0" smtClean="0"/>
              <a:t> i powrotu </a:t>
            </a:r>
            <a:r>
              <a:rPr lang="pl-PL" dirty="0" err="1" smtClean="0"/>
              <a:t>t</a:t>
            </a:r>
            <a:r>
              <a:rPr lang="pl-PL" baseline="-25000" dirty="0" err="1" smtClean="0"/>
              <a:t>p</a:t>
            </a:r>
            <a:r>
              <a:rPr lang="pl-PL" dirty="0" smtClean="0"/>
              <a:t>) w zależności od chwilowej temperatury zewnętrznej. </a:t>
            </a:r>
          </a:p>
          <a:p>
            <a:pPr marL="0" indent="0" algn="just">
              <a:buNone/>
            </a:pPr>
            <a:r>
              <a:rPr lang="pl-PL" dirty="0" smtClean="0"/>
              <a:t>Moc cieplna instalacji </a:t>
            </a:r>
            <a:r>
              <a:rPr lang="pl-PL" dirty="0" err="1" smtClean="0"/>
              <a:t>c.o</a:t>
            </a:r>
            <a:r>
              <a:rPr lang="pl-PL" dirty="0" smtClean="0"/>
              <a:t>. powinna się zmieniać wraz ze zmianami obciążenia cieplnego budynku/pomieszczeń, zależnego od temperatury zewnętrznej.</a:t>
            </a:r>
          </a:p>
          <a:p>
            <a:pPr marL="0" indent="0" algn="just">
              <a:buNone/>
            </a:pPr>
            <a:endParaRPr lang="pl-PL" dirty="0" smtClean="0"/>
          </a:p>
          <a:p>
            <a:pPr marL="0" indent="0" algn="just">
              <a:buNone/>
            </a:pPr>
            <a:endParaRPr lang="pl-PL" dirty="0" smtClean="0"/>
          </a:p>
          <a:p>
            <a:pPr marL="0" indent="0" algn="ctr">
              <a:buNone/>
            </a:pPr>
            <a:r>
              <a:rPr lang="pl-PL" sz="5100" dirty="0" smtClean="0"/>
              <a:t>Q = A ∙ U ∙ (</a:t>
            </a:r>
            <a:r>
              <a:rPr lang="pl-PL" sz="5100" dirty="0" err="1" smtClean="0"/>
              <a:t>t</a:t>
            </a:r>
            <a:r>
              <a:rPr lang="pl-PL" sz="5100" baseline="-25000" dirty="0" err="1" smtClean="0"/>
              <a:t>i</a:t>
            </a:r>
            <a:r>
              <a:rPr lang="pl-PL" sz="5100" dirty="0" smtClean="0"/>
              <a:t> - t</a:t>
            </a:r>
            <a:r>
              <a:rPr lang="pl-PL" sz="5100" baseline="-25000" dirty="0" smtClean="0"/>
              <a:t>e</a:t>
            </a:r>
            <a:r>
              <a:rPr lang="pl-PL" sz="5100" dirty="0" smtClean="0"/>
              <a:t>)</a:t>
            </a:r>
          </a:p>
          <a:p>
            <a:pPr marL="0" indent="0" algn="ctr">
              <a:buNone/>
            </a:pPr>
            <a:r>
              <a:rPr lang="pl-PL" sz="5100" dirty="0" smtClean="0"/>
              <a:t>    Q = </a:t>
            </a:r>
            <a:r>
              <a:rPr lang="pl-PL" sz="5100" dirty="0" err="1" smtClean="0"/>
              <a:t>F</a:t>
            </a:r>
            <a:r>
              <a:rPr lang="pl-PL" sz="5100" baseline="-25000" dirty="0" err="1" smtClean="0"/>
              <a:t>grz</a:t>
            </a:r>
            <a:r>
              <a:rPr lang="pl-PL" sz="5100" dirty="0" smtClean="0"/>
              <a:t> ∙ </a:t>
            </a:r>
            <a:r>
              <a:rPr lang="pl-PL" sz="5100" dirty="0" err="1" smtClean="0"/>
              <a:t>U</a:t>
            </a:r>
            <a:r>
              <a:rPr lang="pl-PL" sz="5100" baseline="-25000" dirty="0" err="1" smtClean="0"/>
              <a:t>grz</a:t>
            </a:r>
            <a:r>
              <a:rPr lang="pl-PL" sz="5100" dirty="0" smtClean="0"/>
              <a:t> ∙ </a:t>
            </a:r>
            <a:r>
              <a:rPr lang="el-GR" sz="5100" dirty="0" smtClean="0"/>
              <a:t>Δ</a:t>
            </a:r>
            <a:r>
              <a:rPr lang="pl-PL" sz="5100" dirty="0" err="1" smtClean="0"/>
              <a:t>t</a:t>
            </a:r>
            <a:r>
              <a:rPr lang="pl-PL" sz="5100" baseline="-25000" dirty="0" err="1" smtClean="0"/>
              <a:t>grz</a:t>
            </a:r>
            <a:endParaRPr lang="pl-PL" sz="5100" dirty="0" smtClean="0"/>
          </a:p>
          <a:p>
            <a:pPr marL="0" indent="0" algn="ctr">
              <a:buNone/>
            </a:pPr>
            <a:r>
              <a:rPr lang="pl-PL" sz="5100" dirty="0" smtClean="0"/>
              <a:t>   Q = m ∙ </a:t>
            </a:r>
            <a:r>
              <a:rPr lang="pl-PL" sz="5100" dirty="0" err="1" smtClean="0"/>
              <a:t>c</a:t>
            </a:r>
            <a:r>
              <a:rPr lang="pl-PL" sz="5100" baseline="-25000" dirty="0" err="1" smtClean="0"/>
              <a:t>p</a:t>
            </a:r>
            <a:r>
              <a:rPr lang="pl-PL" sz="5100" dirty="0" smtClean="0"/>
              <a:t> ∙ (</a:t>
            </a:r>
            <a:r>
              <a:rPr lang="pl-PL" sz="5100" dirty="0" err="1" smtClean="0"/>
              <a:t>t</a:t>
            </a:r>
            <a:r>
              <a:rPr lang="pl-PL" sz="5100" baseline="-25000" dirty="0" err="1" smtClean="0"/>
              <a:t>z</a:t>
            </a:r>
            <a:r>
              <a:rPr lang="pl-PL" sz="5100" dirty="0" smtClean="0"/>
              <a:t> - </a:t>
            </a:r>
            <a:r>
              <a:rPr lang="pl-PL" sz="5100" dirty="0" err="1" smtClean="0"/>
              <a:t>t</a:t>
            </a:r>
            <a:r>
              <a:rPr lang="pl-PL" sz="5100" baseline="-25000" dirty="0" err="1" smtClean="0"/>
              <a:t>p</a:t>
            </a:r>
            <a:r>
              <a:rPr lang="pl-PL" sz="5100" dirty="0" smtClean="0"/>
              <a:t>)</a:t>
            </a:r>
          </a:p>
          <a:p>
            <a:pPr marL="0" indent="0" algn="just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</p:spPr>
        <p:txBody>
          <a:bodyPr/>
          <a:lstStyle/>
          <a:p>
            <a:r>
              <a:rPr lang="pl-PL" dirty="0" smtClean="0"/>
              <a:t>Równania do wykresu </a:t>
            </a:r>
            <a:r>
              <a:rPr lang="pl-PL" dirty="0" err="1" smtClean="0"/>
              <a:t>reg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Współczynnik obciążenia cieplnego (względne zapotrzebowanie na ciepło):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42" name="Object 18"/>
          <p:cNvGraphicFramePr>
            <a:graphicFrameLocks noChangeAspect="1"/>
          </p:cNvGraphicFramePr>
          <p:nvPr/>
        </p:nvGraphicFramePr>
        <p:xfrm>
          <a:off x="2714612" y="3000372"/>
          <a:ext cx="2786082" cy="966737"/>
        </p:xfrm>
        <a:graphic>
          <a:graphicData uri="http://schemas.openxmlformats.org/presentationml/2006/ole">
            <p:oleObj spid="_x0000_s43010" name="Dokument" r:id="rId3" imgW="5759988" imgH="493218" progId="Word.Document.12">
              <p:embed/>
            </p:oleObj>
          </a:graphicData>
        </a:graphic>
      </p:graphicFrame>
      <p:graphicFrame>
        <p:nvGraphicFramePr>
          <p:cNvPr id="1043" name="Object 19"/>
          <p:cNvGraphicFramePr>
            <a:graphicFrameLocks noChangeAspect="1"/>
          </p:cNvGraphicFramePr>
          <p:nvPr/>
        </p:nvGraphicFramePr>
        <p:xfrm>
          <a:off x="1714480" y="4071942"/>
          <a:ext cx="4350891" cy="785821"/>
        </p:xfrm>
        <a:graphic>
          <a:graphicData uri="http://schemas.openxmlformats.org/presentationml/2006/ole">
            <p:oleObj spid="_x0000_s43011" name="Dokument" r:id="rId4" imgW="5759988" imgH="497898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z="2800" dirty="0" smtClean="0"/>
              <a:t>Średnia różnica temperatury grzejnika i pomieszczenia (przy aktualnej temperaturze powietrza zewnętrznego):</a:t>
            </a:r>
          </a:p>
          <a:p>
            <a:endParaRPr lang="pl-PL" dirty="0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2593967" y="3008906"/>
          <a:ext cx="2835289" cy="952505"/>
        </p:xfrm>
        <a:graphic>
          <a:graphicData uri="http://schemas.openxmlformats.org/presentationml/2006/ole">
            <p:oleObj spid="_x0000_s44034" name="Dokument" r:id="rId3" imgW="5759988" imgH="477377" progId="Word.Document.12">
              <p:embed/>
            </p:oleObj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1000100" y="4000504"/>
          <a:ext cx="5205735" cy="714383"/>
        </p:xfrm>
        <a:graphic>
          <a:graphicData uri="http://schemas.openxmlformats.org/presentationml/2006/ole">
            <p:oleObj spid="_x0000_s44035" name="Dokument" r:id="rId4" imgW="5759988" imgH="344172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Średnia temperatura wody instalacyjnej </a:t>
            </a:r>
            <a:r>
              <a:rPr lang="pl-PL" dirty="0" err="1" smtClean="0"/>
              <a:t>c.o</a:t>
            </a:r>
            <a:r>
              <a:rPr lang="pl-PL" dirty="0" smtClean="0"/>
              <a:t>.</a:t>
            </a: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500298" y="2214554"/>
          <a:ext cx="3452186" cy="714380"/>
        </p:xfrm>
        <a:graphic>
          <a:graphicData uri="http://schemas.openxmlformats.org/presentationml/2006/ole">
            <p:oleObj spid="_x0000_s45058" name="Dokument" r:id="rId3" imgW="5759988" imgH="294131" progId="Word.Document.12">
              <p:embed/>
            </p:oleObj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757838" y="3647044"/>
          <a:ext cx="5743120" cy="2568038"/>
        </p:xfrm>
        <a:graphic>
          <a:graphicData uri="http://schemas.openxmlformats.org/drawingml/2006/table">
            <a:tbl>
              <a:tblPr/>
              <a:tblGrid>
                <a:gridCol w="3643632"/>
                <a:gridCol w="2099488"/>
              </a:tblGrid>
              <a:tr h="6051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b="1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Źródło ciepła w pomieszczeniu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b="1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Współczynnik korygujący </a:t>
                      </a:r>
                      <a:r>
                        <a:rPr lang="pl-PL" sz="1400" b="1" i="1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m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grzejnik radiatorowy</a:t>
                      </a:r>
                      <a:endParaRPr lang="pl-PL" sz="1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0,30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grzejniki płytowe, żeliwne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0,25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grzejniki płytowe, stalowy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0,25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grzejniki z rur stalowych 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0,20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grzejniki typu S 130 (członowe żeliwne)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0,33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konwektory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0,40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ogrzewanie podłogowe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0,10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nagrzewnica wentylacyjna</a:t>
                      </a:r>
                      <a:endParaRPr lang="pl-PL" sz="1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pl-PL" sz="1400" kern="1200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0,00</a:t>
                      </a:r>
                      <a:endParaRPr lang="pl-PL" sz="1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700" marR="92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872466" y="3143248"/>
          <a:ext cx="3077234" cy="223839"/>
        </p:xfrm>
        <a:graphic>
          <a:graphicData uri="http://schemas.openxmlformats.org/presentationml/2006/ole">
            <p:oleObj spid="_x0000_s45059" name="Dokument" r:id="rId4" imgW="5759988" imgH="16380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Temperatura  zasilania wody instalacyjnej </a:t>
            </a:r>
            <a:r>
              <a:rPr lang="pl-PL" dirty="0" err="1" smtClean="0"/>
              <a:t>c.o</a:t>
            </a:r>
            <a:r>
              <a:rPr lang="pl-PL" dirty="0" smtClean="0"/>
              <a:t>. przy dowolnej temperaturze zewnętrznej:</a:t>
            </a:r>
          </a:p>
          <a:p>
            <a:endParaRPr lang="pl-PL" dirty="0"/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2714612" y="2786058"/>
          <a:ext cx="3768662" cy="928694"/>
        </p:xfrm>
        <a:graphic>
          <a:graphicData uri="http://schemas.openxmlformats.org/presentationml/2006/ole">
            <p:oleObj spid="_x0000_s46082" name="Dokument" r:id="rId3" imgW="5759988" imgH="465497" progId="Word.Document.12">
              <p:embed/>
            </p:oleObj>
          </a:graphicData>
        </a:graphic>
      </p:graphicFrame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857356" y="3643314"/>
          <a:ext cx="5236492" cy="857256"/>
        </p:xfrm>
        <a:graphic>
          <a:graphicData uri="http://schemas.openxmlformats.org/presentationml/2006/ole">
            <p:oleObj spid="_x0000_s46083" name="Dokument" r:id="rId4" imgW="5759988" imgH="528139" progId="Word.Document.12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3428992" y="4500570"/>
          <a:ext cx="1798241" cy="571512"/>
        </p:xfrm>
        <a:graphic>
          <a:graphicData uri="http://schemas.openxmlformats.org/presentationml/2006/ole">
            <p:oleObj spid="_x0000_s46084" name="Dokument" r:id="rId5" imgW="5759988" imgH="31537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rostokąt 4"/>
          <p:cNvSpPr/>
          <p:nvPr/>
        </p:nvSpPr>
        <p:spPr>
          <a:xfrm>
            <a:off x="6929454" y="1785926"/>
            <a:ext cx="571504" cy="4000528"/>
          </a:xfrm>
          <a:prstGeom prst="rect">
            <a:avLst/>
          </a:prstGeom>
          <a:solidFill>
            <a:srgbClr val="FAB37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Kondensacja dla instalacji 90/70°C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Łącznik prosty 6"/>
          <p:cNvCxnSpPr/>
          <p:nvPr/>
        </p:nvCxnSpPr>
        <p:spPr>
          <a:xfrm rot="5400000">
            <a:off x="2000232" y="4572008"/>
            <a:ext cx="2428892" cy="0"/>
          </a:xfrm>
          <a:prstGeom prst="line">
            <a:avLst/>
          </a:prstGeom>
          <a:ln w="38100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3214678" y="5429264"/>
            <a:ext cx="5143536" cy="1588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headEnd type="stealth"/>
            <a:tailEnd type="stealth"/>
          </a:ln>
          <a:effectLst>
            <a:outerShdw blurRad="50800" dist="50800" dir="5400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Kondensacja dla instalacji 60/40°C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Łącznik prosty 6"/>
          <p:cNvCxnSpPr/>
          <p:nvPr/>
        </p:nvCxnSpPr>
        <p:spPr>
          <a:xfrm rot="5400000">
            <a:off x="285720" y="4786322"/>
            <a:ext cx="2000264" cy="0"/>
          </a:xfrm>
          <a:prstGeom prst="line">
            <a:avLst/>
          </a:prstGeom>
          <a:ln w="38100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1357290" y="5216538"/>
            <a:ext cx="7000924" cy="1588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headEnd type="stealth"/>
            <a:tailEnd type="stealth"/>
          </a:ln>
          <a:effectLst>
            <a:outerShdw blurRad="50800" dist="50800" dir="5400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/>
          <p:cNvSpPr txBox="1"/>
          <p:nvPr/>
        </p:nvSpPr>
        <p:spPr>
          <a:xfrm>
            <a:off x="3071802" y="4786322"/>
            <a:ext cx="23574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Obszar kondensacji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281980"/>
            <a:ext cx="7859216" cy="6243364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Dziękuję za uwagę i zapraszam na egzamin</a:t>
            </a:r>
          </a:p>
          <a:p>
            <a:pPr>
              <a:buNone/>
            </a:pPr>
            <a:r>
              <a:rPr lang="pl-PL" dirty="0" smtClean="0"/>
              <a:t>15 czerwca 2019 </a:t>
            </a:r>
            <a:r>
              <a:rPr lang="pl-PL" dirty="0" err="1" smtClean="0"/>
              <a:t>r</a:t>
            </a:r>
            <a:r>
              <a:rPr lang="pl-PL" dirty="0" smtClean="0"/>
              <a:t>. </a:t>
            </a:r>
          </a:p>
          <a:p>
            <a:pPr>
              <a:buNone/>
            </a:pPr>
            <a:r>
              <a:rPr lang="pl-PL" sz="1600" dirty="0" smtClean="0"/>
              <a:t>	materiał przygotowany dla celów edukacyjnych w ramach wykładu z przedmiotu Ogrzewnictwo i Ciepłownictwo 1</a:t>
            </a:r>
          </a:p>
          <a:p>
            <a:pPr>
              <a:buNone/>
            </a:pPr>
            <a:r>
              <a:rPr lang="pl-PL" sz="1600" dirty="0" smtClean="0"/>
              <a:t>	przy jego opracowaniu starałem się zachować jak największą aktualność informacji, jednak  należy sprawdzić aktualność przepisów obowiązujących, norm i rozwiązań technicznych</a:t>
            </a:r>
          </a:p>
          <a:p>
            <a:pPr>
              <a:buNone/>
            </a:pPr>
            <a:r>
              <a:rPr lang="pl-PL" sz="1600" dirty="0" smtClean="0"/>
              <a:t>	nie stanowi kompletnego </a:t>
            </a:r>
            <a:r>
              <a:rPr lang="pl-PL" sz="1600" dirty="0" err="1" smtClean="0"/>
              <a:t>kompedium</a:t>
            </a:r>
            <a:r>
              <a:rPr lang="pl-PL" sz="1600" dirty="0" smtClean="0"/>
              <a:t> wiedzy i może zawierać niezawinione błędy czy nieścisłości, dlatego zawsze wymaga weryfikacji i porównania z podstawowymi źródłami wiedzy, takimi jak książki, normy czy publikacje naukowe i techniczne </a:t>
            </a:r>
          </a:p>
          <a:p>
            <a:pPr>
              <a:buNone/>
            </a:pPr>
            <a:r>
              <a:rPr lang="pl-PL" sz="1600" dirty="0" smtClean="0"/>
              <a:t>dr inż. Bogdan Nowak, </a:t>
            </a:r>
            <a:r>
              <a:rPr lang="pl-PL" sz="1600" dirty="0" err="1" smtClean="0"/>
              <a:t>KKOGiOP</a:t>
            </a:r>
            <a:r>
              <a:rPr lang="pl-PL" sz="1600" dirty="0" smtClean="0"/>
              <a:t>, WIŚ, Politechnika Wrocławska</a:t>
            </a:r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2" cstate="print">
            <a:lum bright="5000"/>
          </a:blip>
          <a:srcRect/>
          <a:stretch>
            <a:fillRect/>
          </a:stretch>
        </p:blipFill>
        <p:spPr bwMode="auto">
          <a:xfrm>
            <a:off x="178371" y="349325"/>
            <a:ext cx="8820025" cy="1999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1961</TotalTime>
  <Words>2000</Words>
  <Application>Microsoft Office PowerPoint</Application>
  <PresentationFormat>Pokaz na ekranie (4:3)</PresentationFormat>
  <Paragraphs>455</Paragraphs>
  <Slides>46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2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46</vt:i4>
      </vt:variant>
    </vt:vector>
  </HeadingPairs>
  <TitlesOfParts>
    <vt:vector size="49" baseType="lpstr">
      <vt:lpstr>Motyw pakietu Office</vt:lpstr>
      <vt:lpstr>Projekt niestandardowy</vt:lpstr>
      <vt:lpstr>Dokument</vt:lpstr>
      <vt:lpstr>Ogrzewnictwo i Ciepłownictwo 1 edycja 2018/2019</vt:lpstr>
      <vt:lpstr>Slajd 2</vt:lpstr>
      <vt:lpstr>Elementy instalacji</vt:lpstr>
      <vt:lpstr>Paliwa w systemach grzewczych</vt:lpstr>
      <vt:lpstr>Węgiel kamienny</vt:lpstr>
      <vt:lpstr>Asortyment węgla</vt:lpstr>
      <vt:lpstr>Olej opałowy</vt:lpstr>
      <vt:lpstr>Gaz ziemny</vt:lpstr>
      <vt:lpstr>Gaz płynny (LPG)</vt:lpstr>
      <vt:lpstr>Biomasa</vt:lpstr>
      <vt:lpstr>Biomasa</vt:lpstr>
      <vt:lpstr>Biomasa</vt:lpstr>
      <vt:lpstr>Energia elektryczna</vt:lpstr>
      <vt:lpstr>Ciepło sieciowe</vt:lpstr>
      <vt:lpstr>Decyzja o wyborze źródła ciepła (kiedy)</vt:lpstr>
      <vt:lpstr>Kryteria wyboru</vt:lpstr>
      <vt:lpstr>Analiza szczegółowa - opłaty</vt:lpstr>
      <vt:lpstr>Slajd 18</vt:lpstr>
      <vt:lpstr>Analizy szczegółowe - inwestycja</vt:lpstr>
      <vt:lpstr>Slajd 20</vt:lpstr>
      <vt:lpstr>Ceny paliw (przykład –  dane historyczne)</vt:lpstr>
      <vt:lpstr>Koszty</vt:lpstr>
      <vt:lpstr>Klasyfikacja instalacji grzewczych</vt:lpstr>
      <vt:lpstr>Ogrzewanie centralne a miejscowe</vt:lpstr>
      <vt:lpstr>Czynnik grzewczy</vt:lpstr>
      <vt:lpstr>Parametry czynnika grzewczego (temperatura obliczeniowa)</vt:lpstr>
      <vt:lpstr>Źródło ciepła</vt:lpstr>
      <vt:lpstr>Wymuszenie krążenia czynnika grzewczego (wodne)</vt:lpstr>
      <vt:lpstr>Wymuszenie krążenia czynnika grzewczego (parowe)</vt:lpstr>
      <vt:lpstr>Wymuszenie krążenia czynnika grzewczego (powietrzne)</vt:lpstr>
      <vt:lpstr>Zabezpieczenie instalacji przed wzrostem ciśnienia (wodne)</vt:lpstr>
      <vt:lpstr>Rozprowadzenie czynnika grzewczego 1 (wodne)</vt:lpstr>
      <vt:lpstr>Rozprowadzenie czynnika grzewczego 2 (wodne)</vt:lpstr>
      <vt:lpstr>Udział powietrza świeżego (powietrzne)</vt:lpstr>
      <vt:lpstr>Sposób rozliczeń kosztów ogrzewania</vt:lpstr>
      <vt:lpstr>Regulacja (wodne)</vt:lpstr>
      <vt:lpstr>Regulacja dostawy ciepła</vt:lpstr>
      <vt:lpstr>Regulacja temperatury</vt:lpstr>
      <vt:lpstr>Równania do wykresu reg.</vt:lpstr>
      <vt:lpstr>Slajd 40</vt:lpstr>
      <vt:lpstr>Slajd 41</vt:lpstr>
      <vt:lpstr>Slajd 42</vt:lpstr>
      <vt:lpstr>Slajd 43</vt:lpstr>
      <vt:lpstr>Kondensacja dla instalacji 90/70°C</vt:lpstr>
      <vt:lpstr>Kondensacja dla instalacji 60/40°C</vt:lpstr>
      <vt:lpstr>Slajd 46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Ciepłownictwo</dc:title>
  <dc:creator>home</dc:creator>
  <cp:lastModifiedBy>Bogdan Nowak</cp:lastModifiedBy>
  <cp:revision>206</cp:revision>
  <dcterms:created xsi:type="dcterms:W3CDTF">2007-10-26T07:36:10Z</dcterms:created>
  <dcterms:modified xsi:type="dcterms:W3CDTF">2019-05-31T14:47:44Z</dcterms:modified>
</cp:coreProperties>
</file>