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3" r:id="rId3"/>
    <p:sldMasterId id="2147483685" r:id="rId4"/>
  </p:sldMasterIdLst>
  <p:notesMasterIdLst>
    <p:notesMasterId r:id="rId64"/>
  </p:notesMasterIdLst>
  <p:sldIdLst>
    <p:sldId id="353" r:id="rId5"/>
    <p:sldId id="354" r:id="rId6"/>
    <p:sldId id="355" r:id="rId7"/>
    <p:sldId id="356" r:id="rId8"/>
    <p:sldId id="357" r:id="rId9"/>
    <p:sldId id="376" r:id="rId10"/>
    <p:sldId id="380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7" r:id="rId28"/>
    <p:sldId id="384" r:id="rId29"/>
    <p:sldId id="385" r:id="rId30"/>
    <p:sldId id="386" r:id="rId31"/>
    <p:sldId id="328" r:id="rId32"/>
    <p:sldId id="343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78" r:id="rId47"/>
    <p:sldId id="342" r:id="rId48"/>
    <p:sldId id="344" r:id="rId49"/>
    <p:sldId id="345" r:id="rId50"/>
    <p:sldId id="346" r:id="rId51"/>
    <p:sldId id="347" r:id="rId52"/>
    <p:sldId id="348" r:id="rId53"/>
    <p:sldId id="349" r:id="rId54"/>
    <p:sldId id="350" r:id="rId55"/>
    <p:sldId id="351" r:id="rId56"/>
    <p:sldId id="352" r:id="rId57"/>
    <p:sldId id="374" r:id="rId58"/>
    <p:sldId id="375" r:id="rId59"/>
    <p:sldId id="379" r:id="rId60"/>
    <p:sldId id="381" r:id="rId61"/>
    <p:sldId id="382" r:id="rId62"/>
    <p:sldId id="280" r:id="rId6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9115" autoAdjust="0"/>
  </p:normalViewPr>
  <p:slideViewPr>
    <p:cSldViewPr>
      <p:cViewPr>
        <p:scale>
          <a:sx n="72" d="100"/>
          <a:sy n="72" d="100"/>
        </p:scale>
        <p:origin x="-1830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35824074074074075"/>
          <c:w val="0.96944444444444444"/>
          <c:h val="0.6417592592592592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1"/>
              <c:layout>
                <c:manualLayout>
                  <c:x val="4.7459536307961479E-2"/>
                  <c:y val="-1.25411927675706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096697287839018"/>
                  <c:y val="4.878645377661117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440485564304462"/>
                  <c:y val="0.110754957713619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Arkusz1!$B$89:$B$92</c:f>
              <c:strCache>
                <c:ptCount val="4"/>
                <c:pt idx="0">
                  <c:v>nauczyciele</c:v>
                </c:pt>
                <c:pt idx="1">
                  <c:v>dziekanat</c:v>
                </c:pt>
                <c:pt idx="2">
                  <c:v>administracja</c:v>
                </c:pt>
                <c:pt idx="3">
                  <c:v>inż.-techn</c:v>
                </c:pt>
              </c:strCache>
            </c:strRef>
          </c:cat>
          <c:val>
            <c:numRef>
              <c:f>Arkusz1!$C$89:$C$92</c:f>
              <c:numCache>
                <c:formatCode>General</c:formatCode>
                <c:ptCount val="4"/>
                <c:pt idx="0">
                  <c:v>110</c:v>
                </c:pt>
                <c:pt idx="1">
                  <c:v>8</c:v>
                </c:pt>
                <c:pt idx="2">
                  <c:v>22</c:v>
                </c:pt>
                <c:pt idx="3">
                  <c:v>17.75</c:v>
                </c:pt>
              </c:numCache>
            </c:numRef>
          </c:val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318852400585978E-2"/>
          <c:y val="7.8270408855033335E-2"/>
          <c:w val="0.86538328559189193"/>
          <c:h val="0.578704061657136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6F74B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</c:spPr>
          <c:invertIfNegative val="0"/>
          <c:cat>
            <c:strRef>
              <c:f>'WEK-IŚ_inż'!$B$304:$B$307</c:f>
              <c:strCache>
                <c:ptCount val="4"/>
                <c:pt idx="0">
                  <c:v>K1IS_K01</c:v>
                </c:pt>
                <c:pt idx="1">
                  <c:v>K1IS_K02</c:v>
                </c:pt>
                <c:pt idx="2">
                  <c:v>K1IS_K03</c:v>
                </c:pt>
                <c:pt idx="3">
                  <c:v>K1IS_K05</c:v>
                </c:pt>
              </c:strCache>
            </c:strRef>
          </c:cat>
          <c:val>
            <c:numRef>
              <c:f>'WEK-IŚ_inż'!$C$304:$C$307</c:f>
              <c:numCache>
                <c:formatCode>0.00</c:formatCode>
                <c:ptCount val="4"/>
                <c:pt idx="0">
                  <c:v>0</c:v>
                </c:pt>
                <c:pt idx="1">
                  <c:v>49.1</c:v>
                </c:pt>
                <c:pt idx="2">
                  <c:v>49.1</c:v>
                </c:pt>
                <c:pt idx="3">
                  <c:v>52.4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483520"/>
        <c:axId val="110783296"/>
      </c:barChart>
      <c:catAx>
        <c:axId val="11748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0783296"/>
        <c:crosses val="autoZero"/>
        <c:auto val="1"/>
        <c:lblAlgn val="ctr"/>
        <c:lblOffset val="100"/>
        <c:noMultiLvlLbl val="0"/>
      </c:catAx>
      <c:valAx>
        <c:axId val="11078329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7483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Liczba studentów na W7 na dzień</a:t>
            </a:r>
            <a:endParaRPr lang="pl-PL"/>
          </a:p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</a:t>
            </a:r>
            <a:r>
              <a:rPr lang="pl-PL"/>
              <a:t>30</a:t>
            </a:r>
            <a:r>
              <a:rPr lang="en-US"/>
              <a:t> listopada  w</a:t>
            </a:r>
            <a:r>
              <a:rPr lang="pl-PL"/>
              <a:t> </a:t>
            </a:r>
            <a:r>
              <a:rPr lang="en-US"/>
              <a:t>latach 2012-2015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Arkusz1!$B$180:$E$180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Arkusz1!$B$181:$E$181</c:f>
              <c:numCache>
                <c:formatCode>General</c:formatCode>
                <c:ptCount val="4"/>
                <c:pt idx="0">
                  <c:v>2290</c:v>
                </c:pt>
                <c:pt idx="1">
                  <c:v>2290</c:v>
                </c:pt>
                <c:pt idx="2">
                  <c:v>1988</c:v>
                </c:pt>
                <c:pt idx="3">
                  <c:v>1765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0491776"/>
        <c:axId val="138095424"/>
      </c:barChart>
      <c:catAx>
        <c:axId val="14049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8095424"/>
        <c:crosses val="autoZero"/>
        <c:auto val="1"/>
        <c:lblAlgn val="ctr"/>
        <c:lblOffset val="100"/>
        <c:noMultiLvlLbl val="0"/>
      </c:catAx>
      <c:valAx>
        <c:axId val="13809542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0491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00"/>
              <a:t>Liczba godzin z podziałem</a:t>
            </a:r>
            <a:r>
              <a:rPr lang="pl-PL" sz="1800" baseline="0"/>
              <a:t> na jednostki W7</a:t>
            </a:r>
            <a:endParaRPr lang="pl-PL" sz="180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677914044570783"/>
          <c:y val="0.28820442319603867"/>
          <c:w val="0.72379332191653822"/>
          <c:h val="0.6326113381731045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5"/>
              <c:layout>
                <c:manualLayout>
                  <c:x val="1.9999998250218837E-2"/>
                  <c:y val="-4.62474615484524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'Podsumowanie W7'!$O$2:$O$7</c:f>
              <c:strCache>
                <c:ptCount val="6"/>
                <c:pt idx="0">
                  <c:v>Katedra Technologii Oczyszczania Wody i Ścieków</c:v>
                </c:pt>
                <c:pt idx="1">
                  <c:v>Katedra Wodociągów i Kanalizacji</c:v>
                </c:pt>
                <c:pt idx="2">
                  <c:v>Katedra Klimatyzacji, Ogrzewnictwa, Gazownictwa i Ochrony Powietrza</c:v>
                </c:pt>
                <c:pt idx="3">
                  <c:v>Zakład Biologii Sanitarnej i Ekotechniki</c:v>
                </c:pt>
                <c:pt idx="4">
                  <c:v>Zakład Technologii Odpadów i Remediacji Gruntów</c:v>
                </c:pt>
                <c:pt idx="5">
                  <c:v>Zakład Ekologistyki i Zarządzania Ryzykiem Środowiskowym</c:v>
                </c:pt>
              </c:strCache>
            </c:strRef>
          </c:cat>
          <c:val>
            <c:numRef>
              <c:f>('Podsumowanie W7'!$L$20;'Podsumowanie W7'!$L$42;'Podsumowanie W7'!$L$64;'Podsumowanie W7'!$L$86;'Podsumowanie W7'!$L$108;'Podsumowanie W7'!$L$130)</c:f>
              <c:numCache>
                <c:formatCode>General</c:formatCode>
                <c:ptCount val="6"/>
                <c:pt idx="0">
                  <c:v>2891</c:v>
                </c:pt>
                <c:pt idx="1">
                  <c:v>2374</c:v>
                </c:pt>
                <c:pt idx="2">
                  <c:v>9400</c:v>
                </c:pt>
                <c:pt idx="3">
                  <c:v>1414.5</c:v>
                </c:pt>
                <c:pt idx="4">
                  <c:v>1736</c:v>
                </c:pt>
                <c:pt idx="5">
                  <c:v>1312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00"/>
              <a:t>Liczba godzin z podziałem</a:t>
            </a:r>
            <a:r>
              <a:rPr lang="pl-PL" sz="1800" baseline="0"/>
              <a:t> na jednostki W7</a:t>
            </a:r>
            <a:endParaRPr lang="pl-PL" sz="180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677914044570783"/>
          <c:y val="0.28820442319603867"/>
          <c:w val="0.72379332191653822"/>
          <c:h val="0.63261133817310455"/>
        </c:manualLayout>
      </c:layout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00"/>
              <a:t>Liczba godzin z podziałem</a:t>
            </a:r>
            <a:r>
              <a:rPr lang="pl-PL" sz="1800" baseline="0"/>
              <a:t> na jednostki W7</a:t>
            </a:r>
            <a:endParaRPr lang="pl-PL" sz="180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677914044570783"/>
          <c:y val="0.28820442319603867"/>
          <c:w val="0.72379332191653822"/>
          <c:h val="0.6326113381731045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9A-48CD-A44D-BADAC4DFB5F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C9A-48CD-A44D-BADAC4DFB5F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C9A-48CD-A44D-BADAC4DFB5F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C9A-48CD-A44D-BADAC4DFB5F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C9A-48CD-A44D-BADAC4DFB5FA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C9A-48CD-A44D-BADAC4DFB5FA}"/>
              </c:ext>
            </c:extLst>
          </c:dPt>
          <c:dLbls>
            <c:dLbl>
              <c:idx val="5"/>
              <c:layout>
                <c:manualLayout>
                  <c:x val="1.9999998250218837E-2"/>
                  <c:y val="-4.62474615484524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C9A-48CD-A44D-BADAC4DFB5F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'Podsumowanie W7'!$O$2:$O$7</c:f>
              <c:strCache>
                <c:ptCount val="6"/>
                <c:pt idx="0">
                  <c:v>Katedra Technologii Oczyszczania Wody i Ścieków</c:v>
                </c:pt>
                <c:pt idx="1">
                  <c:v>Katedra Wodociągów i Kanalizacji</c:v>
                </c:pt>
                <c:pt idx="2">
                  <c:v>Katedra Klimatyzacji, Ogrzewnictwa, Gazownictwa i Ochrony Powietrza</c:v>
                </c:pt>
                <c:pt idx="3">
                  <c:v>Zakład Biologii Sanitarnej i Ekotechniki</c:v>
                </c:pt>
                <c:pt idx="4">
                  <c:v>Zakład Technologii Odpadów i Remediacji Gruntów</c:v>
                </c:pt>
                <c:pt idx="5">
                  <c:v>Zakład Ekologistyki i Zarządzania Ryzykiem Środowiskowym</c:v>
                </c:pt>
              </c:strCache>
            </c:strRef>
          </c:cat>
          <c:val>
            <c:numRef>
              <c:f>('Podsumowanie W7'!$L$20;'Podsumowanie W7'!$L$42;'Podsumowanie W7'!$L$64;'Podsumowanie W7'!$L$86;'Podsumowanie W7'!$L$108;'Podsumowanie W7'!$L$130)</c:f>
              <c:numCache>
                <c:formatCode>General</c:formatCode>
                <c:ptCount val="6"/>
                <c:pt idx="0">
                  <c:v>2275</c:v>
                </c:pt>
                <c:pt idx="1">
                  <c:v>2867</c:v>
                </c:pt>
                <c:pt idx="2">
                  <c:v>7839</c:v>
                </c:pt>
                <c:pt idx="3">
                  <c:v>2505.5</c:v>
                </c:pt>
                <c:pt idx="4">
                  <c:v>1800</c:v>
                </c:pt>
                <c:pt idx="5">
                  <c:v>437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C9A-48CD-A44D-BADAC4DFB5F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39092218171431E-2"/>
          <c:y val="9.0112294786681091E-2"/>
          <c:w val="0.85964837928060234"/>
          <c:h val="0.7599584169625859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72A03E"/>
            </a:solidFill>
          </c:spPr>
          <c:invertIfNegative val="0"/>
          <c:cat>
            <c:strRef>
              <c:f>umiejętności_inż!$B$4:$B$96</c:f>
              <c:strCache>
                <c:ptCount val="30"/>
                <c:pt idx="0">
                  <c:v>InzA_U01</c:v>
                </c:pt>
                <c:pt idx="1">
                  <c:v>InzA_U02</c:v>
                </c:pt>
                <c:pt idx="2">
                  <c:v>InzA_U03</c:v>
                </c:pt>
                <c:pt idx="3">
                  <c:v>InzA_U04</c:v>
                </c:pt>
                <c:pt idx="4">
                  <c:v>InzA_U05</c:v>
                </c:pt>
                <c:pt idx="5">
                  <c:v>InzA_U06</c:v>
                </c:pt>
                <c:pt idx="6">
                  <c:v>InzA_U07</c:v>
                </c:pt>
                <c:pt idx="7">
                  <c:v>InzA_U08</c:v>
                </c:pt>
                <c:pt idx="8">
                  <c:v>T1A_U01</c:v>
                </c:pt>
                <c:pt idx="9">
                  <c:v>T1A_U012</c:v>
                </c:pt>
                <c:pt idx="10">
                  <c:v>T1A_U014</c:v>
                </c:pt>
                <c:pt idx="11">
                  <c:v>T1A_U02</c:v>
                </c:pt>
                <c:pt idx="12">
                  <c:v>T1A_U03</c:v>
                </c:pt>
                <c:pt idx="13">
                  <c:v>T1A_U04</c:v>
                </c:pt>
                <c:pt idx="14">
                  <c:v>T1A_U05</c:v>
                </c:pt>
                <c:pt idx="15">
                  <c:v>T1A_U06</c:v>
                </c:pt>
                <c:pt idx="16">
                  <c:v>T1A_U07</c:v>
                </c:pt>
                <c:pt idx="17">
                  <c:v>T1A_U07</c:v>
                </c:pt>
                <c:pt idx="18">
                  <c:v>T1A_U08</c:v>
                </c:pt>
                <c:pt idx="19">
                  <c:v>T1A_U09</c:v>
                </c:pt>
                <c:pt idx="20">
                  <c:v>T1A_U10</c:v>
                </c:pt>
                <c:pt idx="21">
                  <c:v>T1A_U11</c:v>
                </c:pt>
                <c:pt idx="22">
                  <c:v>T1A_U12</c:v>
                </c:pt>
                <c:pt idx="23">
                  <c:v>T1A_U13</c:v>
                </c:pt>
                <c:pt idx="24">
                  <c:v>T1A_U13</c:v>
                </c:pt>
                <c:pt idx="25">
                  <c:v>T1A_U14</c:v>
                </c:pt>
                <c:pt idx="26">
                  <c:v>T1A_U14</c:v>
                </c:pt>
                <c:pt idx="27">
                  <c:v>T1A_U15</c:v>
                </c:pt>
                <c:pt idx="28">
                  <c:v>T1A_U16</c:v>
                </c:pt>
                <c:pt idx="29">
                  <c:v>T1A_U2</c:v>
                </c:pt>
              </c:strCache>
            </c:strRef>
          </c:cat>
          <c:val>
            <c:numRef>
              <c:f>umiejętności_inż!$C$4:$C$96</c:f>
              <c:numCache>
                <c:formatCode>0.00</c:formatCode>
                <c:ptCount val="30"/>
                <c:pt idx="0">
                  <c:v>53.229787234042554</c:v>
                </c:pt>
                <c:pt idx="1">
                  <c:v>66.092462311557767</c:v>
                </c:pt>
                <c:pt idx="2">
                  <c:v>77.266666666666666</c:v>
                </c:pt>
                <c:pt idx="3">
                  <c:v>54.533333333333331</c:v>
                </c:pt>
                <c:pt idx="4">
                  <c:v>24.006896551724136</c:v>
                </c:pt>
                <c:pt idx="5">
                  <c:v>53.443478260869561</c:v>
                </c:pt>
                <c:pt idx="6">
                  <c:v>52.402777777777779</c:v>
                </c:pt>
                <c:pt idx="7">
                  <c:v>65.655421686746976</c:v>
                </c:pt>
                <c:pt idx="8">
                  <c:v>80.869827586206981</c:v>
                </c:pt>
                <c:pt idx="9">
                  <c:v>0</c:v>
                </c:pt>
                <c:pt idx="10">
                  <c:v>0</c:v>
                </c:pt>
                <c:pt idx="11">
                  <c:v>83.308163265306177</c:v>
                </c:pt>
                <c:pt idx="12">
                  <c:v>84.9</c:v>
                </c:pt>
                <c:pt idx="13">
                  <c:v>21.368421052631579</c:v>
                </c:pt>
                <c:pt idx="14">
                  <c:v>70.899999999999977</c:v>
                </c:pt>
                <c:pt idx="15">
                  <c:v>0</c:v>
                </c:pt>
                <c:pt idx="16">
                  <c:v>49.1</c:v>
                </c:pt>
                <c:pt idx="17">
                  <c:v>54.665116279069792</c:v>
                </c:pt>
                <c:pt idx="18">
                  <c:v>17.600000000000012</c:v>
                </c:pt>
                <c:pt idx="19">
                  <c:v>34.796078431372543</c:v>
                </c:pt>
                <c:pt idx="20">
                  <c:v>49.623188405797094</c:v>
                </c:pt>
                <c:pt idx="21">
                  <c:v>90.9</c:v>
                </c:pt>
                <c:pt idx="22">
                  <c:v>49.1</c:v>
                </c:pt>
                <c:pt idx="23">
                  <c:v>49.1</c:v>
                </c:pt>
                <c:pt idx="24">
                  <c:v>69.788235294117655</c:v>
                </c:pt>
                <c:pt idx="25">
                  <c:v>52.4</c:v>
                </c:pt>
                <c:pt idx="26">
                  <c:v>61.28125</c:v>
                </c:pt>
                <c:pt idx="27">
                  <c:v>37.050000000000004</c:v>
                </c:pt>
                <c:pt idx="28">
                  <c:v>46.253781512605045</c:v>
                </c:pt>
                <c:pt idx="2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189312"/>
        <c:axId val="97824128"/>
      </c:barChart>
      <c:catAx>
        <c:axId val="106189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7824128"/>
        <c:crosses val="autoZero"/>
        <c:auto val="1"/>
        <c:lblAlgn val="ctr"/>
        <c:lblOffset val="100"/>
        <c:noMultiLvlLbl val="0"/>
      </c:catAx>
      <c:valAx>
        <c:axId val="9782412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06189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2A03E"/>
            </a:solidFill>
          </c:spPr>
          <c:invertIfNegative val="0"/>
          <c:cat>
            <c:strRef>
              <c:f>wiedza_inż!$B$4:$B$96</c:f>
              <c:strCache>
                <c:ptCount val="18"/>
                <c:pt idx="0">
                  <c:v>InzA_W01</c:v>
                </c:pt>
                <c:pt idx="1">
                  <c:v>InzA_W02</c:v>
                </c:pt>
                <c:pt idx="2">
                  <c:v>InzA_W03</c:v>
                </c:pt>
                <c:pt idx="3">
                  <c:v>InzA_W04</c:v>
                </c:pt>
                <c:pt idx="4">
                  <c:v>InzA_W05</c:v>
                </c:pt>
                <c:pt idx="5">
                  <c:v>T1A_W01</c:v>
                </c:pt>
                <c:pt idx="6">
                  <c:v>T1A_W02</c:v>
                </c:pt>
                <c:pt idx="7">
                  <c:v>T1A_W03</c:v>
                </c:pt>
                <c:pt idx="8">
                  <c:v>T1A_W04</c:v>
                </c:pt>
                <c:pt idx="9">
                  <c:v>T1A_W05</c:v>
                </c:pt>
                <c:pt idx="10">
                  <c:v>T1A_W06</c:v>
                </c:pt>
                <c:pt idx="11">
                  <c:v>T1A_W06</c:v>
                </c:pt>
                <c:pt idx="12">
                  <c:v>T1A_W07</c:v>
                </c:pt>
                <c:pt idx="13">
                  <c:v>T1A_W08</c:v>
                </c:pt>
                <c:pt idx="14">
                  <c:v>T1A_W08</c:v>
                </c:pt>
                <c:pt idx="15">
                  <c:v>T1A_W09</c:v>
                </c:pt>
                <c:pt idx="16">
                  <c:v>T1A_W10</c:v>
                </c:pt>
                <c:pt idx="17">
                  <c:v>T1A_W11</c:v>
                </c:pt>
              </c:strCache>
            </c:strRef>
          </c:cat>
          <c:val>
            <c:numRef>
              <c:f>wiedza_inż!$C$4:$C$96</c:f>
              <c:numCache>
                <c:formatCode>0.00</c:formatCode>
                <c:ptCount val="18"/>
                <c:pt idx="0">
                  <c:v>68.540816326530603</c:v>
                </c:pt>
                <c:pt idx="1">
                  <c:v>17.183333333333323</c:v>
                </c:pt>
                <c:pt idx="2">
                  <c:v>22.4</c:v>
                </c:pt>
                <c:pt idx="3">
                  <c:v>0</c:v>
                </c:pt>
                <c:pt idx="4">
                  <c:v>83.646153846153851</c:v>
                </c:pt>
                <c:pt idx="5">
                  <c:v>38.200000000000003</c:v>
                </c:pt>
                <c:pt idx="6">
                  <c:v>85.377611940298507</c:v>
                </c:pt>
                <c:pt idx="7">
                  <c:v>72.7</c:v>
                </c:pt>
                <c:pt idx="8">
                  <c:v>60.906060606060599</c:v>
                </c:pt>
                <c:pt idx="9">
                  <c:v>29.865151515151513</c:v>
                </c:pt>
                <c:pt idx="10">
                  <c:v>52.4</c:v>
                </c:pt>
                <c:pt idx="11">
                  <c:v>39.58</c:v>
                </c:pt>
                <c:pt idx="12">
                  <c:v>56.819827586206884</c:v>
                </c:pt>
                <c:pt idx="13">
                  <c:v>79.3</c:v>
                </c:pt>
                <c:pt idx="14">
                  <c:v>45.8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189824"/>
        <c:axId val="97825856"/>
      </c:barChart>
      <c:catAx>
        <c:axId val="106189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7825856"/>
        <c:crosses val="autoZero"/>
        <c:auto val="1"/>
        <c:lblAlgn val="ctr"/>
        <c:lblOffset val="100"/>
        <c:noMultiLvlLbl val="0"/>
      </c:catAx>
      <c:valAx>
        <c:axId val="97825856"/>
        <c:scaling>
          <c:orientation val="minMax"/>
          <c:max val="1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06189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2A03E"/>
            </a:solidFill>
          </c:spPr>
          <c:invertIfNegative val="0"/>
          <c:cat>
            <c:strRef>
              <c:f>kompetencje_inż!$B$4:$B$96</c:f>
              <c:strCache>
                <c:ptCount val="8"/>
                <c:pt idx="0">
                  <c:v>InzA_K01</c:v>
                </c:pt>
                <c:pt idx="1">
                  <c:v>InzA_K02</c:v>
                </c:pt>
                <c:pt idx="2">
                  <c:v>T1A_K01</c:v>
                </c:pt>
                <c:pt idx="3">
                  <c:v>T1A_K02</c:v>
                </c:pt>
                <c:pt idx="4">
                  <c:v>T1A_K03</c:v>
                </c:pt>
                <c:pt idx="5">
                  <c:v>T1A_K04</c:v>
                </c:pt>
                <c:pt idx="6">
                  <c:v>T1A_K05</c:v>
                </c:pt>
                <c:pt idx="7">
                  <c:v>T1A_K06</c:v>
                </c:pt>
              </c:strCache>
            </c:strRef>
          </c:cat>
          <c:val>
            <c:numRef>
              <c:f>kompetencje_inż!$C$4:$C$96</c:f>
              <c:numCache>
                <c:formatCode>0.00</c:formatCode>
                <c:ptCount val="8"/>
                <c:pt idx="0">
                  <c:v>79.3</c:v>
                </c:pt>
                <c:pt idx="1">
                  <c:v>86.221383647798746</c:v>
                </c:pt>
                <c:pt idx="2">
                  <c:v>90.9</c:v>
                </c:pt>
                <c:pt idx="3">
                  <c:v>90.9</c:v>
                </c:pt>
                <c:pt idx="4">
                  <c:v>81.8</c:v>
                </c:pt>
                <c:pt idx="5">
                  <c:v>81.8</c:v>
                </c:pt>
                <c:pt idx="6">
                  <c:v>81.8</c:v>
                </c:pt>
                <c:pt idx="7">
                  <c:v>81.8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496832"/>
        <c:axId val="97828160"/>
      </c:barChart>
      <c:catAx>
        <c:axId val="109496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7828160"/>
        <c:crosses val="autoZero"/>
        <c:auto val="1"/>
        <c:lblAlgn val="ctr"/>
        <c:lblOffset val="100"/>
        <c:noMultiLvlLbl val="0"/>
      </c:catAx>
      <c:valAx>
        <c:axId val="97828160"/>
        <c:scaling>
          <c:orientation val="minMax"/>
          <c:max val="1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09496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2A03E"/>
            </a:solidFill>
            <a:ln>
              <a:noFill/>
            </a:ln>
            <a:effectLst/>
          </c:spPr>
          <c:invertIfNegative val="0"/>
          <c:cat>
            <c:strRef>
              <c:f>umiejętności_mgr!$B$67:$B$85</c:f>
              <c:strCache>
                <c:ptCount val="19"/>
                <c:pt idx="0">
                  <c:v>T2A_U01</c:v>
                </c:pt>
                <c:pt idx="1">
                  <c:v>T2A_U02</c:v>
                </c:pt>
                <c:pt idx="2">
                  <c:v>T2A_U03</c:v>
                </c:pt>
                <c:pt idx="3">
                  <c:v>T2A_U04</c:v>
                </c:pt>
                <c:pt idx="4">
                  <c:v>T2A_U05</c:v>
                </c:pt>
                <c:pt idx="5">
                  <c:v>T2A_U06</c:v>
                </c:pt>
                <c:pt idx="6">
                  <c:v>T2A_U07</c:v>
                </c:pt>
                <c:pt idx="7">
                  <c:v>T2A_U08</c:v>
                </c:pt>
                <c:pt idx="8">
                  <c:v>T2A_U09</c:v>
                </c:pt>
                <c:pt idx="9">
                  <c:v>T2A_U10</c:v>
                </c:pt>
                <c:pt idx="10">
                  <c:v>T2A_U11</c:v>
                </c:pt>
                <c:pt idx="11">
                  <c:v>T2A_U12</c:v>
                </c:pt>
                <c:pt idx="12">
                  <c:v>T2A_U13</c:v>
                </c:pt>
                <c:pt idx="13">
                  <c:v>T2A_U14</c:v>
                </c:pt>
                <c:pt idx="14">
                  <c:v>T2A_U15</c:v>
                </c:pt>
                <c:pt idx="15">
                  <c:v>T2A_U16</c:v>
                </c:pt>
                <c:pt idx="16">
                  <c:v>T2A_U17</c:v>
                </c:pt>
                <c:pt idx="17">
                  <c:v>T2A_U18</c:v>
                </c:pt>
                <c:pt idx="18">
                  <c:v>T2A_U19</c:v>
                </c:pt>
              </c:strCache>
            </c:strRef>
          </c:cat>
          <c:val>
            <c:numRef>
              <c:f>umiejętności_mgr!$C$67:$C$85</c:f>
              <c:numCache>
                <c:formatCode>0.00</c:formatCode>
                <c:ptCount val="19"/>
                <c:pt idx="0">
                  <c:v>71.072727272727278</c:v>
                </c:pt>
                <c:pt idx="1">
                  <c:v>79.5</c:v>
                </c:pt>
                <c:pt idx="2">
                  <c:v>0</c:v>
                </c:pt>
                <c:pt idx="3">
                  <c:v>79.599999999999994</c:v>
                </c:pt>
                <c:pt idx="4">
                  <c:v>0</c:v>
                </c:pt>
                <c:pt idx="5">
                  <c:v>0</c:v>
                </c:pt>
                <c:pt idx="6">
                  <c:v>71.668750000000003</c:v>
                </c:pt>
                <c:pt idx="7">
                  <c:v>79.991304347826087</c:v>
                </c:pt>
                <c:pt idx="8">
                  <c:v>72.677070063694273</c:v>
                </c:pt>
                <c:pt idx="9">
                  <c:v>74.5</c:v>
                </c:pt>
                <c:pt idx="10">
                  <c:v>78.686666666666667</c:v>
                </c:pt>
                <c:pt idx="11">
                  <c:v>63.3</c:v>
                </c:pt>
                <c:pt idx="12">
                  <c:v>73.599999999999994</c:v>
                </c:pt>
                <c:pt idx="13">
                  <c:v>75.8</c:v>
                </c:pt>
                <c:pt idx="14">
                  <c:v>56.172727272727272</c:v>
                </c:pt>
                <c:pt idx="15">
                  <c:v>57.323999999999998</c:v>
                </c:pt>
                <c:pt idx="16">
                  <c:v>0</c:v>
                </c:pt>
                <c:pt idx="17">
                  <c:v>79.528571428571425</c:v>
                </c:pt>
                <c:pt idx="18">
                  <c:v>80.699999999999989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0A-4EC9-9675-64090E2089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190848"/>
        <c:axId val="98027200"/>
      </c:barChart>
      <c:catAx>
        <c:axId val="10619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8027200"/>
        <c:crosses val="autoZero"/>
        <c:auto val="1"/>
        <c:lblAlgn val="ctr"/>
        <c:lblOffset val="100"/>
        <c:noMultiLvlLbl val="0"/>
      </c:catAx>
      <c:valAx>
        <c:axId val="9802720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619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2A03E"/>
            </a:solidFill>
          </c:spPr>
          <c:invertIfNegative val="0"/>
          <c:cat>
            <c:strRef>
              <c:f>wiedza_mgr!$B$4:$B$96</c:f>
              <c:strCache>
                <c:ptCount val="11"/>
                <c:pt idx="0">
                  <c:v>T2A_W01</c:v>
                </c:pt>
                <c:pt idx="1">
                  <c:v>T2A_W02</c:v>
                </c:pt>
                <c:pt idx="2">
                  <c:v>T2A_W03</c:v>
                </c:pt>
                <c:pt idx="3">
                  <c:v>T2A_W04</c:v>
                </c:pt>
                <c:pt idx="4">
                  <c:v>T2A_W05</c:v>
                </c:pt>
                <c:pt idx="5">
                  <c:v>T2A_W06</c:v>
                </c:pt>
                <c:pt idx="6">
                  <c:v>T2A_W07</c:v>
                </c:pt>
                <c:pt idx="7">
                  <c:v>T2A_W08</c:v>
                </c:pt>
                <c:pt idx="8">
                  <c:v>T2A_W09</c:v>
                </c:pt>
                <c:pt idx="9">
                  <c:v>T2A_W10</c:v>
                </c:pt>
                <c:pt idx="10">
                  <c:v>T2A_W11</c:v>
                </c:pt>
              </c:strCache>
            </c:strRef>
          </c:cat>
          <c:val>
            <c:numRef>
              <c:f>wiedza_mgr!$C$4:$C$96</c:f>
              <c:numCache>
                <c:formatCode>0.00</c:formatCode>
                <c:ptCount val="11"/>
                <c:pt idx="0">
                  <c:v>90.563999999999993</c:v>
                </c:pt>
                <c:pt idx="1">
                  <c:v>73.433980582524271</c:v>
                </c:pt>
                <c:pt idx="2">
                  <c:v>55.907692307692308</c:v>
                </c:pt>
                <c:pt idx="3">
                  <c:v>74.965686274509807</c:v>
                </c:pt>
                <c:pt idx="4">
                  <c:v>71.003389830508482</c:v>
                </c:pt>
                <c:pt idx="5">
                  <c:v>82.9</c:v>
                </c:pt>
                <c:pt idx="6">
                  <c:v>40.09260355029587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C4-47DF-B5B2-651DE6001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191360"/>
        <c:axId val="98029504"/>
      </c:barChart>
      <c:catAx>
        <c:axId val="106191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8029504"/>
        <c:crosses val="autoZero"/>
        <c:auto val="1"/>
        <c:lblAlgn val="ctr"/>
        <c:lblOffset val="100"/>
        <c:noMultiLvlLbl val="0"/>
      </c:catAx>
      <c:valAx>
        <c:axId val="980295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pl-PL"/>
          </a:p>
        </c:txPr>
        <c:crossAx val="1061913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2A03E"/>
            </a:solidFill>
          </c:spPr>
          <c:invertIfNegative val="0"/>
          <c:cat>
            <c:strRef>
              <c:f>kompetencje_mgr!$B$4:$B$96</c:f>
              <c:strCache>
                <c:ptCount val="7"/>
                <c:pt idx="0">
                  <c:v>T2A_K01</c:v>
                </c:pt>
                <c:pt idx="1">
                  <c:v>T2A_K02</c:v>
                </c:pt>
                <c:pt idx="2">
                  <c:v>T2A_K03</c:v>
                </c:pt>
                <c:pt idx="3">
                  <c:v>T2A_K04</c:v>
                </c:pt>
                <c:pt idx="4">
                  <c:v>T2A_K05</c:v>
                </c:pt>
                <c:pt idx="5">
                  <c:v>T2A_K06</c:v>
                </c:pt>
                <c:pt idx="6">
                  <c:v>T2A_K07</c:v>
                </c:pt>
              </c:strCache>
            </c:strRef>
          </c:cat>
          <c:val>
            <c:numRef>
              <c:f>kompetencje_mgr!$C$4:$C$96</c:f>
              <c:numCache>
                <c:formatCode>0.00</c:formatCode>
                <c:ptCount val="7"/>
                <c:pt idx="0">
                  <c:v>87.1</c:v>
                </c:pt>
                <c:pt idx="1">
                  <c:v>41.5</c:v>
                </c:pt>
                <c:pt idx="2">
                  <c:v>72.7</c:v>
                </c:pt>
                <c:pt idx="3">
                  <c:v>81.099999999999994</c:v>
                </c:pt>
                <c:pt idx="4">
                  <c:v>82.5</c:v>
                </c:pt>
                <c:pt idx="5">
                  <c:v>80.900000000000006</c:v>
                </c:pt>
                <c:pt idx="6">
                  <c:v>80.900000000000006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77-4E1C-BC63-C50B042FD8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856192"/>
        <c:axId val="98031232"/>
      </c:barChart>
      <c:catAx>
        <c:axId val="110856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8031232"/>
        <c:crosses val="autoZero"/>
        <c:auto val="1"/>
        <c:lblAlgn val="ctr"/>
        <c:lblOffset val="100"/>
        <c:noMultiLvlLbl val="0"/>
      </c:catAx>
      <c:valAx>
        <c:axId val="9803123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11085619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</c:spPr>
          <c:invertIfNegative val="0"/>
          <c:cat>
            <c:strRef>
              <c:f>'WEK-IŚ_inż'!$B$309:$B$317</c:f>
              <c:strCache>
                <c:ptCount val="9"/>
                <c:pt idx="0">
                  <c:v>K1IS_U01</c:v>
                </c:pt>
                <c:pt idx="1">
                  <c:v>K1IS_U02</c:v>
                </c:pt>
                <c:pt idx="2">
                  <c:v>K1IS_U04</c:v>
                </c:pt>
                <c:pt idx="3">
                  <c:v>K1IS_U05</c:v>
                </c:pt>
                <c:pt idx="4">
                  <c:v>K1IS_U06</c:v>
                </c:pt>
                <c:pt idx="5">
                  <c:v>K1IS_U07</c:v>
                </c:pt>
                <c:pt idx="6">
                  <c:v>K1IS_U08</c:v>
                </c:pt>
                <c:pt idx="7">
                  <c:v>K1IS_U09</c:v>
                </c:pt>
                <c:pt idx="8">
                  <c:v>K1IS_U10</c:v>
                </c:pt>
              </c:strCache>
            </c:strRef>
          </c:cat>
          <c:val>
            <c:numRef>
              <c:f>'WEK-IŚ_inż'!$C$309:$C$317</c:f>
              <c:numCache>
                <c:formatCode>0.00</c:formatCode>
                <c:ptCount val="9"/>
                <c:pt idx="0">
                  <c:v>0</c:v>
                </c:pt>
                <c:pt idx="1">
                  <c:v>79.3</c:v>
                </c:pt>
                <c:pt idx="2">
                  <c:v>79.3</c:v>
                </c:pt>
                <c:pt idx="3">
                  <c:v>85.395238095238099</c:v>
                </c:pt>
                <c:pt idx="4">
                  <c:v>0</c:v>
                </c:pt>
                <c:pt idx="5">
                  <c:v>0</c:v>
                </c:pt>
                <c:pt idx="6">
                  <c:v>53.314285714285774</c:v>
                </c:pt>
                <c:pt idx="7">
                  <c:v>88.984210526315806</c:v>
                </c:pt>
                <c:pt idx="8">
                  <c:v>68.150000000000006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486592"/>
        <c:axId val="98032960"/>
      </c:barChart>
      <c:catAx>
        <c:axId val="10948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8032960"/>
        <c:crosses val="autoZero"/>
        <c:auto val="0"/>
        <c:lblAlgn val="ctr"/>
        <c:lblOffset val="100"/>
        <c:noMultiLvlLbl val="0"/>
      </c:catAx>
      <c:valAx>
        <c:axId val="9803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948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726596675415567E-2"/>
          <c:y val="7.407407407407407E-2"/>
          <c:w val="0.88971784776902885"/>
          <c:h val="0.7143598716827063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72A03E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</c:spPr>
          <c:invertIfNegative val="0"/>
          <c:cat>
            <c:strRef>
              <c:f>'WEK-IŚ_inż'!$B$319:$B$331</c:f>
              <c:strCache>
                <c:ptCount val="13"/>
                <c:pt idx="0">
                  <c:v>K1IS_W01</c:v>
                </c:pt>
                <c:pt idx="1">
                  <c:v>K1IS_W02</c:v>
                </c:pt>
                <c:pt idx="2">
                  <c:v>K1IS_W03</c:v>
                </c:pt>
                <c:pt idx="3">
                  <c:v>K1IS_W04</c:v>
                </c:pt>
                <c:pt idx="4">
                  <c:v>K1IS_W05</c:v>
                </c:pt>
                <c:pt idx="5">
                  <c:v>K1IS_W06</c:v>
                </c:pt>
                <c:pt idx="6">
                  <c:v>K1IS_W07</c:v>
                </c:pt>
                <c:pt idx="7">
                  <c:v>K1IS_W08</c:v>
                </c:pt>
                <c:pt idx="8">
                  <c:v>K1IS_W09</c:v>
                </c:pt>
                <c:pt idx="9">
                  <c:v>K1IS_W10</c:v>
                </c:pt>
                <c:pt idx="10">
                  <c:v>K1IS_W11</c:v>
                </c:pt>
                <c:pt idx="11">
                  <c:v>K1IS_W12</c:v>
                </c:pt>
                <c:pt idx="12">
                  <c:v>K1IS_W13</c:v>
                </c:pt>
              </c:strCache>
            </c:strRef>
          </c:cat>
          <c:val>
            <c:numRef>
              <c:f>'WEK-IŚ_inż'!$C$319:$C$331</c:f>
              <c:numCache>
                <c:formatCode>0.00</c:formatCode>
                <c:ptCount val="13"/>
                <c:pt idx="0">
                  <c:v>60.7</c:v>
                </c:pt>
                <c:pt idx="1">
                  <c:v>0</c:v>
                </c:pt>
                <c:pt idx="2">
                  <c:v>50.2</c:v>
                </c:pt>
                <c:pt idx="3">
                  <c:v>0</c:v>
                </c:pt>
                <c:pt idx="4">
                  <c:v>79.933333333333337</c:v>
                </c:pt>
                <c:pt idx="5">
                  <c:v>56</c:v>
                </c:pt>
                <c:pt idx="6">
                  <c:v>73.989655172413805</c:v>
                </c:pt>
                <c:pt idx="7">
                  <c:v>84.5</c:v>
                </c:pt>
                <c:pt idx="8">
                  <c:v>95.285714285714292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73.36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487104"/>
        <c:axId val="110781568"/>
      </c:barChart>
      <c:catAx>
        <c:axId val="10948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0781568"/>
        <c:crosses val="autoZero"/>
        <c:auto val="1"/>
        <c:lblAlgn val="ctr"/>
        <c:lblOffset val="100"/>
        <c:noMultiLvlLbl val="0"/>
      </c:catAx>
      <c:valAx>
        <c:axId val="11078156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948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DF58A-107C-4F62-8B19-B1DBA594F935}" type="datetimeFigureOut">
              <a:rPr lang="pl-PL" smtClean="0"/>
              <a:pPr/>
              <a:t>2017-01-05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03FAD-C110-402A-A04A-DB16A62CD4D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5819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DD58-5BE1-4144-9879-755E2461E1D2}" type="datetime1">
              <a:rPr lang="pl-PL" smtClean="0"/>
              <a:t>2017-01-05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Posiedzenie Rady Wydziału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7919-6BE6-448B-BC8B-9EE1B2E73A5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065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FA37-7C81-4E94-B614-BDEE67B4E1D3}" type="datetime1">
              <a:rPr lang="pl-PL" smtClean="0"/>
              <a:t>2017-01-05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Posiedzenie Rady Wydziału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7919-6BE6-448B-BC8B-9EE1B2E73A5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916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AAE-0969-417A-A323-0406B6CE2201}" type="datetime1">
              <a:rPr lang="pl-PL" smtClean="0"/>
              <a:t>2017-01-05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Posiedzenie Rady Wydziału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7919-6BE6-448B-BC8B-9EE1B2E73A5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3193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>
                <a:latin typeface="+mj-lt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3662954"/>
      </p:ext>
    </p:extLst>
  </p:cSld>
  <p:clrMapOvr>
    <a:masterClrMapping/>
  </p:clrMapOvr>
  <p:transition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18354883"/>
      </p:ext>
    </p:extLst>
  </p:cSld>
  <p:clrMapOvr>
    <a:masterClrMapping/>
  </p:clrMapOvr>
  <p:transition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11188" y="1881188"/>
            <a:ext cx="4135437" cy="486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899025" y="1881188"/>
            <a:ext cx="4137025" cy="486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5186124"/>
      </p:ext>
    </p:extLst>
  </p:cSld>
  <p:clrMapOvr>
    <a:masterClrMapping/>
  </p:clrMapOvr>
  <p:transition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9941362"/>
      </p:ext>
    </p:extLst>
  </p:cSld>
  <p:clrMapOvr>
    <a:masterClrMapping/>
  </p:clrMapOvr>
  <p:transition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6703001"/>
      </p:ext>
    </p:extLst>
  </p:cSld>
  <p:clrMapOvr>
    <a:masterClrMapping/>
  </p:clrMapOvr>
  <p:transition>
    <p:randomBa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172539"/>
      </p:ext>
    </p:extLst>
  </p:cSld>
  <p:clrMapOvr>
    <a:masterClrMapping/>
  </p:clrMapOvr>
  <p:transition>
    <p:randomBa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71706340"/>
      </p:ext>
    </p:extLst>
  </p:cSld>
  <p:clrMapOvr>
    <a:masterClrMapping/>
  </p:clrMapOvr>
  <p:transition>
    <p:randomBa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65845727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355160" cy="1080120"/>
          </a:xfrm>
        </p:spPr>
        <p:txBody>
          <a:bodyPr>
            <a:normAutofit/>
          </a:bodyPr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0" y="6525344"/>
            <a:ext cx="1187624" cy="33265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6DCF91F-CB83-40BA-9525-B5FB887AEEE2}" type="datetime1">
              <a:rPr lang="pl-PL" smtClean="0"/>
              <a:t>2017-01-05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259632" y="6597352"/>
            <a:ext cx="6696744" cy="144016"/>
          </a:xfrm>
        </p:spPr>
        <p:txBody>
          <a:bodyPr/>
          <a:lstStyle/>
          <a:p>
            <a:r>
              <a:rPr lang="pl-PL" smtClean="0"/>
              <a:t>Posiedzenie Rady Wydziału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028384" y="6597352"/>
            <a:ext cx="658416" cy="144016"/>
          </a:xfrm>
        </p:spPr>
        <p:txBody>
          <a:bodyPr/>
          <a:lstStyle/>
          <a:p>
            <a:fld id="{CF6F7919-6BE6-448B-BC8B-9EE1B2E73A5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8337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3380255"/>
      </p:ext>
    </p:extLst>
  </p:cSld>
  <p:clrMapOvr>
    <a:masterClrMapping/>
  </p:clrMapOvr>
  <p:transition>
    <p:randomBa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31025" y="630238"/>
            <a:ext cx="2105025" cy="61118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11188" y="630238"/>
            <a:ext cx="6167437" cy="61118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8777329"/>
      </p:ext>
    </p:extLst>
  </p:cSld>
  <p:clrMapOvr>
    <a:masterClrMapping/>
  </p:clrMapOvr>
  <p:transition>
    <p:randomBa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6689783"/>
      </p:ext>
    </p:extLst>
  </p:cSld>
  <p:clrMapOvr>
    <a:masterClrMapping/>
  </p:clrMapOvr>
  <p:transition>
    <p:randomBa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11188" y="630238"/>
            <a:ext cx="8424862" cy="61118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335217"/>
      </p:ext>
    </p:extLst>
  </p:cSld>
  <p:clrMapOvr>
    <a:masterClrMapping/>
  </p:clrMapOvr>
  <p:transition>
    <p:randomBa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DD58-5BE1-4144-9879-755E2461E1D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Posiedzenie Rady Wydziału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7919-6BE6-448B-BC8B-9EE1B2E73A5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41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355160" cy="1080120"/>
          </a:xfrm>
        </p:spPr>
        <p:txBody>
          <a:bodyPr>
            <a:normAutofit/>
          </a:bodyPr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0" y="6525344"/>
            <a:ext cx="1187624" cy="33265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6DCF91F-CB83-40BA-9525-B5FB887AEEE2}" type="datetime1">
              <a:rPr lang="pl-PL" smtClean="0">
                <a:solidFill>
                  <a:prstClr val="white"/>
                </a:solidFill>
              </a:rPr>
              <a:pPr/>
              <a:t>2017-01-05</a:t>
            </a:fld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259632" y="6597352"/>
            <a:ext cx="6696744" cy="144016"/>
          </a:xfrm>
        </p:spPr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Posiedzenie Rady Wydziału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028384" y="6597352"/>
            <a:ext cx="658416" cy="144016"/>
          </a:xfrm>
        </p:spPr>
        <p:txBody>
          <a:bodyPr/>
          <a:lstStyle/>
          <a:p>
            <a:fld id="{CF6F7919-6BE6-448B-BC8B-9EE1B2E73A5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19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DDE5-D6D4-427D-92F4-E4DB1820977B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Posiedzenie Rady Wydziału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7919-6BE6-448B-BC8B-9EE1B2E73A5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90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39C8-469D-42B3-87B0-56AE26A04F4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Posiedzenie Rady Wydziału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7919-6BE6-448B-BC8B-9EE1B2E73A5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147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79B6-5AC9-4503-BF18-D48B38719DB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Posiedzenie Rady Wydziału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7919-6BE6-448B-BC8B-9EE1B2E73A5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4209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1B15-8239-4E90-BEE9-82650E3D23DF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Posiedzenie Rady Wydziału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7919-6BE6-448B-BC8B-9EE1B2E73A5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84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DDE5-D6D4-427D-92F4-E4DB1820977B}" type="datetime1">
              <a:rPr lang="pl-PL" smtClean="0"/>
              <a:t>2017-01-05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Posiedzenie Rady Wydziału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7919-6BE6-448B-BC8B-9EE1B2E73A5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3788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F8EE-6FDD-41EF-8E6F-7C4BA7677D3F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Posiedzenie Rady Wydziału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7919-6BE6-448B-BC8B-9EE1B2E73A5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851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0743-0A16-47B5-A1BC-BDDAD3C937E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Posiedzenie Rady Wydziału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7919-6BE6-448B-BC8B-9EE1B2E73A5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14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6674-BB8C-445E-81C2-5011488EC580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Posiedzenie Rady Wydziału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7919-6BE6-448B-BC8B-9EE1B2E73A5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067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FA37-7C81-4E94-B614-BDEE67B4E1D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Posiedzenie Rady Wydziału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7919-6BE6-448B-BC8B-9EE1B2E73A5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6928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AAE-0969-417A-A323-0406B6CE2201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Posiedzenie Rady Wydziału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7919-6BE6-448B-BC8B-9EE1B2E73A5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683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DD58-5BE1-4144-9879-755E2461E1D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Posiedzenie Rady Wydziału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7919-6BE6-448B-BC8B-9EE1B2E73A5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574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355160" cy="1080120"/>
          </a:xfrm>
        </p:spPr>
        <p:txBody>
          <a:bodyPr>
            <a:normAutofit/>
          </a:bodyPr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0" y="6525344"/>
            <a:ext cx="1187624" cy="33265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6DCF91F-CB83-40BA-9525-B5FB887AEEE2}" type="datetime1">
              <a:rPr lang="pl-PL" smtClean="0">
                <a:solidFill>
                  <a:prstClr val="white"/>
                </a:solidFill>
              </a:rPr>
              <a:pPr/>
              <a:t>2017-01-05</a:t>
            </a:fld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259632" y="6597352"/>
            <a:ext cx="6696744" cy="144016"/>
          </a:xfrm>
        </p:spPr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Posiedzenie Rady Wydziału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028384" y="6597352"/>
            <a:ext cx="658416" cy="144016"/>
          </a:xfrm>
        </p:spPr>
        <p:txBody>
          <a:bodyPr/>
          <a:lstStyle/>
          <a:p>
            <a:fld id="{CF6F7919-6BE6-448B-BC8B-9EE1B2E73A5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9574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DDE5-D6D4-427D-92F4-E4DB1820977B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Posiedzenie Rady Wydziału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7919-6BE6-448B-BC8B-9EE1B2E73A5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755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39C8-469D-42B3-87B0-56AE26A04F4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Posiedzenie Rady Wydziału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7919-6BE6-448B-BC8B-9EE1B2E73A5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378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79B6-5AC9-4503-BF18-D48B38719DB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Posiedzenie Rady Wydziału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7919-6BE6-448B-BC8B-9EE1B2E73A5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7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39C8-469D-42B3-87B0-56AE26A04F4C}" type="datetime1">
              <a:rPr lang="pl-PL" smtClean="0"/>
              <a:t>2017-01-05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Posiedzenie Rady Wydziału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7919-6BE6-448B-BC8B-9EE1B2E73A5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13993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1B15-8239-4E90-BEE9-82650E3D23DF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Posiedzenie Rady Wydziału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7919-6BE6-448B-BC8B-9EE1B2E73A5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115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F8EE-6FDD-41EF-8E6F-7C4BA7677D3F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Posiedzenie Rady Wydziału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7919-6BE6-448B-BC8B-9EE1B2E73A5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827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0743-0A16-47B5-A1BC-BDDAD3C937E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Posiedzenie Rady Wydziału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7919-6BE6-448B-BC8B-9EE1B2E73A5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582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6674-BB8C-445E-81C2-5011488EC580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Posiedzenie Rady Wydziału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7919-6BE6-448B-BC8B-9EE1B2E73A5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388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FA37-7C81-4E94-B614-BDEE67B4E1D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Posiedzenie Rady Wydziału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7919-6BE6-448B-BC8B-9EE1B2E73A5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220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AAE-0969-417A-A323-0406B6CE2201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Posiedzenie Rady Wydziału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7919-6BE6-448B-BC8B-9EE1B2E73A5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43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79B6-5AC9-4503-BF18-D48B38719DBD}" type="datetime1">
              <a:rPr lang="pl-PL" smtClean="0"/>
              <a:t>2017-01-05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Posiedzenie Rady Wydziału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7919-6BE6-448B-BC8B-9EE1B2E73A5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371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1B15-8239-4E90-BEE9-82650E3D23DF}" type="datetime1">
              <a:rPr lang="pl-PL" smtClean="0"/>
              <a:t>2017-01-05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Posiedzenie Rady Wydziału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7919-6BE6-448B-BC8B-9EE1B2E73A5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6214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F8EE-6FDD-41EF-8E6F-7C4BA7677D3F}" type="datetime1">
              <a:rPr lang="pl-PL" smtClean="0"/>
              <a:t>2017-01-05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Posiedzenie Rady Wydziału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7919-6BE6-448B-BC8B-9EE1B2E73A5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5793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0743-0A16-47B5-A1BC-BDDAD3C937E3}" type="datetime1">
              <a:rPr lang="pl-PL" smtClean="0"/>
              <a:t>2017-01-05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Posiedzenie Rady Wydziału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7919-6BE6-448B-BC8B-9EE1B2E73A5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1217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6674-BB8C-445E-81C2-5011488EC580}" type="datetime1">
              <a:rPr lang="pl-PL" smtClean="0"/>
              <a:t>2017-01-05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Posiedzenie Rady Wydziału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7919-6BE6-448B-BC8B-9EE1B2E73A5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645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EC85E-9F7E-4B46-8030-E1C2B5BDD708}" type="datetime1">
              <a:rPr lang="pl-PL" smtClean="0"/>
              <a:t>2017-01-05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Posiedzenie Rady Wydziału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F7919-6BE6-448B-BC8B-9EE1B2E73A5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081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503238" y="481013"/>
            <a:ext cx="8640762" cy="1292225"/>
          </a:xfrm>
          <a:prstGeom prst="rect">
            <a:avLst/>
          </a:prstGeom>
          <a:solidFill>
            <a:srgbClr val="72A0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 i="1">
                <a:solidFill>
                  <a:schemeClr val="tx2"/>
                </a:solidFill>
                <a:latin typeface="Trebuchet MS" pitchFamily="34" charset="0"/>
              </a:defRPr>
            </a:lvl1pPr>
            <a:lvl2pPr marL="742950" indent="-285750">
              <a:defRPr sz="2800" b="1" i="1">
                <a:solidFill>
                  <a:schemeClr val="tx2"/>
                </a:solidFill>
                <a:latin typeface="Trebuchet MS" pitchFamily="34" charset="0"/>
              </a:defRPr>
            </a:lvl2pPr>
            <a:lvl3pPr marL="1143000" indent="-228600">
              <a:defRPr sz="2800" b="1" i="1">
                <a:solidFill>
                  <a:schemeClr val="tx2"/>
                </a:solidFill>
                <a:latin typeface="Trebuchet MS" pitchFamily="34" charset="0"/>
              </a:defRPr>
            </a:lvl3pPr>
            <a:lvl4pPr marL="1600200" indent="-228600">
              <a:defRPr sz="2800" b="1" i="1">
                <a:solidFill>
                  <a:schemeClr val="tx2"/>
                </a:solidFill>
                <a:latin typeface="Trebuchet MS" pitchFamily="34" charset="0"/>
              </a:defRPr>
            </a:lvl4pPr>
            <a:lvl5pPr marL="2057400" indent="-228600">
              <a:defRPr sz="2800" b="1" i="1">
                <a:solidFill>
                  <a:schemeClr val="tx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b="0" i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13"/>
          <p:cNvSpPr>
            <a:spLocks noChangeArrowheads="1"/>
          </p:cNvSpPr>
          <p:nvPr/>
        </p:nvSpPr>
        <p:spPr bwMode="auto">
          <a:xfrm flipH="1">
            <a:off x="0" y="1773238"/>
            <a:ext cx="503238" cy="5084762"/>
          </a:xfrm>
          <a:prstGeom prst="rect">
            <a:avLst/>
          </a:prstGeom>
          <a:solidFill>
            <a:srgbClr val="72A0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 i="1">
                <a:solidFill>
                  <a:schemeClr val="tx2"/>
                </a:solidFill>
                <a:latin typeface="Trebuchet MS" pitchFamily="34" charset="0"/>
              </a:defRPr>
            </a:lvl1pPr>
            <a:lvl2pPr marL="742950" indent="-285750">
              <a:defRPr sz="2800" b="1" i="1">
                <a:solidFill>
                  <a:schemeClr val="tx2"/>
                </a:solidFill>
                <a:latin typeface="Trebuchet MS" pitchFamily="34" charset="0"/>
              </a:defRPr>
            </a:lvl2pPr>
            <a:lvl3pPr marL="1143000" indent="-228600">
              <a:defRPr sz="2800" b="1" i="1">
                <a:solidFill>
                  <a:schemeClr val="tx2"/>
                </a:solidFill>
                <a:latin typeface="Trebuchet MS" pitchFamily="34" charset="0"/>
              </a:defRPr>
            </a:lvl3pPr>
            <a:lvl4pPr marL="1600200" indent="-228600">
              <a:defRPr sz="2800" b="1" i="1">
                <a:solidFill>
                  <a:schemeClr val="tx2"/>
                </a:solidFill>
                <a:latin typeface="Trebuchet MS" pitchFamily="34" charset="0"/>
              </a:defRPr>
            </a:lvl4pPr>
            <a:lvl5pPr marL="2057400" indent="-228600">
              <a:defRPr sz="2800" b="1" i="1">
                <a:solidFill>
                  <a:schemeClr val="tx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b="0" i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881188"/>
            <a:ext cx="8424862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pic>
        <p:nvPicPr>
          <p:cNvPr id="1029" name="Picture 18" descr="logo pl mal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234156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" t="18916" r="85631" b="31146"/>
          <a:stretch>
            <a:fillRect/>
          </a:stretch>
        </p:blipFill>
        <p:spPr bwMode="auto">
          <a:xfrm>
            <a:off x="0" y="0"/>
            <a:ext cx="5048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6" t="11987" b="49013"/>
          <a:stretch>
            <a:fillRect/>
          </a:stretch>
        </p:blipFill>
        <p:spPr bwMode="auto">
          <a:xfrm rot="-5400000">
            <a:off x="-2299494" y="4067969"/>
            <a:ext cx="508952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2" name="Grupa 13"/>
          <p:cNvGrpSpPr>
            <a:grpSpLocks/>
          </p:cNvGrpSpPr>
          <p:nvPr userDrawn="1"/>
        </p:nvGrpSpPr>
        <p:grpSpPr bwMode="auto">
          <a:xfrm>
            <a:off x="5962650" y="493713"/>
            <a:ext cx="3181350" cy="1271587"/>
            <a:chOff x="5961888" y="493776"/>
            <a:chExt cx="3182112" cy="1271016"/>
          </a:xfrm>
        </p:grpSpPr>
        <p:pic>
          <p:nvPicPr>
            <p:cNvPr id="1035" name="Picture 1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32" t="11349" b="9204"/>
            <a:stretch>
              <a:fillRect/>
            </a:stretch>
          </p:blipFill>
          <p:spPr bwMode="auto">
            <a:xfrm>
              <a:off x="6074952" y="515282"/>
              <a:ext cx="3069048" cy="1214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Prostokąt 11"/>
            <p:cNvSpPr/>
            <p:nvPr userDrawn="1"/>
          </p:nvSpPr>
          <p:spPr>
            <a:xfrm>
              <a:off x="5961888" y="493776"/>
              <a:ext cx="201168" cy="1271016"/>
            </a:xfrm>
            <a:prstGeom prst="rect">
              <a:avLst/>
            </a:prstGeom>
            <a:gradFill>
              <a:gsLst>
                <a:gs pos="0">
                  <a:srgbClr val="72A03E">
                    <a:alpha val="50000"/>
                  </a:srgbClr>
                </a:gs>
                <a:gs pos="50000">
                  <a:srgbClr val="72A03E"/>
                </a:gs>
                <a:gs pos="100000">
                  <a:srgbClr val="72A03E"/>
                </a:gs>
              </a:gsLst>
              <a:lin ang="108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l-PL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033" name="Rectangle 14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611188" y="630238"/>
            <a:ext cx="842486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pic>
        <p:nvPicPr>
          <p:cNvPr id="1034" name="Picture 16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6386513"/>
            <a:ext cx="4603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39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randomBa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EC85E-9F7E-4B46-8030-E1C2B5BDD708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Posiedzenie Rady Wydziału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F7919-6BE6-448B-BC8B-9EE1B2E73A5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4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EC85E-9F7E-4B46-8030-E1C2B5BDD708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Posiedzenie Rady Wydziału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F7919-6BE6-448B-BC8B-9EE1B2E73A5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5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asap.pwr.edu.pl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-75862"/>
            <a:ext cx="9144000" cy="6858000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07704" y="6525344"/>
            <a:ext cx="6400800" cy="288032"/>
          </a:xfrm>
        </p:spPr>
        <p:txBody>
          <a:bodyPr>
            <a:normAutofit fontScale="92500" lnSpcReduction="20000"/>
          </a:bodyPr>
          <a:lstStyle/>
          <a:p>
            <a:r>
              <a:rPr lang="pl-PL" sz="1600" dirty="0">
                <a:solidFill>
                  <a:schemeClr val="bg1"/>
                </a:solidFill>
              </a:rPr>
              <a:t>Posiedzenie Rady Wydziału 12.07.2016r</a:t>
            </a:r>
            <a:endParaRPr lang="pl-PL" sz="1800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0" y="1811693"/>
            <a:ext cx="9144000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3600" dirty="0" smtClean="0">
                <a:solidFill>
                  <a:srgbClr val="1F497D">
                    <a:lumMod val="50000"/>
                  </a:srgbClr>
                </a:solidFill>
              </a:rPr>
              <a:t>Ocena jakości kształcenia na Wydziale</a:t>
            </a:r>
          </a:p>
          <a:p>
            <a:pPr algn="ctr"/>
            <a:endParaRPr lang="pl-PL" sz="1200" b="1" dirty="0">
              <a:solidFill>
                <a:srgbClr val="1F497D">
                  <a:lumMod val="50000"/>
                </a:srgb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prstClr val="black"/>
                </a:solidFill>
              </a:rPr>
              <a:t>Zarządzenie Wewnętrzne w spra­wie powołania Rady ds. Jakości Kształcenia w Politechnice Wrocławski­ej (ZW 90/2012) </a:t>
            </a:r>
            <a:r>
              <a:rPr lang="pl-PL" sz="1200" b="1" dirty="0" smtClean="0">
                <a:solidFill>
                  <a:prstClr val="black"/>
                </a:solidFill>
              </a:rPr>
              <a:t> </a:t>
            </a:r>
            <a:endParaRPr lang="pl-PL" sz="1200" b="1" dirty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prstClr val="black"/>
                </a:solidFill>
              </a:rPr>
              <a:t>Zarządzenie Wewnętrzne w sprawie wprowadzenia Uczelnianego Systemu Zapewniania Jakości Kształcenia (ZW 88/2012)	 </a:t>
            </a:r>
            <a:r>
              <a:rPr lang="pl-PL" sz="1200" b="1" dirty="0" smtClean="0">
                <a:solidFill>
                  <a:prstClr val="black"/>
                </a:solidFill>
              </a:rPr>
              <a:t> </a:t>
            </a:r>
            <a:endParaRPr lang="pl-PL" sz="1200" b="1" dirty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prstClr val="black"/>
                </a:solidFill>
              </a:rPr>
              <a:t>Pismo Okólne w sprawie oceny przez studentów zajęć dydaktycznych oraz zasięgania opinii absolwentów o jakości kształcenia (</a:t>
            </a:r>
            <a:r>
              <a:rPr lang="pl-PL" sz="1200" b="1" dirty="0" smtClean="0">
                <a:solidFill>
                  <a:prstClr val="black"/>
                </a:solidFill>
              </a:rPr>
              <a:t>PO14/2003</a:t>
            </a:r>
            <a:r>
              <a:rPr lang="pl-PL" sz="1200" b="1" dirty="0">
                <a:solidFill>
                  <a:prstClr val="black"/>
                </a:solidFill>
              </a:rPr>
              <a:t>) </a:t>
            </a:r>
            <a:r>
              <a:rPr lang="pl-PL" sz="1200" b="1" dirty="0" smtClean="0">
                <a:solidFill>
                  <a:prstClr val="black"/>
                </a:solidFill>
              </a:rPr>
              <a:t> </a:t>
            </a:r>
            <a:endParaRPr lang="pl-PL" sz="1200" b="1" dirty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prstClr val="black"/>
                </a:solidFill>
              </a:rPr>
              <a:t>Pismo Okólne w sprawie hospitacji zajęć dydaktycznych (PO 15/2003)	 	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prstClr val="black"/>
                </a:solidFill>
              </a:rPr>
              <a:t>Zarządzenie Wewnętrzne zmieniające Zarządzenie Wewnętrzne 88/2012 w sprawie wprowadzenia Uczelnianego Systemu Zapewniania Jakości Kształcenia w Politechnice Wrocławskiej (68/2014) </a:t>
            </a:r>
            <a:r>
              <a:rPr lang="pl-PL" sz="1200" b="1" dirty="0" smtClean="0">
                <a:solidFill>
                  <a:prstClr val="black"/>
                </a:solidFill>
              </a:rPr>
              <a:t>  </a:t>
            </a:r>
            <a:endParaRPr lang="pl-PL" sz="1200" b="1" dirty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prstClr val="black"/>
                </a:solidFill>
              </a:rPr>
              <a:t>Zarządzenie Wewnętrzne 95/2014 w sprawie hospitowania zorganizowanych zajęć dydaktycznych prowadzonych w Politechnice Wrocławskiej przez nauczycieli akademickich, doktorantów i specjalistów spoza Uczelni 	  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prstClr val="black"/>
                </a:solidFill>
              </a:rPr>
              <a:t>Zarządzenie Wewnętrzne 9/2015 w sprawie informatycznego systemu ankietowego badania opinii studentów i doktorantów o zajęciach dyda­ktycznych prowa­dzonych w Politechnice Wrocławskiej (9/2015) </a:t>
            </a:r>
            <a:r>
              <a:rPr lang="pl-PL" sz="1200" b="1" dirty="0" smtClean="0">
                <a:solidFill>
                  <a:prstClr val="black"/>
                </a:solidFill>
              </a:rPr>
              <a:t>  </a:t>
            </a:r>
            <a:r>
              <a:rPr lang="pl-PL" sz="1200" b="1" dirty="0">
                <a:solidFill>
                  <a:prstClr val="black"/>
                </a:solidFill>
              </a:rPr>
              <a:t>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prstClr val="black"/>
                </a:solidFill>
              </a:rPr>
              <a:t>Zarządzenie Wewnętrzne 82/2015 zmieniające Zarządzenie Wewnętrzne 88/2012 w sprawie wprowadzenia Uczelnianego Systemu Zapewn­iania Jakości Kształcenia w Politechnice Wrocławskiej (z </a:t>
            </a:r>
            <a:r>
              <a:rPr lang="pl-PL" sz="1200" b="1" dirty="0" err="1">
                <a:solidFill>
                  <a:prstClr val="black"/>
                </a:solidFill>
              </a:rPr>
              <a:t>późn</a:t>
            </a:r>
            <a:r>
              <a:rPr lang="pl-PL" sz="1200" b="1" dirty="0">
                <a:solidFill>
                  <a:prstClr val="black"/>
                </a:solidFill>
              </a:rPr>
              <a:t>. zm. – ZW 68/2014) </a:t>
            </a:r>
            <a:r>
              <a:rPr lang="pl-PL" sz="1200" b="1" dirty="0" smtClean="0">
                <a:solidFill>
                  <a:prstClr val="black"/>
                </a:solidFill>
              </a:rPr>
              <a:t>  </a:t>
            </a:r>
            <a:r>
              <a:rPr lang="pl-PL" sz="1200" b="1" dirty="0">
                <a:solidFill>
                  <a:prstClr val="black"/>
                </a:solidFill>
              </a:rPr>
              <a:t>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prstClr val="black"/>
                </a:solidFill>
              </a:rPr>
              <a:t>Zarządzenie Wewnętrzne 82/2015 zmieniające Zarządzenie Wewnętrz­ne 88/2012 w sprawie wprowadzenia Uczelnianego Systemu Zapewniania Jakości Kształcenia w Politechnice Wrocławskiej (z </a:t>
            </a:r>
            <a:r>
              <a:rPr lang="pl-PL" sz="1200" b="1" dirty="0" err="1">
                <a:solidFill>
                  <a:prstClr val="black"/>
                </a:solidFill>
              </a:rPr>
              <a:t>późn</a:t>
            </a:r>
            <a:r>
              <a:rPr lang="pl-PL" sz="1200" b="1" dirty="0">
                <a:solidFill>
                  <a:prstClr val="black"/>
                </a:solidFill>
              </a:rPr>
              <a:t>. zm. – ZW 68/2014) - załącznik ­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prstClr val="black"/>
                </a:solidFill>
              </a:rPr>
              <a:t>Zarządzenie Wewnętrzne 60/2016 zmieniające Zarządzenie Wewnętrzne 88/2012 w sprawie wprowadzenia Uczelnianego Systemu Zapewniania Jakości Kształcenia w Politechnice Wrocławskiej (ze zmianami - ZW 68/2014 i ZW 82/2015)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prstClr val="black"/>
                </a:solidFill>
              </a:rPr>
              <a:t>Zarządzenie Wewnętrzne 3/2016  zmieniające Zarządzenie Wewnętrzne 90/2012 w sprawie powołania Rady ds. Jakości Kształcenia w Politechnice </a:t>
            </a:r>
            <a:r>
              <a:rPr lang="pl-PL" sz="1200" b="1" dirty="0" smtClean="0">
                <a:solidFill>
                  <a:prstClr val="black"/>
                </a:solidFill>
              </a:rPr>
              <a:t>Wrocławskiej</a:t>
            </a:r>
            <a:endParaRPr lang="pl-PL" sz="12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6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344816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Zapewnianie jakości kształcenia                                               </a:t>
            </a:r>
            <a:r>
              <a:rPr lang="pl-PL" sz="1800" dirty="0" smtClean="0"/>
              <a:t>Dziekan, Prodziekani oraz Przewodnicząca </a:t>
            </a:r>
            <a:r>
              <a:rPr lang="pl-PL" sz="1800" dirty="0" err="1" smtClean="0"/>
              <a:t>WKOiZJK</a:t>
            </a:r>
            <a:r>
              <a:rPr lang="pl-PL" sz="1800" dirty="0" smtClean="0"/>
              <a:t> inicjowali i monitorowali w latach akademickich 2014/2015 i 2015/2016  działania związane z zapewnieniem jakości kształcenia na Wydziale.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1340768"/>
            <a:ext cx="7956376" cy="5184576"/>
          </a:xfrm>
        </p:spPr>
        <p:txBody>
          <a:bodyPr>
            <a:normAutofit/>
          </a:bodyPr>
          <a:lstStyle/>
          <a:p>
            <a:pPr algn="just"/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</a:t>
            </a:r>
            <a:r>
              <a:rPr lang="pl-PL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okonano przeglądu </a:t>
            </a: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 aktualizacji </a:t>
            </a:r>
            <a:r>
              <a:rPr lang="pl-PL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wszystkich przedmiotów realizowanych na </a:t>
            </a: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studiach stacjonarnych i niestacjonarnych I-go oraz II-go stopnia, wprowadzając </a:t>
            </a:r>
            <a:r>
              <a:rPr lang="pl-PL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modyfikacje, a na nowych specjalnościach OŚ nowe przedmioty. </a:t>
            </a:r>
          </a:p>
          <a:p>
            <a:pPr algn="just"/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</a:t>
            </a:r>
            <a:r>
              <a:rPr lang="pl-PL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okonano przeglądu kierunkowych i specjalnościowych efektów kształcenia oraz wprowadzono odniesienia do efektów kształcenia dla kompetencji inżynierskich.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l-PL" sz="240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pl-PL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Efektem </a:t>
            </a:r>
            <a:r>
              <a:rPr lang="pl-PL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prac  Komisji było wprowadzenie w programach kształcenia i kierunkowych efektach kształcenia </a:t>
            </a:r>
            <a:r>
              <a:rPr lang="pl-PL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zmian 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obowiązujących 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roku akademickiego 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2015/2016.</a:t>
            </a:r>
            <a:endParaRPr lang="pl-PL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Posiedzenie Rady Wydziału 12.07.2016r.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4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344816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Zapewnianie jakości kształcenia                                               </a:t>
            </a:r>
            <a:r>
              <a:rPr lang="pl-PL" sz="1800" dirty="0" smtClean="0"/>
              <a:t>Dziekan, Prodziekani oraz Przewodnicząca </a:t>
            </a:r>
            <a:r>
              <a:rPr lang="pl-PL" sz="1800" dirty="0" err="1" smtClean="0"/>
              <a:t>WKOiZJK</a:t>
            </a:r>
            <a:r>
              <a:rPr lang="pl-PL" sz="1800" dirty="0" smtClean="0"/>
              <a:t> inicjowali i monitorowali w latach akademickich 2014/2015 i 2015/2016  działania związane z zapewnieniem jakości kształcenia na Wydziale.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1988840"/>
            <a:ext cx="7776864" cy="3888432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endParaRPr lang="pl-PL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pl-PL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 związku ze zmianami</a:t>
            </a:r>
            <a:r>
              <a:rPr lang="pl-PL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w programach kształcenia i </a:t>
            </a:r>
            <a:r>
              <a:rPr lang="pl-PL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kierunkowych </a:t>
            </a:r>
            <a:r>
              <a:rPr lang="pl-PL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efektach </a:t>
            </a:r>
            <a:r>
              <a:rPr lang="pl-PL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kształcenia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roku akademickiego 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2015/2016 prowadzono równolegle dalsze prace nad doskonaleniem elektronicznego </a:t>
            </a:r>
          </a:p>
          <a:p>
            <a:pPr marL="0" indent="0" algn="just">
              <a:spcAft>
                <a:spcPts val="0"/>
              </a:spcAft>
              <a:buNone/>
            </a:pPr>
            <a:endParaRPr lang="pl-PL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pl-PL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„Wydziałowego Systemu Wprowadzania Kart Przedmiotów”</a:t>
            </a:r>
            <a:endParaRPr lang="pl-PL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Posiedzenie Rady Wydziału 12.07.2016r.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9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344816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Zapewnianie jakości kształcenia</a:t>
            </a:r>
            <a:br>
              <a:rPr lang="pl-PL" sz="2400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1340768"/>
            <a:ext cx="7956376" cy="5256584"/>
          </a:xfrm>
        </p:spPr>
        <p:txBody>
          <a:bodyPr>
            <a:normAutofit fontScale="85000" lnSpcReduction="20000"/>
          </a:bodyPr>
          <a:lstStyle/>
          <a:p>
            <a:pPr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sz="2100" b="1" dirty="0">
                <a:solidFill>
                  <a:srgbClr val="000000"/>
                </a:solidFill>
                <a:latin typeface="+mj-lt"/>
                <a:ea typeface="Times New Roman"/>
              </a:rPr>
              <a:t>Monitorowanie programów kształcenia i ich </a:t>
            </a:r>
            <a:r>
              <a:rPr lang="pl-PL" sz="2100" b="1" dirty="0" smtClean="0">
                <a:solidFill>
                  <a:srgbClr val="000000"/>
                </a:solidFill>
                <a:latin typeface="+mj-lt"/>
                <a:ea typeface="Times New Roman"/>
              </a:rPr>
              <a:t>aktualizacja na studiach III stopnia</a:t>
            </a:r>
            <a:endParaRPr lang="pl-PL" sz="2100" b="1" dirty="0" smtClean="0">
              <a:solidFill>
                <a:srgbClr val="000000"/>
              </a:solidFill>
              <a:latin typeface="+mj-lt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pl-PL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pl-PL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Wydziałowy Zespół </a:t>
            </a: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Oceny i Zapewniania Jakości Kształcenia na studiach </a:t>
            </a:r>
            <a:r>
              <a:rPr lang="pl-PL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doktoranckich w składzie:</a:t>
            </a:r>
          </a:p>
          <a:p>
            <a:pPr marL="0" indent="0" algn="just">
              <a:spcAft>
                <a:spcPts val="0"/>
              </a:spcAft>
              <a:buNone/>
            </a:pPr>
            <a:endParaRPr lang="pl-PL" sz="240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pl-PL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PIEKARSKA </a:t>
            </a:r>
            <a:r>
              <a:rPr lang="pl-PL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Katarzyna, dr hab. inż., prof. </a:t>
            </a:r>
            <a:r>
              <a:rPr lang="pl-PL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nadzw</a:t>
            </a:r>
            <a:r>
              <a:rPr lang="pl-PL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pl-PL" sz="210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pl-PL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KOWALSKA Izabela, dr hab. inż.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pl-PL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KRZYŻYŃSKA Renata, dr hab. inż., prof. </a:t>
            </a:r>
            <a:r>
              <a:rPr lang="pl-PL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nadzw</a:t>
            </a:r>
            <a:r>
              <a:rPr lang="pl-PL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pl-PL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SEBASTIAN Marta, dr inż</a:t>
            </a:r>
            <a:r>
              <a:rPr lang="pl-PL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Aft>
                <a:spcPts val="0"/>
              </a:spcAft>
              <a:buNone/>
            </a:pPr>
            <a:endParaRPr lang="pl-PL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pl-PL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Wprowadzenie zmian w programie kształcenia na studiach doktoranckich:</a:t>
            </a:r>
          </a:p>
          <a:p>
            <a:pPr marL="0" indent="0" algn="just">
              <a:spcAft>
                <a:spcPts val="0"/>
              </a:spcAft>
              <a:buNone/>
            </a:pPr>
            <a:endParaRPr lang="pl-PL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pl-PL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Uzupełnienie programu kształcenia o kierunkowe efekty kształcenia,</a:t>
            </a:r>
          </a:p>
          <a:p>
            <a:pPr algn="just"/>
            <a:r>
              <a:rPr lang="pl-PL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Rozszerzenie programu studiów o nową ofertę przedmiotów podstawowych, kierunkowych i humanistycznych</a:t>
            </a:r>
            <a:r>
              <a:rPr lang="pl-PL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</a:t>
            </a:r>
            <a:endParaRPr lang="pl-PL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pl-PL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Przegląd </a:t>
            </a:r>
            <a:r>
              <a:rPr lang="pl-PL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 </a:t>
            </a:r>
            <a:r>
              <a:rPr lang="pl-PL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aktualizacja kart przedmiotów.</a:t>
            </a:r>
          </a:p>
          <a:p>
            <a:pPr algn="just"/>
            <a:endParaRPr lang="pl-PL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Posiedzenie Rady Wydziału 12.07.2016r.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6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344816" cy="864096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>Zapewnianie jakości kształcenia</a:t>
            </a:r>
            <a:br>
              <a:rPr lang="pl-PL" sz="2400" dirty="0" smtClean="0"/>
            </a:br>
            <a:r>
              <a:rPr lang="pl-PL" sz="2000" dirty="0" smtClean="0"/>
              <a:t>Opracowywanie </a:t>
            </a:r>
            <a:r>
              <a:rPr lang="pl-PL" sz="2000" dirty="0"/>
              <a:t>zasad i procedur organizacji oraz przeprowadzania ankiet studenckich i hospitacji zajęć </a:t>
            </a:r>
            <a:br>
              <a:rPr lang="pl-PL" sz="2000" dirty="0"/>
            </a:br>
            <a:r>
              <a:rPr lang="pl-PL" sz="2000" dirty="0"/>
              <a:t>	</a:t>
            </a:r>
            <a:br>
              <a:rPr lang="pl-PL" sz="20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1556792"/>
            <a:ext cx="7848872" cy="4392488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q"/>
            </a:pPr>
            <a:r>
              <a:rPr lang="pl-PL" sz="1800" b="1" dirty="0"/>
              <a:t>Monitorowanie </a:t>
            </a:r>
            <a:r>
              <a:rPr lang="pl-PL" sz="1800" b="1" dirty="0" smtClean="0"/>
              <a:t>hospitowania i ankietyzacji </a:t>
            </a:r>
            <a:r>
              <a:rPr lang="pl-PL" sz="1800" b="1" dirty="0"/>
              <a:t>wszystkich form dydaktycznych w procesie </a:t>
            </a:r>
            <a:r>
              <a:rPr lang="pl-PL" sz="1800" b="1" dirty="0" smtClean="0"/>
              <a:t>kształcenia</a:t>
            </a:r>
            <a:endParaRPr lang="pl-PL" sz="1800" dirty="0"/>
          </a:p>
          <a:p>
            <a:pPr marL="0" indent="0" algn="just">
              <a:spcAft>
                <a:spcPts val="0"/>
              </a:spcAft>
              <a:buNone/>
            </a:pPr>
            <a:endParaRPr lang="pl-PL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pl-PL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Procedura </a:t>
            </a:r>
            <a:r>
              <a:rPr lang="pl-PL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hospitacji i ankietyzacji zajęć </a:t>
            </a:r>
            <a:r>
              <a:rPr lang="pl-PL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dydaktycznych jest wynikiem formalnych zapisów zawartych w dokumentach </a:t>
            </a:r>
            <a:r>
              <a:rPr lang="pl-PL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ogólnouczelnianych: </a:t>
            </a:r>
          </a:p>
          <a:p>
            <a:pPr marL="0" indent="0" algn="just">
              <a:spcAft>
                <a:spcPts val="0"/>
              </a:spcAft>
              <a:buNone/>
            </a:pPr>
            <a:endParaRPr lang="pl-PL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pl-PL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ZW </a:t>
            </a:r>
            <a:r>
              <a:rPr lang="pl-PL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95/2014 dot. hospitacji zajęć dydaktycznych, </a:t>
            </a:r>
            <a:endParaRPr lang="pl-PL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endParaRPr lang="pl-PL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pl-PL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ZW </a:t>
            </a:r>
            <a:r>
              <a:rPr lang="pl-PL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9/2015 dot. ankietowego systemu badania opinii studentów i doktorantów oraz ZW </a:t>
            </a:r>
            <a:r>
              <a:rPr lang="pl-PL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88/2012.</a:t>
            </a:r>
          </a:p>
          <a:p>
            <a:pPr marL="0" indent="0" algn="just">
              <a:spcAft>
                <a:spcPts val="0"/>
              </a:spcAft>
              <a:buNone/>
            </a:pPr>
            <a:endParaRPr lang="pl-PL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Posiedzenie Rady Wydziału 12.07.2016r.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6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344816" cy="864096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>Zapewnianie jakości kształcenia</a:t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Hospitacja zajęć dydaktycznych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	</a:t>
            </a:r>
            <a:br>
              <a:rPr lang="pl-PL" sz="20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1340768"/>
            <a:ext cx="7884368" cy="5184576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pl-PL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Hospitacje zajęć zgodnie z ramowym harmonogramem hospitacji ustalanym w trakcie pierwszych trzech tygodni semestru (procedura wydziałowa) przeprowadza:</a:t>
            </a:r>
          </a:p>
          <a:p>
            <a:pPr marL="0" indent="0">
              <a:spcAft>
                <a:spcPts val="0"/>
              </a:spcAft>
              <a:buNone/>
            </a:pPr>
            <a:endParaRPr lang="pl-PL" sz="29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pl-PL" sz="2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Wydziałowy </a:t>
            </a:r>
            <a:r>
              <a:rPr lang="pl-PL" sz="29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Zespół ds. Hospitowania Zajęć (powołany 18.11.2014r.): </a:t>
            </a:r>
          </a:p>
          <a:p>
            <a:pPr marL="0" indent="0">
              <a:spcAft>
                <a:spcPts val="0"/>
              </a:spcAft>
              <a:buNone/>
            </a:pPr>
            <a:r>
              <a:rPr lang="pl-PL" sz="29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PRZYDRÓŻNY Edward, dr hab. inż.</a:t>
            </a:r>
          </a:p>
          <a:p>
            <a:pPr marL="0" indent="0">
              <a:spcAft>
                <a:spcPts val="0"/>
              </a:spcAft>
              <a:buNone/>
            </a:pPr>
            <a:r>
              <a:rPr lang="pl-PL" sz="29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MINIEWICZ Maciej, dr inż.</a:t>
            </a:r>
          </a:p>
          <a:p>
            <a:pPr marL="0" indent="0">
              <a:spcAft>
                <a:spcPts val="0"/>
              </a:spcAft>
              <a:buNone/>
            </a:pPr>
            <a:r>
              <a:rPr lang="pl-PL" sz="29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FIJEWSKI Michał, dr inż.</a:t>
            </a:r>
          </a:p>
          <a:p>
            <a:pPr marL="0" indent="0">
              <a:spcAft>
                <a:spcPts val="0"/>
              </a:spcAft>
              <a:buNone/>
            </a:pPr>
            <a:r>
              <a:rPr lang="pl-PL" sz="29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BRYSZEWSKA- MAZUREK Anna, dr inż.</a:t>
            </a:r>
          </a:p>
          <a:p>
            <a:pPr marL="0" indent="0">
              <a:spcAft>
                <a:spcPts val="0"/>
              </a:spcAft>
              <a:buNone/>
            </a:pPr>
            <a:r>
              <a:rPr lang="pl-PL" sz="29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KUROPKA Józef, dr hab. inż.- przewodniczący Zespołu </a:t>
            </a:r>
          </a:p>
          <a:p>
            <a:pPr marL="0" indent="0">
              <a:spcAft>
                <a:spcPts val="0"/>
              </a:spcAft>
              <a:buNone/>
            </a:pPr>
            <a:r>
              <a:rPr lang="pl-PL" sz="29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MAJEWSKA-NOWAK Katarzyna, dr hab. inż., prof. </a:t>
            </a:r>
            <a:r>
              <a:rPr lang="pl-PL" sz="29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nadzw</a:t>
            </a:r>
            <a:r>
              <a:rPr lang="pl-PL" sz="29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0"/>
              </a:spcAft>
              <a:buNone/>
            </a:pPr>
            <a:r>
              <a:rPr lang="pl-PL" sz="29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CIEŻAK Jan, dr inż.</a:t>
            </a:r>
          </a:p>
          <a:p>
            <a:pPr marL="0" indent="0">
              <a:spcAft>
                <a:spcPts val="0"/>
              </a:spcAft>
              <a:buNone/>
            </a:pPr>
            <a:r>
              <a:rPr lang="pl-PL" sz="29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SEBASTIAN Marta, dr </a:t>
            </a:r>
            <a:r>
              <a:rPr lang="pl-PL" sz="2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inż.</a:t>
            </a:r>
          </a:p>
          <a:p>
            <a:pPr marL="0" indent="0">
              <a:spcAft>
                <a:spcPts val="0"/>
              </a:spcAft>
              <a:buNone/>
            </a:pPr>
            <a:endParaRPr lang="pl-PL" sz="2900" b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pl-PL" sz="29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</a:t>
            </a:r>
            <a:r>
              <a:rPr lang="pl-PL" sz="2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raz z </a:t>
            </a:r>
            <a:r>
              <a:rPr lang="pl-PL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Wydziałowym Zespołem </a:t>
            </a:r>
            <a:r>
              <a:rPr lang="pl-PL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ds. Oceny Jakości </a:t>
            </a:r>
            <a:r>
              <a:rPr lang="pl-PL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Kształcenia:</a:t>
            </a:r>
            <a:r>
              <a:rPr lang="pl-PL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ANISIMOV </a:t>
            </a:r>
            <a:r>
              <a:rPr lang="pl-PL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Sergey</a:t>
            </a:r>
            <a:r>
              <a:rPr lang="pl-PL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prof. dr hab. inż.- przewodniczący</a:t>
            </a:r>
          </a:p>
          <a:p>
            <a:pPr marL="0" indent="0">
              <a:buNone/>
            </a:pPr>
            <a:r>
              <a:rPr lang="pl-PL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TRACZEWSKA M. Teodora, dr hab., prof. </a:t>
            </a:r>
            <a:r>
              <a:rPr lang="pl-PL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nadzw</a:t>
            </a:r>
            <a:r>
              <a:rPr lang="pl-PL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pl-PL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KOTOWSKI Andrzej, prof. dr hab. inż.</a:t>
            </a:r>
          </a:p>
          <a:p>
            <a:pPr marL="0" indent="0">
              <a:buNone/>
            </a:pPr>
            <a:r>
              <a:rPr lang="pl-PL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MACIEJEWSKA Monika, dr hab. inż.</a:t>
            </a:r>
          </a:p>
          <a:p>
            <a:pPr marL="0" indent="0">
              <a:buNone/>
            </a:pPr>
            <a:r>
              <a:rPr lang="pl-PL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CIEŻAK Wojciech, dr inż.</a:t>
            </a:r>
          </a:p>
          <a:p>
            <a:pPr marL="0" indent="0">
              <a:buNone/>
            </a:pPr>
            <a:r>
              <a:rPr lang="pl-PL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POLARCZYK Iwona, dr inż.</a:t>
            </a:r>
          </a:p>
          <a:p>
            <a:pPr marL="0" indent="0">
              <a:buNone/>
            </a:pPr>
            <a:r>
              <a:rPr lang="pl-PL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TRUSZ-ZDYBEK Agnieszka, dr inż.</a:t>
            </a:r>
          </a:p>
          <a:p>
            <a:pPr marL="0" indent="0">
              <a:buNone/>
            </a:pPr>
            <a:r>
              <a:rPr lang="pl-PL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KOWALSKA Izabela, dr hab. inż. </a:t>
            </a:r>
            <a:br>
              <a:rPr lang="pl-PL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WARTALSKA </a:t>
            </a:r>
            <a:r>
              <a:rPr lang="pl-PL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Katarzyna, mgr inż.</a:t>
            </a:r>
          </a:p>
          <a:p>
            <a:pPr marL="0" indent="0" algn="just">
              <a:spcAft>
                <a:spcPts val="0"/>
              </a:spcAft>
              <a:buNone/>
            </a:pPr>
            <a:endParaRPr lang="pl-PL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Posiedzenie Rady Wydziału 12.07.2016r.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2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344816" cy="864096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>Zapewnianie jakości kształcenia</a:t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Hospitacja zajęć dydaktycznych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	</a:t>
            </a:r>
            <a:br>
              <a:rPr lang="pl-PL" sz="20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1340768"/>
            <a:ext cx="7884368" cy="5184576"/>
          </a:xfrm>
        </p:spPr>
        <p:txBody>
          <a:bodyPr>
            <a:normAutofit fontScale="62500" lnSpcReduction="20000"/>
          </a:bodyPr>
          <a:lstStyle/>
          <a:p>
            <a:endParaRPr lang="pl-PL" sz="2400" dirty="0"/>
          </a:p>
          <a:p>
            <a:pPr marL="0" indent="0">
              <a:buNone/>
            </a:pPr>
            <a:r>
              <a:rPr lang="pl-PL" sz="2900" b="1" i="1" dirty="0"/>
              <a:t>Komisje hospitacyjne przeprowadziły ocenę prowadzących </a:t>
            </a:r>
            <a:r>
              <a:rPr lang="pl-PL" sz="2900" b="1" i="1" dirty="0" smtClean="0"/>
              <a:t>zajęcia nauczycieli akademickich </a:t>
            </a:r>
            <a:r>
              <a:rPr lang="pl-PL" sz="2900" b="1" i="1" dirty="0"/>
              <a:t>i doktorantów zgodnie z protokołem </a:t>
            </a:r>
            <a:r>
              <a:rPr lang="pl-PL" sz="2900" b="1" i="1" dirty="0" smtClean="0"/>
              <a:t>hospitacji, biorąc pod uwagę:</a:t>
            </a:r>
          </a:p>
          <a:p>
            <a:pPr marL="0" indent="0">
              <a:buNone/>
            </a:pPr>
            <a:endParaRPr lang="pl-PL" sz="2400" b="1" i="1" dirty="0"/>
          </a:p>
          <a:p>
            <a:pPr marL="457200" indent="-457200">
              <a:buFont typeface="+mj-lt"/>
              <a:buAutoNum type="arabicPeriod"/>
            </a:pPr>
            <a:r>
              <a:rPr lang="pl-PL" sz="2400" b="1" dirty="0" smtClean="0"/>
              <a:t>Przedstawienie </a:t>
            </a:r>
            <a:r>
              <a:rPr lang="pl-PL" sz="2400" b="1" dirty="0"/>
              <a:t>tematu, wyjaśnienie celu i zakresu zajęć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b="1" dirty="0" smtClean="0"/>
              <a:t>Merytoryczny </a:t>
            </a:r>
            <a:r>
              <a:rPr lang="pl-PL" sz="2400" b="1" dirty="0"/>
              <a:t>poziom i aktualność wiedzy przekazywanej studentom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b="1" dirty="0" smtClean="0"/>
              <a:t>Adekwatność </a:t>
            </a:r>
            <a:r>
              <a:rPr lang="pl-PL" sz="2400" b="1" dirty="0"/>
              <a:t>wyboru przykładów –pod względem treści-do omawianych problemów/zagadnień/zadań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b="1" dirty="0" smtClean="0"/>
              <a:t>Merytoryczną </a:t>
            </a:r>
            <a:r>
              <a:rPr lang="pl-PL" sz="2400" b="1" dirty="0"/>
              <a:t>poprawność udzielanych odpowiedzi na pytania </a:t>
            </a:r>
            <a:r>
              <a:rPr lang="pl-PL" sz="2400" b="1" dirty="0" smtClean="0"/>
              <a:t>studentów</a:t>
            </a:r>
          </a:p>
          <a:p>
            <a:pPr marL="0" indent="0">
              <a:buNone/>
            </a:pPr>
            <a:r>
              <a:rPr lang="pl-PL" sz="2400" b="1" dirty="0" smtClean="0"/>
              <a:t>Czy Prowadzący zajęcia: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b="1" dirty="0" smtClean="0"/>
              <a:t>Realizował </a:t>
            </a:r>
            <a:r>
              <a:rPr lang="pl-PL" sz="2400" b="1" dirty="0"/>
              <a:t>zajęcia z zaangażowaniem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b="1" dirty="0" smtClean="0"/>
              <a:t>Wyjaśniał </a:t>
            </a:r>
            <a:r>
              <a:rPr lang="pl-PL" sz="2400" b="1" dirty="0"/>
              <a:t>w zrozumiały sposób omawiane zagadnienia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b="1" dirty="0" smtClean="0"/>
              <a:t>Inspirował </a:t>
            </a:r>
            <a:r>
              <a:rPr lang="pl-PL" sz="2400" b="1" dirty="0"/>
              <a:t>studentów do samodzielnego myślenia (zachęcał do: stawiania pytań, dyskusji, samodzielnego rozwiązywania </a:t>
            </a:r>
            <a:r>
              <a:rPr lang="pl-PL" sz="2400" b="1" dirty="0" smtClean="0"/>
              <a:t>problemów/zadań)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b="1" dirty="0" smtClean="0"/>
              <a:t>Czytelnie </a:t>
            </a:r>
            <a:r>
              <a:rPr lang="pl-PL" sz="2400" b="1" dirty="0"/>
              <a:t>przedstawiał zagadnienia na tablicy lub za pomocą środków </a:t>
            </a:r>
            <a:r>
              <a:rPr lang="pl-PL" sz="2400" b="1" dirty="0" smtClean="0"/>
              <a:t>audiowizualnych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b="1" dirty="0" smtClean="0"/>
              <a:t>Przedstawiał </a:t>
            </a:r>
            <a:r>
              <a:rPr lang="pl-PL" sz="2400" b="1" dirty="0"/>
              <a:t>materiał, który był przygotowany i </a:t>
            </a:r>
            <a:r>
              <a:rPr lang="pl-PL" sz="2400" b="1" dirty="0" smtClean="0"/>
              <a:t>uporządkowany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b="1" dirty="0" smtClean="0"/>
              <a:t>Był </a:t>
            </a:r>
            <a:r>
              <a:rPr lang="pl-PL" sz="2400" b="1" dirty="0"/>
              <a:t>komunikatywny </a:t>
            </a:r>
            <a:endParaRPr lang="pl-PL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2400" b="1" dirty="0" smtClean="0"/>
              <a:t>Posługiwał </a:t>
            </a:r>
            <a:r>
              <a:rPr lang="pl-PL" sz="2400" b="1" dirty="0"/>
              <a:t>się poprawnym językiem </a:t>
            </a:r>
            <a:endParaRPr lang="pl-PL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2400" b="1" dirty="0" smtClean="0"/>
              <a:t>Panował </a:t>
            </a:r>
            <a:r>
              <a:rPr lang="pl-PL" sz="2400" b="1" dirty="0"/>
              <a:t>nad dynamiką grupy </a:t>
            </a:r>
            <a:endParaRPr lang="pl-PL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2400" b="1" dirty="0" smtClean="0"/>
              <a:t>Tempo </a:t>
            </a:r>
            <a:r>
              <a:rPr lang="pl-PL" sz="2400" b="1" dirty="0"/>
              <a:t>prowadzonych zajęć dostosował do możliwości percepcyjnych studentów </a:t>
            </a:r>
            <a:endParaRPr lang="pl-PL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2400" b="1" dirty="0" smtClean="0"/>
              <a:t>Ma </a:t>
            </a:r>
            <a:r>
              <a:rPr lang="pl-PL" sz="2400" b="1" dirty="0"/>
              <a:t>umiejętności przekazywania wiedzy (zwięzłość przekazu, jakość narracji, zdolność nawiązywania kontaktu ze studentami</a:t>
            </a:r>
            <a:r>
              <a:rPr lang="pl-PL" sz="2400" b="1" dirty="0" smtClean="0"/>
              <a:t>).</a:t>
            </a:r>
            <a:endParaRPr lang="pl-PL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Posiedzenie Rady Wydziału 12.07.2016r.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8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344816" cy="864096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>Zapewnianie jakości kształcenia</a:t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Hospitacja zajęć dydaktycznych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	</a:t>
            </a:r>
            <a:br>
              <a:rPr lang="pl-PL" sz="20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1340768"/>
            <a:ext cx="7884368" cy="518457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Aft>
                <a:spcPts val="0"/>
              </a:spcAft>
              <a:buNone/>
            </a:pPr>
            <a:endParaRPr lang="pl-PL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pl-PL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 </a:t>
            </a:r>
            <a:r>
              <a:rPr lang="pl-PL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roku akademickim 2014/2015 hospitowanych </a:t>
            </a:r>
            <a:r>
              <a:rPr lang="pl-PL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było:</a:t>
            </a:r>
          </a:p>
          <a:p>
            <a:pPr algn="just"/>
            <a:r>
              <a:rPr lang="pl-PL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 semestrze zimowym 34 osoby prowadzące zajęcia,</a:t>
            </a:r>
          </a:p>
          <a:p>
            <a:pPr algn="just"/>
            <a:r>
              <a:rPr lang="pl-PL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 semestrze letnim 87 osób prowadzących zajęcia.</a:t>
            </a:r>
          </a:p>
          <a:p>
            <a:pPr algn="just"/>
            <a:endParaRPr lang="pl-PL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 roku akademickim </a:t>
            </a:r>
            <a:r>
              <a:rPr lang="pl-PL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2015/2016 </a:t>
            </a:r>
            <a:r>
              <a:rPr lang="pl-PL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hospitowanych było:</a:t>
            </a:r>
          </a:p>
          <a:p>
            <a:pPr algn="just"/>
            <a:r>
              <a:rPr lang="pl-PL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 semestrze zimowym </a:t>
            </a:r>
            <a:r>
              <a:rPr lang="pl-PL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39 osób prowadzących zajęcia.</a:t>
            </a:r>
            <a:endParaRPr lang="pl-PL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Ocenę wyróżniającą, na 160 przeprowadzonych hospitacji, otrzymało 94% prowadzących zajęcia, a ocenę dobrą pozostałe 6%.</a:t>
            </a:r>
          </a:p>
          <a:p>
            <a:pPr marL="0" indent="0" algn="just">
              <a:buNone/>
            </a:pPr>
            <a:endParaRPr lang="pl-PL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Wyniki hospitacji były jednym ze składników oceny okresowej nauczycieli akademickich przeprowadzanej w roku akademickim 2015/2016.</a:t>
            </a:r>
            <a:endParaRPr lang="pl-PL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Posiedzenie Rady Wydziału 12.07.2016r.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3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344816" cy="864096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>Zapewnianie jakości kształcenia</a:t>
            </a:r>
            <a:br>
              <a:rPr lang="pl-PL" sz="24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2200" dirty="0"/>
              <a:t>Ankietowe badanie opinii </a:t>
            </a:r>
            <a:r>
              <a:rPr lang="pl-PL" sz="2200" dirty="0" smtClean="0"/>
              <a:t>studentów- ankietyzacja elektroniczna uczelniana 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	</a:t>
            </a:r>
            <a:br>
              <a:rPr lang="pl-PL" sz="20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1340768"/>
            <a:ext cx="7884368" cy="518457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2400" b="1" dirty="0" smtClean="0"/>
              <a:t>Zgodnie </a:t>
            </a:r>
            <a:r>
              <a:rPr lang="pl-PL" sz="2400" b="1" dirty="0"/>
              <a:t>z </a:t>
            </a:r>
            <a:r>
              <a:rPr lang="pl-PL" sz="2400" b="1" i="1" dirty="0"/>
              <a:t>Zarządzeniem Wewnętrznym 9/2015 w sprawie informatycznego systemu ankietowego badania opinii studentów i doktorantów o zajęciach dydaktycznych prowadzonych w Politechnice Wrocławskiej</a:t>
            </a:r>
            <a:r>
              <a:rPr lang="pl-PL" sz="2400" b="1" dirty="0"/>
              <a:t>, ankieta jest miarodajna jeżeli zostały spełnione poniższe warunki: </a:t>
            </a:r>
            <a:endParaRPr lang="pl-PL" sz="2400" b="1" dirty="0" smtClean="0"/>
          </a:p>
          <a:p>
            <a:pPr marL="0" indent="0" algn="just">
              <a:buNone/>
            </a:pPr>
            <a:endParaRPr lang="pl-PL" sz="2400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400" b="1" dirty="0" smtClean="0"/>
              <a:t>uczestnik </a:t>
            </a:r>
            <a:r>
              <a:rPr lang="pl-PL" sz="2400" b="1" dirty="0"/>
              <a:t>badania oszacował swój udział w zorganizowanych zajęciach powyżej 41% i w przynajmniej jednym z punktów części II-IV ankiety (dotyczących opinii o prowadzącym, treściach programowych i organizacji zajęć), nie udzielił odpowiedzi </a:t>
            </a:r>
            <a:r>
              <a:rPr lang="pl-PL" sz="2400" b="1" i="1" dirty="0"/>
              <a:t>„</a:t>
            </a:r>
            <a:r>
              <a:rPr lang="pl-PL" sz="2400" b="1" dirty="0"/>
              <a:t>nie mam zdania”, </a:t>
            </a:r>
            <a:endParaRPr lang="pl-PL" sz="2400" b="1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pl-PL" sz="2400" b="1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400" b="1" dirty="0" smtClean="0"/>
              <a:t>liczba </a:t>
            </a:r>
            <a:r>
              <a:rPr lang="pl-PL" sz="2400" b="1" dirty="0"/>
              <a:t>osób, które wypełniły e-kwestionariusze podlegające przetwarzaniu (o czym mowa w punkcie a), jest nie mniejsza niż 40% zapisanych na zajęcia w danej grupie zajęciowej. 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Posiedzenie Rady Wydziału 12.07.2016r.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0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344816" cy="864096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>Zapewnianie jakości kształcenia</a:t>
            </a:r>
            <a:br>
              <a:rPr lang="pl-PL" sz="24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2200" dirty="0"/>
              <a:t>Ankietowe badanie opinii </a:t>
            </a:r>
            <a:r>
              <a:rPr lang="pl-PL" sz="2200" dirty="0" smtClean="0"/>
              <a:t>studentów- ankietyzacja elektroniczna uczelniana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	</a:t>
            </a:r>
            <a:br>
              <a:rPr lang="pl-PL" sz="20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1340768"/>
            <a:ext cx="7884368" cy="518457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pl-PL" sz="2400" dirty="0" smtClean="0"/>
          </a:p>
          <a:p>
            <a:pPr marL="0" indent="0" algn="just">
              <a:buNone/>
            </a:pPr>
            <a:r>
              <a:rPr lang="pl-PL" sz="2400" b="1" dirty="0" smtClean="0"/>
              <a:t>W semestrze zimowym (151 ankiet) i letnim (152 ankiety) </a:t>
            </a:r>
            <a:r>
              <a:rPr lang="pl-PL" sz="2400" b="1" dirty="0"/>
              <a:t>roku akademickiego </a:t>
            </a:r>
            <a:r>
              <a:rPr lang="pl-PL" sz="2400" b="1" dirty="0" smtClean="0"/>
              <a:t>2014/2015</a:t>
            </a:r>
            <a:r>
              <a:rPr lang="pl-PL" sz="2400" b="1" dirty="0"/>
              <a:t> </a:t>
            </a:r>
            <a:r>
              <a:rPr lang="pl-PL" sz="2400" b="1" dirty="0" smtClean="0"/>
              <a:t>oraz w semestrze zimowym (141 ankiet) roku akademickiego 2015/2016 żadna z wypełnionych przez studentów ankiet nie była miarodajna, czyli nie spełniała warunków określonych  </a:t>
            </a:r>
            <a:r>
              <a:rPr lang="pl-PL" sz="2400" b="1" dirty="0"/>
              <a:t>w </a:t>
            </a:r>
            <a:r>
              <a:rPr lang="pl-PL" sz="2400" b="1" dirty="0" smtClean="0"/>
              <a:t>ZW 9/2015 (</a:t>
            </a:r>
            <a:r>
              <a:rPr lang="pl-PL" sz="2400" b="1" i="1" dirty="0" smtClean="0"/>
              <a:t>niska frekwencja </a:t>
            </a:r>
            <a:r>
              <a:rPr lang="pl-PL" sz="2400" b="1" i="1" dirty="0"/>
              <a:t>udziału studentów w </a:t>
            </a:r>
            <a:r>
              <a:rPr lang="pl-PL" sz="2400" b="1" i="1" dirty="0" smtClean="0"/>
              <a:t>ankietach</a:t>
            </a:r>
            <a:r>
              <a:rPr lang="pl-PL" sz="2400" i="1" dirty="0" smtClean="0"/>
              <a:t>).</a:t>
            </a:r>
            <a:endParaRPr lang="pl-PL" sz="2400" b="1" dirty="0" smtClean="0"/>
          </a:p>
          <a:p>
            <a:pPr marL="0" indent="0" algn="just">
              <a:buNone/>
            </a:pPr>
            <a:endParaRPr lang="pl-PL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pl-PL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Wyniki tak skonstruowanej elektronicznej ankietyzacji studentów nie mogą być podstawą oceny dydaktycznej nauczycieli akademickich.</a:t>
            </a:r>
          </a:p>
          <a:p>
            <a:pPr algn="just"/>
            <a:endParaRPr lang="pl-PL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pl-PL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Studenci muszą być odpowiednio motywowani do jej wypełniania lub należy się przyjrzeć samej konstrukcji ankiety.</a:t>
            </a:r>
            <a:endParaRPr lang="pl-PL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Posiedzenie Rady Wydziału 12.07.2016r.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34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344816" cy="864096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>Zapewnianie jakości kształcenia</a:t>
            </a:r>
            <a:br>
              <a:rPr lang="pl-PL" sz="24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2200" dirty="0"/>
              <a:t>Ankietowe badanie opinii </a:t>
            </a:r>
            <a:r>
              <a:rPr lang="pl-PL" sz="2200" dirty="0" smtClean="0"/>
              <a:t>studentów- ankiety wydziałowe 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	</a:t>
            </a:r>
            <a:br>
              <a:rPr lang="pl-PL" sz="20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1340768"/>
            <a:ext cx="7884368" cy="518457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sz="2400" b="1" dirty="0" smtClean="0"/>
              <a:t>Prodziekani oraz </a:t>
            </a:r>
            <a:r>
              <a:rPr lang="pl-PL" sz="2400" b="1" dirty="0"/>
              <a:t>niektórzy członkowie </a:t>
            </a:r>
            <a:r>
              <a:rPr lang="pl-PL" sz="2400" b="1" dirty="0" smtClean="0"/>
              <a:t>Wydziałowego Zespołu </a:t>
            </a:r>
            <a:r>
              <a:rPr lang="pl-PL" sz="2400" b="1" dirty="0"/>
              <a:t>ds. Oceny Jakości </a:t>
            </a:r>
            <a:r>
              <a:rPr lang="pl-PL" sz="2400" b="1" dirty="0" smtClean="0"/>
              <a:t>Kształcenia przeprowadzali badanie ankietowe, głównie studentów III roku studiów inżynierskich kierunku IŚ i OŚ oraz studentów II roku studiów magisterskich obu kierunków, przy pomocy wydziałowej ankiety studenckiej- biorąc pod uwagę:</a:t>
            </a:r>
          </a:p>
          <a:p>
            <a:pPr marL="0" indent="0" algn="just">
              <a:buNone/>
            </a:pPr>
            <a:endParaRPr lang="pl-PL" sz="2400" b="1" dirty="0" smtClean="0"/>
          </a:p>
          <a:p>
            <a:pPr marL="457200" indent="-457200" algn="just">
              <a:buAutoNum type="arabicPeriod"/>
            </a:pPr>
            <a:r>
              <a:rPr lang="pl-PL" sz="2400" b="1" dirty="0" smtClean="0"/>
              <a:t>Kursy w stosunku do których student ma uwagi krytyczne,</a:t>
            </a:r>
          </a:p>
          <a:p>
            <a:pPr marL="457200" indent="-457200" algn="just">
              <a:buAutoNum type="arabicPeriod"/>
            </a:pPr>
            <a:r>
              <a:rPr lang="pl-PL" sz="2400" b="1" dirty="0" smtClean="0"/>
              <a:t>Kursy, które student chce wyróżnić,</a:t>
            </a:r>
          </a:p>
          <a:p>
            <a:pPr marL="457200" indent="-457200" algn="just">
              <a:buAutoNum type="arabicPeriod"/>
            </a:pPr>
            <a:r>
              <a:rPr lang="pl-PL" sz="2400" b="1" dirty="0" smtClean="0"/>
              <a:t>Problemy z konsultacjami u pracowników prowadzących zajęcia,</a:t>
            </a:r>
          </a:p>
          <a:p>
            <a:pPr marL="457200" indent="-457200" algn="just">
              <a:buAutoNum type="arabicPeriod"/>
            </a:pPr>
            <a:r>
              <a:rPr lang="pl-PL" sz="2400" b="1" dirty="0" smtClean="0"/>
              <a:t>Uwagi do pracy dziekanatu</a:t>
            </a:r>
          </a:p>
          <a:p>
            <a:pPr marL="457200" indent="-457200" algn="just">
              <a:buAutoNum type="arabicPeriod"/>
            </a:pPr>
            <a:r>
              <a:rPr lang="pl-PL" sz="2400" b="1" dirty="0" smtClean="0"/>
              <a:t>Inne uwagi wg. spostrzeżeń studenta.</a:t>
            </a:r>
          </a:p>
          <a:p>
            <a:pPr marL="0" indent="0" algn="just">
              <a:buNone/>
            </a:pPr>
            <a:endParaRPr lang="pl-PL" sz="2400" dirty="0" smtClean="0"/>
          </a:p>
          <a:p>
            <a:pPr marL="0" indent="0" algn="just">
              <a:buNone/>
            </a:pPr>
            <a:r>
              <a:rPr lang="pl-PL" sz="2400" b="1" dirty="0" smtClean="0"/>
              <a:t>Wyniki </a:t>
            </a:r>
            <a:r>
              <a:rPr lang="pl-PL" sz="2400" b="1" dirty="0"/>
              <a:t>ankiet </a:t>
            </a:r>
            <a:r>
              <a:rPr lang="pl-PL" sz="2400" b="1" dirty="0" smtClean="0"/>
              <a:t>pozwalają </a:t>
            </a:r>
            <a:r>
              <a:rPr lang="pl-PL" sz="2400" b="1" dirty="0"/>
              <a:t>na </a:t>
            </a:r>
            <a:r>
              <a:rPr lang="pl-PL" sz="2400" b="1" dirty="0" smtClean="0"/>
              <a:t>analizę pracy dydaktycznej ze studentami </a:t>
            </a:r>
            <a:r>
              <a:rPr lang="pl-PL" sz="2400" b="1" dirty="0"/>
              <a:t>i rozmowy z prowadzącymi co do których często pojawiały się uwagi krytyczne.</a:t>
            </a:r>
          </a:p>
          <a:p>
            <a:pPr marL="0" indent="0" algn="just">
              <a:buNone/>
            </a:pPr>
            <a:r>
              <a:rPr lang="pl-PL" sz="2400" b="1" dirty="0"/>
              <a:t>Dzięki ankietom wprowadzono także zmiany w organizacji pracy dziekanatu Wydziału.</a:t>
            </a:r>
          </a:p>
          <a:p>
            <a:pPr marL="457200" indent="-457200" algn="just">
              <a:buAutoNum type="arabicPeriod"/>
            </a:pPr>
            <a:endParaRPr lang="pl-PL" sz="2400" b="1" dirty="0" smtClean="0"/>
          </a:p>
          <a:p>
            <a:pPr marL="457200" indent="-457200" algn="just">
              <a:buAutoNum type="arabicPeriod"/>
            </a:pPr>
            <a:endParaRPr lang="pl-PL" sz="2400" dirty="0" smtClean="0"/>
          </a:p>
          <a:p>
            <a:pPr marL="457200" indent="-457200" algn="just">
              <a:buAutoNum type="arabicPeriod"/>
            </a:pPr>
            <a:endParaRPr lang="pl-PL" sz="2400" dirty="0" smtClean="0"/>
          </a:p>
          <a:p>
            <a:pPr marL="0" indent="0" algn="just">
              <a:buNone/>
            </a:pPr>
            <a:endParaRPr lang="pl-PL" sz="2400" dirty="0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Posiedzenie Rady Wydziału 12.07.2016r.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07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b="1" dirty="0" smtClean="0"/>
              <a:t>Wydziałowa Komisja </a:t>
            </a:r>
            <a:r>
              <a:rPr lang="pl-PL" sz="1800" b="1" dirty="0"/>
              <a:t>Oceny i Zapewniania Jakości </a:t>
            </a:r>
            <a:r>
              <a:rPr lang="pl-PL" sz="1800" b="1" dirty="0" smtClean="0"/>
              <a:t>Kształcenia</a:t>
            </a:r>
            <a:br>
              <a:rPr lang="pl-PL" sz="1800" b="1" dirty="0" smtClean="0"/>
            </a:br>
            <a:r>
              <a:rPr lang="pl-PL" sz="1800" dirty="0"/>
              <a:t>Skład Komisji na kadencję </a:t>
            </a:r>
            <a:r>
              <a:rPr lang="pl-PL" sz="1800" dirty="0" smtClean="0"/>
              <a:t>2012-2016:</a:t>
            </a: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1340768"/>
            <a:ext cx="7776864" cy="51845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dirty="0"/>
              <a:t> </a:t>
            </a:r>
            <a:endParaRPr lang="pl-PL" sz="4000" dirty="0"/>
          </a:p>
          <a:p>
            <a:r>
              <a:rPr lang="pl-PL" sz="4800" b="1" dirty="0"/>
              <a:t>PIEKARSKA Katarzyna, dr hab. inż., prof. </a:t>
            </a:r>
            <a:r>
              <a:rPr lang="pl-PL" sz="4800" b="1" dirty="0" err="1"/>
              <a:t>nadzw</a:t>
            </a:r>
            <a:r>
              <a:rPr lang="pl-PL" sz="4800" b="1" dirty="0"/>
              <a:t>.- przewodnicząca</a:t>
            </a:r>
          </a:p>
          <a:p>
            <a:r>
              <a:rPr lang="pl-PL" sz="4800" b="1" dirty="0"/>
              <a:t>KOTOWSKI Andrzej, prof. dr hab. inż., przewodniczący komisji programowych</a:t>
            </a:r>
          </a:p>
          <a:p>
            <a:r>
              <a:rPr lang="pl-PL" sz="4800" b="1" dirty="0"/>
              <a:t>ANISIMOV </a:t>
            </a:r>
            <a:r>
              <a:rPr lang="pl-PL" sz="4800" b="1" dirty="0" err="1"/>
              <a:t>Sergey</a:t>
            </a:r>
            <a:r>
              <a:rPr lang="pl-PL" sz="4800" b="1" dirty="0"/>
              <a:t> prof. dr hab. inż.- przewodniczący komisji programowej IŚ</a:t>
            </a:r>
          </a:p>
          <a:p>
            <a:r>
              <a:rPr lang="pl-PL" sz="4800" b="1" dirty="0"/>
              <a:t>TRACZEWSKA M. Teodora, dr hab., prof. </a:t>
            </a:r>
            <a:r>
              <a:rPr lang="pl-PL" sz="4800" b="1" dirty="0" err="1"/>
              <a:t>nadzw</a:t>
            </a:r>
            <a:r>
              <a:rPr lang="pl-PL" sz="4800" b="1" dirty="0"/>
              <a:t>.-  przewodnicząca komisji programowej OŚ</a:t>
            </a:r>
          </a:p>
          <a:p>
            <a:r>
              <a:rPr lang="pl-PL" sz="4800" b="1" dirty="0"/>
              <a:t>SZETELA Ryszard, dr hab. inż., prof. </a:t>
            </a:r>
            <a:r>
              <a:rPr lang="pl-PL" sz="4800" b="1" dirty="0" err="1"/>
              <a:t>nadzw</a:t>
            </a:r>
            <a:r>
              <a:rPr lang="pl-PL" sz="4800" b="1" dirty="0"/>
              <a:t>.</a:t>
            </a:r>
          </a:p>
          <a:p>
            <a:r>
              <a:rPr lang="pl-PL" sz="4800" b="1" dirty="0"/>
              <a:t>JEŻOWIECKI Janusz prof. dr hab. inż.- kierownik studiów doktoranckich</a:t>
            </a:r>
          </a:p>
          <a:p>
            <a:r>
              <a:rPr lang="pl-PL" sz="4800" b="1" dirty="0"/>
              <a:t>SZCZĘŚNIAK Sylwia, dr inż. </a:t>
            </a:r>
          </a:p>
          <a:p>
            <a:r>
              <a:rPr lang="pl-PL" sz="4800" b="1" dirty="0"/>
              <a:t>CIEŻAK Wojciech, dr inż.</a:t>
            </a:r>
          </a:p>
          <a:p>
            <a:r>
              <a:rPr lang="pl-PL" sz="4800" b="1" dirty="0"/>
              <a:t>POLARCZYK Iwona, dr inż. </a:t>
            </a:r>
          </a:p>
          <a:p>
            <a:r>
              <a:rPr lang="pl-PL" sz="4800" b="1" dirty="0"/>
              <a:t>TRUSZ-ZDYBEK Agnieszka, dr inż.</a:t>
            </a:r>
          </a:p>
          <a:p>
            <a:r>
              <a:rPr lang="pl-PL" sz="4800" b="1" dirty="0"/>
              <a:t>KOWALSKA Izabela, dr hab. inż. -od 18.11.2014r.</a:t>
            </a:r>
          </a:p>
          <a:p>
            <a:r>
              <a:rPr lang="pl-PL" sz="4800" b="1" dirty="0"/>
              <a:t>LICZNAR Paweł, dr hab. inż., prof. </a:t>
            </a:r>
            <a:r>
              <a:rPr lang="pl-PL" sz="4800" b="1" dirty="0" err="1"/>
              <a:t>nadzw</a:t>
            </a:r>
            <a:r>
              <a:rPr lang="pl-PL" sz="4800" b="1" dirty="0"/>
              <a:t>. -od 18.11.2014r.</a:t>
            </a:r>
          </a:p>
          <a:p>
            <a:r>
              <a:rPr lang="pl-PL" sz="4800" b="1" dirty="0"/>
              <a:t>MACIEJEWSKA Monika, dr hab. inż. -od 18.11.2014r.</a:t>
            </a:r>
          </a:p>
          <a:p>
            <a:r>
              <a:rPr lang="pl-PL" sz="4800" b="1" dirty="0"/>
              <a:t>KAŹMIERCZAK Bartosz, dr inż. -od 18.11.2014r.</a:t>
            </a:r>
          </a:p>
          <a:p>
            <a:r>
              <a:rPr lang="pl-PL" sz="4800" b="1" dirty="0"/>
              <a:t>KOWALSKI Piotr, dr inż. -od 18.11.2014r.</a:t>
            </a:r>
          </a:p>
          <a:p>
            <a:r>
              <a:rPr lang="pl-PL" sz="4800" b="1" dirty="0"/>
              <a:t>MIODOŃSKI Stanisław, dr inż. -od 18.11.2014r.</a:t>
            </a:r>
          </a:p>
          <a:p>
            <a:r>
              <a:rPr lang="pl-PL" sz="4800" b="1" dirty="0"/>
              <a:t>ŁĄTKA Małgorzata, mgr inż.- przedstawiciel administracji-od 18.11.2014r.</a:t>
            </a:r>
          </a:p>
          <a:p>
            <a:r>
              <a:rPr lang="pl-PL" sz="4800" b="1" dirty="0"/>
              <a:t>RUCKA Katarzyna, mgr inż.- przedstawiciel pracowników inż.-</a:t>
            </a:r>
            <a:r>
              <a:rPr lang="pl-PL" sz="4800" b="1" dirty="0" err="1"/>
              <a:t>tech</a:t>
            </a:r>
            <a:r>
              <a:rPr lang="pl-PL" sz="4800" b="1" dirty="0"/>
              <a:t>.- od 18.11.2014r.</a:t>
            </a:r>
          </a:p>
          <a:p>
            <a:r>
              <a:rPr lang="pl-PL" sz="4800" b="1" dirty="0"/>
              <a:t>DŻUGAJ Dagmara, mgr inż.- przedstawiciel doktorantów- do 18.11.2014r.</a:t>
            </a:r>
          </a:p>
          <a:p>
            <a:r>
              <a:rPr lang="pl-PL" sz="4800" b="1" dirty="0"/>
              <a:t>BURZAWA Bartosz- przedstawiciel studentów- do 18.11.2014r.</a:t>
            </a:r>
          </a:p>
          <a:p>
            <a:r>
              <a:rPr lang="pl-PL" sz="4800" b="1" dirty="0"/>
              <a:t>WARTALSKA Katarzyna, mgr inż.- przedstawiciel doktorantów-od 18.11.2014r.</a:t>
            </a:r>
          </a:p>
          <a:p>
            <a:r>
              <a:rPr lang="pl-PL" sz="4800" b="1" dirty="0"/>
              <a:t>KĄKOL Patrycja, inż.- przedstawiciel studentów</a:t>
            </a:r>
          </a:p>
          <a:p>
            <a:r>
              <a:rPr lang="pl-PL" sz="4800" b="1" dirty="0"/>
              <a:t>SIEDLECKA Agata, inż. - przedstawiciel studentów -od 18.11.2014r.</a:t>
            </a:r>
          </a:p>
          <a:p>
            <a:r>
              <a:rPr lang="pl-PL" sz="4800" b="1" dirty="0"/>
              <a:t>ZYCHAL-KORDYLEWSKA Joanna, inż.- przedstawiciel studentów -od 18.11.2014r.</a:t>
            </a:r>
          </a:p>
          <a:p>
            <a:r>
              <a:rPr lang="pl-PL" sz="4800" b="1" dirty="0"/>
              <a:t>WÓJCIK Aleksandra, inż.- przedstawiciel studentów -od 18.11.2014r. 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Posiedzenie Rady Wydziału 12.07.2016r.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25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848872" cy="864096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>Zapewnianie jakości kształcenia</a:t>
            </a:r>
            <a:br>
              <a:rPr lang="pl-PL" sz="24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2200" dirty="0" smtClean="0"/>
              <a:t>Akademicki System Archiwizacji Prac- Uczelniany System </a:t>
            </a:r>
            <a:r>
              <a:rPr lang="pl-PL" sz="2200" dirty="0" err="1" smtClean="0"/>
              <a:t>Antyplagiatowy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	</a:t>
            </a:r>
            <a:br>
              <a:rPr lang="pl-PL" sz="20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1340768"/>
            <a:ext cx="7884368" cy="5184576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l-PL" sz="2600" b="1" dirty="0" smtClean="0"/>
              <a:t>Monitorowanie procesu dyplomowania</a:t>
            </a:r>
          </a:p>
          <a:p>
            <a:pPr marL="0" indent="0" algn="just">
              <a:buNone/>
            </a:pPr>
            <a:endParaRPr lang="pl-PL" sz="2000" b="1" dirty="0" smtClean="0"/>
          </a:p>
          <a:p>
            <a:pPr marL="0" indent="0" algn="just">
              <a:buNone/>
            </a:pP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roku akademickim 2014/2015 wdrożono Akademicki System Archiwizacji Prac (ASAP) zgodnie z zarządzeniem wewnętrznym ZW 75/2015. </a:t>
            </a:r>
          </a:p>
          <a:p>
            <a:pPr marL="0" indent="0" algn="just">
              <a:buNone/>
            </a:pPr>
            <a:endParaRPr lang="pl-PL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terminie wyznaczonym przez 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Dziekana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wprowadza poprzez portal Akademicki System Archiwizacji 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„ASAP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zgodnie z 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instrukcją dostępną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pod 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adresem 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asap.pwr.ed u.pl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pracę 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dyplomową.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Opiekun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niezwłocznie, w nieprzekraczalnym terminie dwóch dni roboczych od dnia wprowadzenia przez studenta pracy dyplomowej do 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systemu,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przesyła ją do analizy w ASAP zgodnie z instrukcją dostępną w tym systemie online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Protokół kontroli oryginalności pracy 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dyplomowej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powinien niezwłocznie zostać sporządzony i wydrukowany przez 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opiekuna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nieprzekraczalnym terminie trzech dni roboczych od dnia zawiadomienia przez system opiekuna o wygenerowaniu raportu podobieństwa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Wydrukowany i podpisany przez opiekuna 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protokół, wydrukowaną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pierwszą stronę raportu </a:t>
            </a:r>
            <a:r>
              <a:rPr lang="pl-PL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anyplagiatowego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dane personalne oraz wynik prawdopodobieństwa), oświadczenie 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studenta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oraz wydrukowaną pracę dyplomową i opinię o pracy dyplomowej opiekun przedkłada recenzentowi.</a:t>
            </a:r>
          </a:p>
          <a:p>
            <a:pPr marL="0" indent="0" algn="just">
              <a:buNone/>
            </a:pPr>
            <a:endParaRPr lang="pl-PL" sz="2400" dirty="0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Posiedzenie Rady Wydziału 12.07.2016r.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8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344816" cy="864096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>Zapewnianie jakości kształcenia</a:t>
            </a:r>
            <a:br>
              <a:rPr lang="pl-PL" sz="24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2200" dirty="0" smtClean="0"/>
              <a:t>System </a:t>
            </a:r>
            <a:r>
              <a:rPr lang="pl-PL" sz="2200" i="1" dirty="0" smtClean="0"/>
              <a:t>DYPLOMY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	</a:t>
            </a:r>
            <a:br>
              <a:rPr lang="pl-PL" sz="20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1340768"/>
            <a:ext cx="7884368" cy="51845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 smtClean="0"/>
              <a:t>W roku akademickim 2015/2016 wdrożono, po testach wydziałowych, ogólnouczelniany system </a:t>
            </a:r>
            <a:r>
              <a:rPr lang="pl-PL" sz="2400" i="1" dirty="0" smtClean="0"/>
              <a:t>DYPLOMY</a:t>
            </a:r>
            <a:r>
              <a:rPr lang="pl-PL" sz="2400" dirty="0" smtClean="0"/>
              <a:t>. System umożliwia prezentację tematów dyplomowych oferowanych przez poszczególnych prowadzących oraz ich wybór przez zainteresowanych danym tematem studentów. W systemie przygotowuje się także kartę tematu pracy dyplomowej, jej opinię i recenzję.</a:t>
            </a:r>
          </a:p>
          <a:p>
            <a:pPr marL="0" indent="0" algn="just">
              <a:buNone/>
            </a:pPr>
            <a:endParaRPr lang="pl-PL" sz="2400" dirty="0" smtClean="0"/>
          </a:p>
          <a:p>
            <a:pPr marL="0" indent="0" algn="just">
              <a:buNone/>
            </a:pPr>
            <a:r>
              <a:rPr lang="pl-PL" sz="2400" dirty="0" smtClean="0"/>
              <a:t>W systemie rozdano tematy prac magisterskich bronionych latem 2016r. oraz tematy prac inżynierskich dla studentów studiów stacjonarnych i niestacjonarnych oraz tematy prac magisterskich dla studentów studiów niestacjonarnych, które będą bronione zimą 2017r.</a:t>
            </a:r>
          </a:p>
          <a:p>
            <a:pPr marL="0" indent="0" algn="just">
              <a:buNone/>
            </a:pPr>
            <a:endParaRPr lang="pl-PL" sz="2400" dirty="0" smtClean="0"/>
          </a:p>
          <a:p>
            <a:pPr marL="0" indent="0" algn="just">
              <a:buNone/>
            </a:pPr>
            <a:endParaRPr lang="pl-PL" sz="2400" dirty="0" smtClean="0"/>
          </a:p>
          <a:p>
            <a:pPr marL="0" indent="0" algn="just">
              <a:buNone/>
            </a:pPr>
            <a:endParaRPr lang="pl-PL" sz="2400" dirty="0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Posiedzenie Rady Wydziału 12.07.2016r.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25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344816" cy="864096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>Zapewnianie jakości kształcenia</a:t>
            </a:r>
            <a:br>
              <a:rPr lang="pl-PL" sz="24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2200" dirty="0" smtClean="0"/>
              <a:t>System </a:t>
            </a:r>
            <a:r>
              <a:rPr lang="pl-PL" sz="2200" i="1" dirty="0" smtClean="0"/>
              <a:t>DYPLOMY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	</a:t>
            </a:r>
            <a:br>
              <a:rPr lang="pl-PL" sz="20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1340768"/>
            <a:ext cx="7884368" cy="51845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2400" dirty="0" smtClean="0"/>
          </a:p>
          <a:p>
            <a:pPr marL="0" indent="0" algn="just">
              <a:buNone/>
            </a:pPr>
            <a:endParaRPr lang="pl-PL" sz="2400" dirty="0" smtClean="0"/>
          </a:p>
          <a:p>
            <a:pPr marL="0" indent="0" algn="just">
              <a:buNone/>
            </a:pPr>
            <a:endParaRPr lang="pl-PL" sz="2400" dirty="0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Posiedzenie Rady Wydziału 12.07.2016r.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49" y="1711325"/>
            <a:ext cx="7095307" cy="402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71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344816" cy="864096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>Zapewnianie jakości kształcenia</a:t>
            </a:r>
            <a:br>
              <a:rPr lang="pl-PL" sz="24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2200" dirty="0" smtClean="0"/>
              <a:t>System </a:t>
            </a:r>
            <a:r>
              <a:rPr lang="pl-PL" sz="2200" i="1" dirty="0" smtClean="0"/>
              <a:t>DYPLOMY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	</a:t>
            </a:r>
            <a:br>
              <a:rPr lang="pl-PL" sz="20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1340768"/>
            <a:ext cx="7884368" cy="51845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2400" dirty="0" smtClean="0"/>
          </a:p>
          <a:p>
            <a:pPr marL="0" indent="0" algn="just">
              <a:buNone/>
            </a:pPr>
            <a:endParaRPr lang="pl-PL" sz="2400" dirty="0" smtClean="0"/>
          </a:p>
          <a:p>
            <a:pPr marL="0" indent="0" algn="just">
              <a:buNone/>
            </a:pPr>
            <a:endParaRPr lang="pl-PL" sz="2400" dirty="0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Posiedzenie Rady Wydziału 12.07.2016r.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378075"/>
            <a:ext cx="6735266" cy="306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40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344816" cy="864096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>Zapewnianie jakości kształcenia</a:t>
            </a:r>
            <a:br>
              <a:rPr lang="pl-PL" sz="24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2200" dirty="0" smtClean="0"/>
              <a:t>Międzynarodowa wymiana studencka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	</a:t>
            </a:r>
            <a:br>
              <a:rPr lang="pl-PL" sz="20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1340768"/>
            <a:ext cx="7884368" cy="5184576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q"/>
            </a:pPr>
            <a:r>
              <a:rPr lang="pl-PL" sz="2000" b="1" dirty="0"/>
              <a:t>Monitorowanie międzynarodowej wymiany </a:t>
            </a:r>
            <a:r>
              <a:rPr lang="pl-PL" sz="2000" b="1" dirty="0" smtClean="0"/>
              <a:t>studenckiej</a:t>
            </a:r>
            <a:endParaRPr lang="pl-PL" sz="2000" dirty="0"/>
          </a:p>
          <a:p>
            <a:pPr marL="0" indent="0" algn="just">
              <a:buNone/>
            </a:pPr>
            <a:endParaRPr lang="pl-PL" sz="2400" dirty="0" smtClean="0"/>
          </a:p>
          <a:p>
            <a:pPr marL="0" indent="0" algn="just">
              <a:buNone/>
            </a:pPr>
            <a:endParaRPr lang="pl-PL" sz="2400" dirty="0" smtClean="0"/>
          </a:p>
          <a:p>
            <a:pPr marL="0" indent="0" algn="just">
              <a:buNone/>
            </a:pPr>
            <a:endParaRPr lang="pl-PL" sz="2400" dirty="0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Posiedzenie Rady Wydziału 12.07.2016r.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7297737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96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344816" cy="864096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>Zapewnianie jakości kształcenia</a:t>
            </a:r>
            <a:br>
              <a:rPr lang="pl-PL" sz="24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2200" dirty="0" smtClean="0"/>
              <a:t>Praktyki studenckie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	</a:t>
            </a:r>
            <a:br>
              <a:rPr lang="pl-PL" sz="20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1340768"/>
            <a:ext cx="7884368" cy="5184576"/>
          </a:xfrm>
        </p:spPr>
        <p:txBody>
          <a:bodyPr>
            <a:normAutofit fontScale="92500" lnSpcReduction="10000"/>
          </a:bodyPr>
          <a:lstStyle/>
          <a:p>
            <a:pPr lvl="0" algn="just">
              <a:buFont typeface="Wingdings" panose="05000000000000000000" pitchFamily="2" charset="2"/>
              <a:buChar char="q"/>
            </a:pPr>
            <a:r>
              <a:rPr lang="pl-PL" sz="2000" b="1" dirty="0"/>
              <a:t>Monitorowanie </a:t>
            </a:r>
            <a:r>
              <a:rPr lang="pl-PL" sz="2000" b="1" dirty="0" smtClean="0"/>
              <a:t>praktyk studenckich</a:t>
            </a:r>
          </a:p>
          <a:p>
            <a:pPr lvl="0" algn="just">
              <a:buFont typeface="Wingdings" panose="05000000000000000000" pitchFamily="2" charset="2"/>
              <a:buChar char="q"/>
            </a:pPr>
            <a:endParaRPr lang="pl-PL" sz="2000" b="1" dirty="0" smtClean="0"/>
          </a:p>
          <a:p>
            <a:pPr marL="0" indent="0">
              <a:buNone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Podstawowym elementem kształcenia od strony praktycznej i zdobywania umiejętności 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są praktyki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zawodowe.</a:t>
            </a:r>
          </a:p>
          <a:p>
            <a:pPr marL="0" indent="0" algn="just">
              <a:spcBef>
                <a:spcPts val="300"/>
              </a:spcBef>
              <a:buNone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Wszelkie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sprawy związane z praktykami zawodowymi podlegają merytorycznie Pełnomocnikom Dziekana ds. Praktyk Studenckich, którymi są:</a:t>
            </a:r>
          </a:p>
          <a:p>
            <a:pPr algn="just">
              <a:spcBef>
                <a:spcPts val="300"/>
              </a:spcBef>
            </a:pP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inż. Agnieszka 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Trusz-</a:t>
            </a:r>
            <a:r>
              <a:rPr lang="pl-PL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Zdybek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której podlegają Studenci kierunku Ochrona Środowiska oraz kierunku Inżynieria Środowiska – specjalności dyplomowania Zaopatrzenie w Wodę, Usuwanie Ścieków i Zagospodarowanie Odpadów oraz Inżynieria Ochrony Atmosfery,</a:t>
            </a:r>
          </a:p>
          <a:p>
            <a:pPr algn="just">
              <a:spcBef>
                <a:spcPts val="300"/>
              </a:spcBef>
            </a:pP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inż. Edyta 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Dudkiewicz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której podlegają Studenci kierunku Inżynieria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Środowiska–specjalność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dyplomowania Klimatyzacja, Ogrzewnictwo i Instalacje Sanitarne.</a:t>
            </a:r>
          </a:p>
          <a:p>
            <a:pPr marL="0" indent="0">
              <a:buNone/>
            </a:pPr>
            <a:r>
              <a:rPr lang="pl-PL" sz="2400" dirty="0">
                <a:solidFill>
                  <a:srgbClr val="565656"/>
                </a:solidFill>
                <a:latin typeface="Arial"/>
              </a:rPr>
              <a:t> </a:t>
            </a:r>
          </a:p>
          <a:p>
            <a:pPr marL="0" indent="0" algn="just">
              <a:buNone/>
            </a:pPr>
            <a:endParaRPr lang="pl-PL" sz="2400" dirty="0" smtClean="0"/>
          </a:p>
          <a:p>
            <a:pPr marL="0" indent="0" algn="just">
              <a:buNone/>
            </a:pPr>
            <a:endParaRPr lang="pl-PL" sz="2400" dirty="0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Posiedzenie Rady Wydziału 12.07.2016r.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8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344816" cy="864096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>Zapewnianie jakości kształcenia</a:t>
            </a:r>
            <a:br>
              <a:rPr lang="pl-PL" sz="24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2200" dirty="0" smtClean="0"/>
              <a:t>Praktyki studenckie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	</a:t>
            </a:r>
            <a:br>
              <a:rPr lang="pl-PL" sz="20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1340768"/>
            <a:ext cx="7884368" cy="5184576"/>
          </a:xfrm>
        </p:spPr>
        <p:txBody>
          <a:bodyPr>
            <a:normAutofit fontScale="47500" lnSpcReduction="20000"/>
          </a:bodyPr>
          <a:lstStyle/>
          <a:p>
            <a:pPr lvl="0" algn="just">
              <a:buFont typeface="Wingdings" panose="05000000000000000000" pitchFamily="2" charset="2"/>
              <a:buChar char="q"/>
            </a:pPr>
            <a:r>
              <a:rPr lang="pl-PL" sz="3400" b="1" dirty="0"/>
              <a:t>Monitorowanie </a:t>
            </a:r>
            <a:r>
              <a:rPr lang="pl-PL" sz="3400" b="1" dirty="0" smtClean="0"/>
              <a:t>praktyk studenckich</a:t>
            </a:r>
          </a:p>
          <a:p>
            <a:pPr lvl="0" algn="just">
              <a:buFont typeface="Wingdings" panose="05000000000000000000" pitchFamily="2" charset="2"/>
              <a:buChar char="q"/>
            </a:pPr>
            <a:endParaRPr lang="pl-PL" sz="2200" b="1" dirty="0" smtClean="0"/>
          </a:p>
          <a:p>
            <a:pPr algn="just"/>
            <a:r>
              <a:rPr lang="pl-PL" sz="2500" b="1" dirty="0" smtClean="0"/>
              <a:t>Student</a:t>
            </a:r>
            <a:r>
              <a:rPr lang="pl-PL" sz="2500" b="1" dirty="0"/>
              <a:t>, po zapoznaniu się z ramowym programem praktyki, sam dokonuje wyboru przedsiębiorstwa (jego działalność powinna być związana z kierunkiem studiów), w którym chce ją zrealizować. Praktyka powinna się odbywać w miejscu stałego zamieszkania </a:t>
            </a:r>
            <a:r>
              <a:rPr lang="pl-PL" sz="2500" b="1" dirty="0" smtClean="0"/>
              <a:t>Studenta.</a:t>
            </a:r>
          </a:p>
          <a:p>
            <a:pPr algn="just"/>
            <a:r>
              <a:rPr lang="pl-PL" sz="2500" b="1" dirty="0" smtClean="0"/>
              <a:t>Student </a:t>
            </a:r>
            <a:r>
              <a:rPr lang="pl-PL" sz="2500" b="1" dirty="0"/>
              <a:t>zwraca się do wybranego przez siebie przedsiębiorstwa z podaniem o możliwość odbycia bezpłatnej praktyki </a:t>
            </a:r>
            <a:r>
              <a:rPr lang="pl-PL" sz="2500" b="1" dirty="0" smtClean="0"/>
              <a:t>. Po </a:t>
            </a:r>
            <a:r>
              <a:rPr lang="pl-PL" sz="2500" b="1" dirty="0"/>
              <a:t>uzyskaniu zgody przedsiębiorstwa na odbycie praktyki (potwierdzonej pisemnie z podaniem dokładnego terminu i nazwiska opiekuna z ramienia przedsiębiorstwa), Student dostarcza do właściwego Pełnomocnika Dziekana ds. Praktyk Studenckich – w czasie trwania semestru letniego, nie później niż do dnia zakończenia zajęć dydaktycznych </a:t>
            </a:r>
            <a:r>
              <a:rPr lang="pl-PL" sz="2500" b="1" dirty="0" smtClean="0"/>
              <a:t> </a:t>
            </a:r>
            <a:r>
              <a:rPr lang="pl-PL" sz="2500" b="1" dirty="0"/>
              <a:t>wypełnione następujące </a:t>
            </a:r>
            <a:r>
              <a:rPr lang="pl-PL" sz="2500" b="1" dirty="0" smtClean="0"/>
              <a:t>dokumenty: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500" b="1" dirty="0" smtClean="0"/>
              <a:t>zgodę </a:t>
            </a:r>
            <a:r>
              <a:rPr lang="pl-PL" sz="2500" b="1" dirty="0"/>
              <a:t>przedsiębiorstwa na odbycie </a:t>
            </a:r>
            <a:r>
              <a:rPr lang="pl-PL" sz="2500" b="1" dirty="0" smtClean="0"/>
              <a:t>praktyki,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500" b="1" dirty="0" smtClean="0"/>
              <a:t>podanie </a:t>
            </a:r>
            <a:r>
              <a:rPr lang="pl-PL" sz="2500" b="1" dirty="0"/>
              <a:t>do Pełnomocnika Dziekana ds. Praktyk Studenckich o wyrażenie zgody na odbycie </a:t>
            </a:r>
            <a:r>
              <a:rPr lang="pl-PL" sz="2500" b="1" dirty="0" smtClean="0"/>
              <a:t>praktyki</a:t>
            </a:r>
          </a:p>
          <a:p>
            <a:pPr marL="0" indent="0" algn="just">
              <a:buNone/>
            </a:pPr>
            <a:r>
              <a:rPr lang="pl-PL" sz="2500" b="1" dirty="0"/>
              <a:t> </a:t>
            </a:r>
            <a:r>
              <a:rPr lang="pl-PL" sz="2500" b="1" dirty="0" smtClean="0"/>
              <a:t>          indywidualnej  (na czas  odbywania </a:t>
            </a:r>
            <a:r>
              <a:rPr lang="pl-PL" sz="2500" b="1" dirty="0"/>
              <a:t>praktyki Student ma obowiązek ubezpieczyć się od następstw </a:t>
            </a:r>
            <a:r>
              <a:rPr lang="pl-PL" sz="2500" b="1" dirty="0" smtClean="0"/>
              <a:t>nieszczęśliwych</a:t>
            </a:r>
          </a:p>
          <a:p>
            <a:pPr marL="0" indent="0" algn="just">
              <a:buNone/>
            </a:pPr>
            <a:r>
              <a:rPr lang="pl-PL" sz="2500" b="1" dirty="0"/>
              <a:t> </a:t>
            </a:r>
            <a:r>
              <a:rPr lang="pl-PL" sz="2500" b="1" dirty="0" smtClean="0"/>
              <a:t>          wypadków),</a:t>
            </a:r>
            <a:endParaRPr lang="pl-PL" sz="2500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500" b="1" dirty="0" smtClean="0"/>
              <a:t>2 </a:t>
            </a:r>
            <a:r>
              <a:rPr lang="pl-PL" sz="2500" b="1" dirty="0"/>
              <a:t>egzemplarze wydrukowanego dwustronnie  </a:t>
            </a:r>
            <a:r>
              <a:rPr lang="pl-PL" sz="2500" b="1" dirty="0" smtClean="0"/>
              <a:t>i </a:t>
            </a:r>
            <a:r>
              <a:rPr lang="pl-PL" sz="2500" b="1" dirty="0"/>
              <a:t>wypełnionego porozumienia o organizacji zawodowych </a:t>
            </a:r>
            <a:r>
              <a:rPr lang="pl-PL" sz="2500" b="1" dirty="0" smtClean="0"/>
              <a:t>  praktyk </a:t>
            </a:r>
            <a:r>
              <a:rPr lang="pl-PL" sz="2500" b="1" dirty="0"/>
              <a:t>studenckich </a:t>
            </a:r>
            <a:r>
              <a:rPr lang="pl-PL" sz="2500" b="1" dirty="0" smtClean="0"/>
              <a:t>,</a:t>
            </a:r>
            <a:endParaRPr lang="pl-PL" sz="2500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500" b="1" dirty="0" smtClean="0"/>
              <a:t>2 </a:t>
            </a:r>
            <a:r>
              <a:rPr lang="pl-PL" sz="2500" b="1" dirty="0"/>
              <a:t>egzemplarze ramowego programu </a:t>
            </a:r>
            <a:r>
              <a:rPr lang="pl-PL" sz="2500" b="1" dirty="0" smtClean="0"/>
              <a:t>praktyki,</a:t>
            </a:r>
          </a:p>
          <a:p>
            <a:pPr algn="just"/>
            <a:r>
              <a:rPr lang="pl-PL" sz="2500" b="1" dirty="0" smtClean="0"/>
              <a:t>Po </a:t>
            </a:r>
            <a:r>
              <a:rPr lang="pl-PL" sz="2500" b="1" dirty="0"/>
              <a:t>akceptacji dokumentów Student zobowiązany jest do stawienia się w uzgodnionym terminie w miejscu odbywania </a:t>
            </a:r>
            <a:r>
              <a:rPr lang="pl-PL" sz="2500" b="1" dirty="0" smtClean="0"/>
              <a:t>praktyki,</a:t>
            </a:r>
          </a:p>
          <a:p>
            <a:pPr algn="just"/>
            <a:r>
              <a:rPr lang="pl-PL" sz="2500" b="1" dirty="0" smtClean="0"/>
              <a:t>Porozumienie </a:t>
            </a:r>
            <a:r>
              <a:rPr lang="pl-PL" sz="2500" b="1" dirty="0"/>
              <a:t>o organizacji zawodowych praktyk studenckich z przedsiębiorstwem przyjmującym Studenta na praktykę, po podpisaniu przez Dziekana, zostanie przekazane do właściwego przedsiębiorstwa.</a:t>
            </a:r>
          </a:p>
          <a:p>
            <a:pPr algn="just"/>
            <a:r>
              <a:rPr lang="pl-PL" sz="2500" b="1" dirty="0"/>
              <a:t> </a:t>
            </a:r>
            <a:r>
              <a:rPr lang="pl-PL" sz="2500" b="1" dirty="0" smtClean="0"/>
              <a:t>W </a:t>
            </a:r>
            <a:r>
              <a:rPr lang="pl-PL" sz="2500" b="1" dirty="0"/>
              <a:t>czasie odbywania praktyki Student sporządza sprawozdanie z poszczególnych zadań, w jakich uczestniczył. Sprawozdanie powinno być potwierdzone przez Opiekuna Zakładowego, który może dołączyć swoją opinię i ocenę praktyki. Przykładowe sprawozdania z praktyk mogą być udostępnione do wglądu przez właściwego Pełnomocnika Dziekana.</a:t>
            </a:r>
          </a:p>
          <a:p>
            <a:pPr algn="just"/>
            <a:r>
              <a:rPr lang="pl-PL" sz="2500" b="1" dirty="0" smtClean="0"/>
              <a:t>Po </a:t>
            </a:r>
            <a:r>
              <a:rPr lang="pl-PL" sz="2500" b="1" dirty="0"/>
              <a:t>odbyciu praktyki Student składa – osobiście – sprawozdanie na ręce właściwego Pełnomocnika Dziekana ds. Praktyk Studenckich.</a:t>
            </a:r>
          </a:p>
          <a:p>
            <a:pPr algn="just"/>
            <a:r>
              <a:rPr lang="pl-PL" sz="2500" b="1" dirty="0" smtClean="0"/>
              <a:t>Zaliczenia </a:t>
            </a:r>
            <a:r>
              <a:rPr lang="pl-PL" sz="2500" b="1" dirty="0"/>
              <a:t>praktyki na </a:t>
            </a:r>
            <a:r>
              <a:rPr lang="pl-PL" sz="2500" b="1" dirty="0" smtClean="0"/>
              <a:t>ocenę </a:t>
            </a:r>
            <a:r>
              <a:rPr lang="pl-PL" sz="2500" b="1" dirty="0"/>
              <a:t>dokonuje właściwy Pełnomocnik Dziekana ds. Praktyk Studenckich na podstawie sprawozdania z praktyki i rozmowy ze Studentem.</a:t>
            </a:r>
          </a:p>
          <a:p>
            <a:pPr marL="0" indent="0">
              <a:buNone/>
            </a:pPr>
            <a:endParaRPr lang="pl-PL" sz="2400" dirty="0">
              <a:solidFill>
                <a:srgbClr val="565656"/>
              </a:solidFill>
              <a:latin typeface="Arial"/>
            </a:endParaRPr>
          </a:p>
          <a:p>
            <a:pPr marL="0" indent="0" algn="just">
              <a:buNone/>
            </a:pPr>
            <a:endParaRPr lang="pl-PL" sz="2400" dirty="0" smtClean="0"/>
          </a:p>
          <a:p>
            <a:pPr marL="0" indent="0" algn="just">
              <a:buNone/>
            </a:pPr>
            <a:endParaRPr lang="pl-PL" sz="2400" dirty="0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Posiedzenie Rady Wydziału 12.07.2016r.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1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344816" cy="864096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>Zapewnianie jakości kształcenia</a:t>
            </a:r>
            <a:br>
              <a:rPr lang="pl-PL" sz="24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2200" dirty="0" smtClean="0"/>
              <a:t>Praktyki studenckie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	</a:t>
            </a:r>
            <a:br>
              <a:rPr lang="pl-PL" sz="20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1340768"/>
            <a:ext cx="7884368" cy="5184576"/>
          </a:xfrm>
        </p:spPr>
        <p:txBody>
          <a:bodyPr>
            <a:normAutofit fontScale="92500"/>
          </a:bodyPr>
          <a:lstStyle/>
          <a:p>
            <a:pPr lvl="0" algn="just">
              <a:buFont typeface="Wingdings" panose="05000000000000000000" pitchFamily="2" charset="2"/>
              <a:buChar char="q"/>
            </a:pPr>
            <a:r>
              <a:rPr lang="pl-PL" sz="2600" b="1" dirty="0"/>
              <a:t>Monitorowanie </a:t>
            </a:r>
            <a:r>
              <a:rPr lang="pl-PL" sz="2600" b="1" dirty="0" smtClean="0"/>
              <a:t>praktyk studenckich</a:t>
            </a:r>
          </a:p>
          <a:p>
            <a:pPr lvl="0" algn="just">
              <a:buFont typeface="Wingdings" panose="05000000000000000000" pitchFamily="2" charset="2"/>
              <a:buChar char="q"/>
            </a:pPr>
            <a:endParaRPr lang="pl-PL" sz="2200" b="1" dirty="0" smtClean="0"/>
          </a:p>
          <a:p>
            <a:pPr marL="0" indent="0"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Zalecana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jest realizacja praktyk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okresie wakacyjnym po III roku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Dopuszcza się, za zgodą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opiekuna praktyk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realizację praktyki w czasie roku akademickiego, w dniach wolnych od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zajęć dydaktycznych. Studenci studiów niestacjonarnych mogą ubiegać się o zaliczenie praktyki na podstawie doświadczenia zawodowego (umowa o pracę w zawodzie lub własna działalność zawodowa). </a:t>
            </a:r>
          </a:p>
          <a:p>
            <a:pPr marL="0" indent="0">
              <a:buNone/>
            </a:pPr>
            <a:endParaRPr lang="pl-PL" sz="2400" dirty="0">
              <a:solidFill>
                <a:srgbClr val="5656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Przyjęta ilość opiekunów praktyk zawodowych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wystarczająca i adekwatna do liczby studentów. Studenci nie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zgłaszali dotychczas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prodziekana ds. dydaktyki problemów dotyczących procedury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odbywania praktyk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zawodowych, także nie występowały problemy ze zrealizowaniem praktyk.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2400" dirty="0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Posiedzenie Rady Wydziału 12.07.2016r.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0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344816" cy="864096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>Zapewnianie jakości kształcenia</a:t>
            </a:r>
            <a:br>
              <a:rPr lang="pl-PL" sz="24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2200" dirty="0" smtClean="0"/>
              <a:t>Weryfikacja osiągania założonych efektów kształcenia 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	</a:t>
            </a:r>
            <a:br>
              <a:rPr lang="pl-PL" sz="20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1340768"/>
            <a:ext cx="7884368" cy="5184576"/>
          </a:xfrm>
        </p:spPr>
        <p:txBody>
          <a:bodyPr>
            <a:normAutofit fontScale="475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l-PL" sz="4300" b="1" dirty="0" smtClean="0"/>
              <a:t>Monitorowanie stopnia osiągania założonych efektów kształcenia</a:t>
            </a:r>
          </a:p>
          <a:p>
            <a:pPr marL="0" indent="0" algn="just">
              <a:buNone/>
            </a:pPr>
            <a:endParaRPr lang="pl-PL" sz="4300" b="1" dirty="0" smtClean="0"/>
          </a:p>
          <a:p>
            <a:pPr marL="0" indent="0" algn="just">
              <a:buNone/>
            </a:pPr>
            <a:r>
              <a:rPr lang="pl-PL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Wydziale prowadzona jest systematyczna analiza stopnia osiągania założonych efektów kształcenia </a:t>
            </a:r>
            <a:r>
              <a:rPr lang="pl-PL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pl-PL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semestru letniego </a:t>
            </a:r>
            <a:r>
              <a:rPr lang="pl-PL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2012/2013. </a:t>
            </a:r>
          </a:p>
          <a:p>
            <a:pPr marL="0" indent="0" algn="just">
              <a:buNone/>
            </a:pPr>
            <a:endParaRPr lang="pl-PL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Obligatoryjnej </a:t>
            </a:r>
            <a:r>
              <a:rPr lang="pl-PL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ocenie podlegały wszystkie kursy, które na I </a:t>
            </a:r>
            <a:r>
              <a:rPr lang="pl-PL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stopniu studiów kończyły się egzaminem</a:t>
            </a:r>
            <a:r>
              <a:rPr lang="pl-PL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pl-PL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Analiza prowadzona jest </a:t>
            </a:r>
            <a:r>
              <a:rPr lang="pl-PL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podstawie wyników weryfikacji stopnia osiągania założonych efektów kształcenia w zakresie wiedzy, umiejętności i kompetencji społecznych przez studentów, którzy rozpoczęli studia </a:t>
            </a:r>
            <a:r>
              <a:rPr lang="pl-PL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1 </a:t>
            </a:r>
            <a:r>
              <a:rPr lang="pl-PL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października 2012r. i później, na wszystkich kierunkach i stopniach studiów stacjonarnych i niestacjonarnych. </a:t>
            </a:r>
          </a:p>
          <a:p>
            <a:pPr marL="0" indent="0">
              <a:buNone/>
            </a:pPr>
            <a:endParaRPr lang="pl-PL" sz="4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Weryfikacja </a:t>
            </a:r>
            <a:r>
              <a:rPr lang="pl-PL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efektów kształcenia dla wszystkich </a:t>
            </a:r>
            <a:r>
              <a:rPr lang="pl-PL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kursów została wprowadzona od  </a:t>
            </a:r>
            <a:r>
              <a:rPr lang="pl-PL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semestru letniego </a:t>
            </a:r>
            <a:r>
              <a:rPr lang="pl-PL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2014/2015.</a:t>
            </a:r>
            <a:endParaRPr lang="pl-PL" sz="4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4300" b="1" dirty="0" smtClean="0"/>
          </a:p>
          <a:p>
            <a:pPr marL="0" indent="0" algn="just">
              <a:buNone/>
            </a:pPr>
            <a:endParaRPr lang="pl-PL" sz="2400" dirty="0" smtClean="0"/>
          </a:p>
          <a:p>
            <a:pPr marL="0" indent="0" algn="just">
              <a:buNone/>
            </a:pPr>
            <a:endParaRPr lang="pl-PL" sz="2400" dirty="0" smtClean="0"/>
          </a:p>
          <a:p>
            <a:pPr marL="0" indent="0" algn="just">
              <a:buNone/>
            </a:pPr>
            <a:endParaRPr lang="pl-PL" sz="2400" dirty="0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Posiedzenie Rady Wydziału 12.07.2016r.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381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344816" cy="864096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>Zapewnianie jakości kształcenia</a:t>
            </a:r>
            <a:br>
              <a:rPr lang="pl-PL" sz="24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2200" dirty="0" smtClean="0"/>
              <a:t>Weryfikacja osiągania założonych efektów kształcenia 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	</a:t>
            </a:r>
            <a:br>
              <a:rPr lang="pl-PL" sz="20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1340768"/>
            <a:ext cx="7884368" cy="5184576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pl-PL" sz="4300" b="1" dirty="0" smtClean="0"/>
              <a:t>W bieżącym roku akademickim podjęto próbę stworzenia </a:t>
            </a:r>
            <a:r>
              <a:rPr lang="pl-PL" sz="4300" b="1" i="1" dirty="0" smtClean="0"/>
              <a:t>Wydziałowego</a:t>
            </a:r>
            <a:r>
              <a:rPr lang="pl-PL" sz="4300" b="1" dirty="0" smtClean="0"/>
              <a:t> </a:t>
            </a:r>
            <a:r>
              <a:rPr lang="pl-PL" sz="4300" b="1" i="1" dirty="0"/>
              <a:t>e</a:t>
            </a:r>
            <a:r>
              <a:rPr lang="pl-PL" sz="4300" b="1" i="1" dirty="0" smtClean="0"/>
              <a:t>lektronicznego systemu weryfikacji osiągania założonych efektów kształcenia</a:t>
            </a:r>
            <a:r>
              <a:rPr lang="pl-PL" sz="4300" b="1" dirty="0" smtClean="0"/>
              <a:t>. </a:t>
            </a:r>
          </a:p>
          <a:p>
            <a:pPr marL="0" indent="0" algn="just">
              <a:buNone/>
            </a:pPr>
            <a:endParaRPr lang="pl-PL" sz="43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l-PL" sz="4300" b="1" dirty="0" smtClean="0">
                <a:solidFill>
                  <a:srgbClr val="FF0000"/>
                </a:solidFill>
              </a:rPr>
              <a:t>Autorem systemu jest Pan  </a:t>
            </a:r>
            <a:r>
              <a:rPr lang="pl-PL" sz="4300" b="1" dirty="0">
                <a:solidFill>
                  <a:srgbClr val="FF0000"/>
                </a:solidFill>
              </a:rPr>
              <a:t>Dr inż. Michał </a:t>
            </a:r>
            <a:r>
              <a:rPr lang="pl-PL" sz="4300" b="1" dirty="0" err="1" smtClean="0">
                <a:solidFill>
                  <a:srgbClr val="FF0000"/>
                </a:solidFill>
              </a:rPr>
              <a:t>Karpuk</a:t>
            </a:r>
            <a:r>
              <a:rPr lang="pl-PL" sz="4300" b="1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endParaRPr lang="pl-PL" sz="43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l-PL" sz="4300" b="1" dirty="0" smtClean="0"/>
              <a:t>Każdy pracownik prowadzący zajęcia po zakończeniu semestru i sesji egzaminacyjnej dostaje na swoją pocztę elektroniczną wygenerowany plik ze swoimi zajęciami, który uzupełnia, wpisując liczbę osób uczęszczających na kurs, opis kierunkowych efektów kształcenia powiązanych z efektami kształcenia na kierunku i/lub specjalności oraz liczbę poszczególnych ocen uzyskanych przez studentów. </a:t>
            </a:r>
          </a:p>
          <a:p>
            <a:pPr marL="0" indent="0" algn="just">
              <a:buNone/>
            </a:pPr>
            <a:endParaRPr lang="pl-PL" sz="4300" b="1" dirty="0" smtClean="0"/>
          </a:p>
          <a:p>
            <a:pPr marL="0" indent="0" algn="just">
              <a:buNone/>
            </a:pPr>
            <a:r>
              <a:rPr lang="pl-PL" sz="4300" b="1" dirty="0" smtClean="0"/>
              <a:t>System wymaga jeszcze pewnych korekt, ale jest pomocny już w kompleksowej analizie </a:t>
            </a:r>
            <a:r>
              <a:rPr lang="pl-PL" sz="4300" b="1" dirty="0"/>
              <a:t>zgodności przyjętych w Programach kształcenia założonych e</a:t>
            </a:r>
            <a:r>
              <a:rPr lang="pl-PL" sz="4300" b="1" dirty="0" smtClean="0"/>
              <a:t>fektów </a:t>
            </a:r>
            <a:r>
              <a:rPr lang="pl-PL" sz="4300" b="1" dirty="0"/>
              <a:t>kształcenia z efektami kształcenia dla właściwego obszaru i kierunku studiów opisanych w Krajowych Ramach Kwalifikacji dla Szkolnictwa Wyższego i określonych w aktach prawnych wyższego rzędu oraz Uchwałach Senatu Uczelni i zarządzeniach wewnętrznych Rektora </a:t>
            </a:r>
            <a:r>
              <a:rPr lang="pl-PL" sz="4300" b="1" dirty="0" smtClean="0"/>
              <a:t>Uczelni.</a:t>
            </a:r>
            <a:endParaRPr lang="pl-PL" sz="4300" b="1" dirty="0"/>
          </a:p>
          <a:p>
            <a:pPr marL="0" indent="0" algn="just">
              <a:buNone/>
            </a:pPr>
            <a:endParaRPr lang="pl-PL" sz="2400" dirty="0" smtClean="0"/>
          </a:p>
          <a:p>
            <a:pPr marL="0" indent="0" algn="just">
              <a:buNone/>
            </a:pPr>
            <a:endParaRPr lang="pl-PL" sz="2400" dirty="0" smtClean="0"/>
          </a:p>
          <a:p>
            <a:pPr marL="0" indent="0" algn="just">
              <a:buNone/>
            </a:pPr>
            <a:endParaRPr lang="pl-PL" sz="2400" dirty="0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Posiedzenie Rady Wydziału 12.07.2016r.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455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/>
              <a:t>Zakres działania </a:t>
            </a:r>
            <a:r>
              <a:rPr lang="pl-PL" sz="1800" b="1" dirty="0"/>
              <a:t>Wydziałowej Komisji Oceny i Zapewniania Jakości Kształcenia</a:t>
            </a:r>
            <a:r>
              <a:rPr lang="pl-PL" sz="1800" dirty="0"/>
              <a:t> obejmuje:</a:t>
            </a:r>
            <a:r>
              <a:rPr lang="pl-PL" sz="1800" b="1" dirty="0" smtClean="0"/>
              <a:t/>
            </a:r>
            <a:br>
              <a:rPr lang="pl-PL" sz="1800" b="1" dirty="0" smtClean="0"/>
            </a:b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1340768"/>
            <a:ext cx="7776864" cy="5184576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Monitorowanie </a:t>
            </a:r>
            <a:r>
              <a:rPr lang="pl-PL" sz="2000" b="1" dirty="0"/>
              <a:t>jakości procesu kształcenia</a:t>
            </a:r>
            <a:r>
              <a:rPr lang="pl-PL" sz="2000" b="1" dirty="0" smtClean="0"/>
              <a:t>,</a:t>
            </a:r>
          </a:p>
          <a:p>
            <a:endParaRPr lang="pl-PL" sz="2000" b="1" dirty="0"/>
          </a:p>
          <a:p>
            <a:r>
              <a:rPr lang="pl-PL" sz="2000" b="1" dirty="0"/>
              <a:t>Ocenę procesu kształcenia</a:t>
            </a:r>
            <a:r>
              <a:rPr lang="pl-PL" sz="2000" b="1" dirty="0" smtClean="0"/>
              <a:t>,</a:t>
            </a:r>
          </a:p>
          <a:p>
            <a:endParaRPr lang="pl-PL" sz="2000" b="1" dirty="0"/>
          </a:p>
          <a:p>
            <a:r>
              <a:rPr lang="pl-PL" sz="2000" b="1" dirty="0"/>
              <a:t>Ocenę jakości i warunków prowadzenia zajęć dydaktycznych</a:t>
            </a:r>
            <a:r>
              <a:rPr lang="pl-PL" sz="2000" b="1" dirty="0" smtClean="0"/>
              <a:t>,</a:t>
            </a:r>
          </a:p>
          <a:p>
            <a:endParaRPr lang="pl-PL" sz="2000" b="1" dirty="0"/>
          </a:p>
          <a:p>
            <a:r>
              <a:rPr lang="pl-PL" sz="2000" b="1" dirty="0"/>
              <a:t>Inne działania dotyczące kształtowania kultury jakości kształcenia na Wydziale</a:t>
            </a:r>
            <a:r>
              <a:rPr lang="pl-PL" sz="2000" b="1" dirty="0" smtClean="0"/>
              <a:t>,</a:t>
            </a:r>
          </a:p>
          <a:p>
            <a:endParaRPr lang="pl-PL" sz="2000" b="1" dirty="0"/>
          </a:p>
          <a:p>
            <a:r>
              <a:rPr lang="pl-PL" sz="2000" b="1" dirty="0"/>
              <a:t>Opracowywanie i przekazywanie Dziekanowi okresowych sprawozdań z prac komisji.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Posiedzenie Rady Wydziału 12.07.2016r.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4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344816" cy="864096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>Zapewnianie jakości kształcenia</a:t>
            </a:r>
            <a:br>
              <a:rPr lang="pl-PL" sz="24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2200" dirty="0" smtClean="0"/>
              <a:t>Weryfikacja osiągania założonych efektów kształcenia 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	</a:t>
            </a:r>
            <a:br>
              <a:rPr lang="pl-PL" sz="20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1340768"/>
            <a:ext cx="7884368" cy="51845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2400" dirty="0" smtClean="0"/>
          </a:p>
          <a:p>
            <a:pPr marL="0" indent="0" algn="just">
              <a:buNone/>
            </a:pPr>
            <a:endParaRPr lang="pl-PL" sz="2400" dirty="0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Posiedzenie Rady Wydziału 12.07.2016r.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788436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13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410018" y="726192"/>
            <a:ext cx="6225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000" b="1" i="1" dirty="0" smtClean="0">
                <a:solidFill>
                  <a:srgbClr val="FFEBD5"/>
                </a:solidFill>
              </a:rPr>
              <a:t>Efekty kształcenia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000" b="1" i="1" dirty="0" smtClean="0">
                <a:solidFill>
                  <a:srgbClr val="FFEBD5"/>
                </a:solidFill>
              </a:rPr>
              <a:t>Semestr zimowy 2015/2016</a:t>
            </a:r>
            <a:endParaRPr lang="pl-PL" altLang="pl-PL" sz="2000" b="1" i="1" dirty="0">
              <a:solidFill>
                <a:srgbClr val="FFEBD5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970" y="3461498"/>
            <a:ext cx="5643318" cy="3036017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92367" y="1883450"/>
            <a:ext cx="8379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400" b="1" i="1" dirty="0" smtClean="0">
                <a:solidFill>
                  <a:srgbClr val="000000"/>
                </a:solidFill>
              </a:rPr>
              <a:t>Liczba wszystkich pracowników prowadzących zajęcia w semestrze zimowym 2015/2016: </a:t>
            </a:r>
            <a:r>
              <a:rPr lang="pl-PL" sz="1600" b="1" i="1" dirty="0" smtClean="0">
                <a:solidFill>
                  <a:srgbClr val="C00000"/>
                </a:solidFill>
              </a:rPr>
              <a:t>129</a:t>
            </a:r>
            <a:r>
              <a:rPr lang="pl-PL" sz="1400" b="1" i="1" dirty="0" smtClean="0">
                <a:solidFill>
                  <a:srgbClr val="C00000"/>
                </a:solidFill>
              </a:rPr>
              <a:t> </a:t>
            </a:r>
            <a:endParaRPr lang="pl-PL" sz="1400" b="1" i="1" dirty="0">
              <a:solidFill>
                <a:srgbClr val="C000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92368" y="2409466"/>
            <a:ext cx="8379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400" b="1" i="1" dirty="0" smtClean="0">
                <a:solidFill>
                  <a:srgbClr val="000000"/>
                </a:solidFill>
              </a:rPr>
              <a:t>Liczba pracowników którzy wykonali  ocenę KRK w semestrze zimowym 2015/2016: </a:t>
            </a:r>
            <a:r>
              <a:rPr lang="pl-PL" sz="1600" b="1" i="1" dirty="0" smtClean="0">
                <a:solidFill>
                  <a:srgbClr val="C00000"/>
                </a:solidFill>
              </a:rPr>
              <a:t>82</a:t>
            </a:r>
            <a:endParaRPr lang="pl-PL" sz="1600" b="1" i="1" dirty="0">
              <a:solidFill>
                <a:srgbClr val="C0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92368" y="2935482"/>
            <a:ext cx="8379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400" b="1" i="1" dirty="0" smtClean="0">
                <a:solidFill>
                  <a:srgbClr val="000000"/>
                </a:solidFill>
              </a:rPr>
              <a:t>Liczba pracowników którzy nie wykonali  oceny KRK w semestrze zimowym 2015/2016: </a:t>
            </a:r>
            <a:r>
              <a:rPr lang="pl-PL" sz="1600" b="1" i="1" dirty="0" smtClean="0">
                <a:solidFill>
                  <a:srgbClr val="C00000"/>
                </a:solidFill>
              </a:rPr>
              <a:t>47</a:t>
            </a:r>
            <a:endParaRPr lang="pl-PL" sz="1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2931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inisterialne efekty kształcenia. Umiejętności STS inż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158407"/>
              </p:ext>
            </p:extLst>
          </p:nvPr>
        </p:nvGraphicFramePr>
        <p:xfrm>
          <a:off x="723197" y="1889760"/>
          <a:ext cx="3658304" cy="3118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814060"/>
              </p:ext>
            </p:extLst>
          </p:nvPr>
        </p:nvGraphicFramePr>
        <p:xfrm>
          <a:off x="4614069" y="2092264"/>
          <a:ext cx="4104456" cy="2462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6297556"/>
              </p:ext>
            </p:extLst>
          </p:nvPr>
        </p:nvGraphicFramePr>
        <p:xfrm>
          <a:off x="2152700" y="5067300"/>
          <a:ext cx="4674820" cy="179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434658" y="1819839"/>
            <a:ext cx="430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pl-PL" sz="1200" b="1" dirty="0" smtClean="0">
                <a:solidFill>
                  <a:srgbClr val="000000"/>
                </a:solidFill>
              </a:rPr>
              <a:t>Umiejętności</a:t>
            </a:r>
            <a:endParaRPr lang="pl-PL" sz="1200" b="1" dirty="0">
              <a:solidFill>
                <a:srgbClr val="0000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762500" y="1821178"/>
            <a:ext cx="430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pl-PL" sz="1200" b="1" dirty="0" smtClean="0">
                <a:solidFill>
                  <a:srgbClr val="000000"/>
                </a:solidFill>
              </a:rPr>
              <a:t>Wiedza </a:t>
            </a:r>
            <a:endParaRPr lang="pl-PL" sz="1200" b="1" dirty="0">
              <a:solidFill>
                <a:srgbClr val="00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461578" y="4808219"/>
            <a:ext cx="430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pl-PL" sz="1200" b="1" dirty="0" smtClean="0">
                <a:solidFill>
                  <a:srgbClr val="000000"/>
                </a:solidFill>
              </a:rPr>
              <a:t>Kompetencje</a:t>
            </a:r>
            <a:endParaRPr lang="pl-PL" sz="1200" b="1" dirty="0">
              <a:solidFill>
                <a:srgbClr val="000000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377499" y="583960"/>
            <a:ext cx="622522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i="1" dirty="0" smtClean="0">
                <a:solidFill>
                  <a:srgbClr val="FFEBD5"/>
                </a:solidFill>
              </a:rPr>
              <a:t>Ministerialne efekty kształcenia dla kierunków IŚ i OŚ.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i="1" dirty="0" smtClean="0">
                <a:solidFill>
                  <a:srgbClr val="FFEBD5"/>
                </a:solidFill>
              </a:rPr>
              <a:t>Studia inżynierskie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300" b="1" i="1" dirty="0" smtClean="0">
                <a:solidFill>
                  <a:srgbClr val="FFEBD5"/>
                </a:solidFill>
              </a:rPr>
              <a:t>semestr zimowy 2015/2016</a:t>
            </a:r>
            <a:endParaRPr lang="pl-PL" altLang="pl-PL" sz="1300" b="1" i="1" dirty="0">
              <a:solidFill>
                <a:srgbClr val="FFE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7294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377499" y="583960"/>
            <a:ext cx="622522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i="1" dirty="0" smtClean="0">
                <a:solidFill>
                  <a:srgbClr val="FFEBD5"/>
                </a:solidFill>
              </a:rPr>
              <a:t>Ministerialne efekty kształcenia dla kierunków IŚ i OŚ.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i="1" dirty="0" smtClean="0">
                <a:solidFill>
                  <a:srgbClr val="FFEBD5"/>
                </a:solidFill>
              </a:rPr>
              <a:t>Studia magisterskie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300" b="1" i="1" dirty="0" smtClean="0">
                <a:solidFill>
                  <a:srgbClr val="FFEBD5"/>
                </a:solidFill>
              </a:rPr>
              <a:t>semestr zimowy 2015/2016</a:t>
            </a:r>
            <a:endParaRPr lang="pl-PL" altLang="pl-PL" sz="1300" b="1" i="1" dirty="0">
              <a:solidFill>
                <a:srgbClr val="FFEBD5"/>
              </a:solidFill>
            </a:endParaRPr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661686"/>
              </p:ext>
            </p:extLst>
          </p:nvPr>
        </p:nvGraphicFramePr>
        <p:xfrm>
          <a:off x="562158" y="2107992"/>
          <a:ext cx="4358640" cy="2859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724804" y="1840866"/>
            <a:ext cx="430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pl-PL" sz="1200" b="1" dirty="0" smtClean="0">
                <a:solidFill>
                  <a:srgbClr val="000000"/>
                </a:solidFill>
              </a:rPr>
              <a:t>Umiejętności</a:t>
            </a:r>
            <a:endParaRPr lang="pl-PL" sz="1200" b="1" dirty="0">
              <a:solidFill>
                <a:srgbClr val="000000"/>
              </a:solidFill>
            </a:endParaRP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1350573"/>
              </p:ext>
            </p:extLst>
          </p:nvPr>
        </p:nvGraphicFramePr>
        <p:xfrm>
          <a:off x="4920798" y="2107991"/>
          <a:ext cx="4176347" cy="2859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4684273" y="1840866"/>
            <a:ext cx="430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pl-PL" sz="1200" b="1" dirty="0" smtClean="0">
                <a:solidFill>
                  <a:srgbClr val="000000"/>
                </a:solidFill>
              </a:rPr>
              <a:t>Wiedza</a:t>
            </a:r>
            <a:endParaRPr lang="pl-PL" sz="1200" b="1" dirty="0">
              <a:solidFill>
                <a:srgbClr val="000000"/>
              </a:solidFill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844548"/>
              </p:ext>
            </p:extLst>
          </p:nvPr>
        </p:nvGraphicFramePr>
        <p:xfrm>
          <a:off x="2020054" y="5234521"/>
          <a:ext cx="4940111" cy="1643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2337618" y="4962459"/>
            <a:ext cx="430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pl-PL" sz="1200" b="1" dirty="0" smtClean="0">
                <a:solidFill>
                  <a:srgbClr val="000000"/>
                </a:solidFill>
              </a:rPr>
              <a:t>Kompetencje</a:t>
            </a:r>
            <a:endParaRPr lang="pl-PL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7688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914400" y="557583"/>
            <a:ext cx="7927411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i="1" dirty="0" smtClean="0">
                <a:solidFill>
                  <a:srgbClr val="FFEBD5"/>
                </a:solidFill>
              </a:rPr>
              <a:t>Wydziałowe efekty kształcenia dla kierunku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i="1" dirty="0" smtClean="0">
                <a:solidFill>
                  <a:srgbClr val="FFEBD5"/>
                </a:solidFill>
              </a:rPr>
              <a:t>Inżynieria Środowiska semestr 1,3 i 5</a:t>
            </a:r>
            <a:endParaRPr lang="pl-PL" altLang="pl-PL" b="1" i="1" dirty="0">
              <a:solidFill>
                <a:srgbClr val="FFEBD5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i="1" dirty="0" smtClean="0">
                <a:solidFill>
                  <a:srgbClr val="FFEBD5"/>
                </a:solidFill>
              </a:rPr>
              <a:t>Studia inżynierskie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300" b="1" i="1" dirty="0" smtClean="0">
                <a:solidFill>
                  <a:srgbClr val="FFEBD5"/>
                </a:solidFill>
              </a:rPr>
              <a:t>semestr zimowy 2015/2016</a:t>
            </a:r>
            <a:endParaRPr lang="pl-PL" altLang="pl-PL" sz="1300" b="1" i="1" dirty="0">
              <a:solidFill>
                <a:srgbClr val="FFEBD5"/>
              </a:solidFill>
            </a:endParaRPr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636813"/>
              </p:ext>
            </p:extLst>
          </p:nvPr>
        </p:nvGraphicFramePr>
        <p:xfrm>
          <a:off x="553915" y="2117864"/>
          <a:ext cx="3982915" cy="266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-145635" y="1840865"/>
            <a:ext cx="430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pl-PL" sz="1200" b="1" dirty="0" smtClean="0">
                <a:solidFill>
                  <a:srgbClr val="000000"/>
                </a:solidFill>
              </a:rPr>
              <a:t>Umiejętności</a:t>
            </a:r>
            <a:endParaRPr lang="pl-PL" sz="1200" b="1" dirty="0">
              <a:solidFill>
                <a:srgbClr val="000000"/>
              </a:solidFill>
            </a:endParaRP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962924"/>
              </p:ext>
            </p:extLst>
          </p:nvPr>
        </p:nvGraphicFramePr>
        <p:xfrm>
          <a:off x="4472526" y="203981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4536830" y="1901314"/>
            <a:ext cx="430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pl-PL" sz="1200" b="1" dirty="0" smtClean="0">
                <a:solidFill>
                  <a:srgbClr val="000000"/>
                </a:solidFill>
              </a:rPr>
              <a:t>Wiedza</a:t>
            </a:r>
            <a:endParaRPr lang="pl-PL" sz="1200" b="1" dirty="0">
              <a:solidFill>
                <a:srgbClr val="00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320035" y="4861064"/>
            <a:ext cx="430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pl-PL" sz="1200" b="1" dirty="0" smtClean="0">
                <a:solidFill>
                  <a:srgbClr val="000000"/>
                </a:solidFill>
              </a:rPr>
              <a:t>Kompetencje</a:t>
            </a:r>
            <a:endParaRPr lang="pl-PL" sz="1200" b="1" dirty="0">
              <a:solidFill>
                <a:srgbClr val="000000"/>
              </a:solidFill>
            </a:endParaRPr>
          </a:p>
        </p:txBody>
      </p:sp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935554"/>
              </p:ext>
            </p:extLst>
          </p:nvPr>
        </p:nvGraphicFramePr>
        <p:xfrm>
          <a:off x="2545372" y="5073162"/>
          <a:ext cx="3745523" cy="178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5676328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359915" y="557583"/>
            <a:ext cx="6225222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i="1" dirty="0" smtClean="0">
                <a:solidFill>
                  <a:srgbClr val="FFEBD5"/>
                </a:solidFill>
              </a:rPr>
              <a:t>Wydziałowe efekty kształcenia dla kierunku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i="1" dirty="0" smtClean="0">
                <a:solidFill>
                  <a:srgbClr val="FFEBD5"/>
                </a:solidFill>
              </a:rPr>
              <a:t>Inżynieria Środowiska – semestr 7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i="1" dirty="0" smtClean="0">
                <a:solidFill>
                  <a:srgbClr val="FFEBD5"/>
                </a:solidFill>
              </a:rPr>
              <a:t>Studia inżynierskie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300" b="1" i="1" dirty="0" smtClean="0">
                <a:solidFill>
                  <a:srgbClr val="FFEBD5"/>
                </a:solidFill>
              </a:rPr>
              <a:t>semestr zimowy 2015/2016</a:t>
            </a:r>
            <a:endParaRPr lang="pl-PL" altLang="pl-PL" sz="1300" b="1" i="1" dirty="0">
              <a:solidFill>
                <a:srgbClr val="FFEBD5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029752" y="1880646"/>
            <a:ext cx="2771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pl-PL" sz="1200" b="1" dirty="0" err="1" smtClean="0">
                <a:solidFill>
                  <a:srgbClr val="000000"/>
                </a:solidFill>
              </a:rPr>
              <a:t>KOiIS</a:t>
            </a:r>
            <a:endParaRPr lang="pl-PL" sz="1200" b="1" dirty="0">
              <a:solidFill>
                <a:srgbClr val="00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901604" y="3723934"/>
            <a:ext cx="1554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pl-PL" sz="1200" b="1" dirty="0" err="1" smtClean="0">
                <a:solidFill>
                  <a:srgbClr val="000000"/>
                </a:solidFill>
              </a:rPr>
              <a:t>ZWUŚiZO</a:t>
            </a:r>
            <a:endParaRPr lang="pl-PL" sz="1200" b="1" dirty="0">
              <a:solidFill>
                <a:srgbClr val="000000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22" y="2157645"/>
            <a:ext cx="3904604" cy="2346917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526" y="4053145"/>
            <a:ext cx="4584589" cy="2755631"/>
          </a:xfrm>
          <a:prstGeom prst="rect">
            <a:avLst/>
          </a:prstGeom>
        </p:spPr>
      </p:pic>
      <p:cxnSp>
        <p:nvCxnSpPr>
          <p:cNvPr id="13" name="Łącznik prosty 12"/>
          <p:cNvCxnSpPr/>
          <p:nvPr/>
        </p:nvCxnSpPr>
        <p:spPr>
          <a:xfrm flipV="1">
            <a:off x="3314700" y="2157645"/>
            <a:ext cx="0" cy="1684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 flipV="1">
            <a:off x="7585137" y="4053145"/>
            <a:ext cx="0" cy="19490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54912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359915" y="557583"/>
            <a:ext cx="6225222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i="1" dirty="0" smtClean="0">
                <a:solidFill>
                  <a:srgbClr val="FFEBD5"/>
                </a:solidFill>
              </a:rPr>
              <a:t>Wydziałowe efekty kształcenia dla kierunku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i="1" dirty="0" smtClean="0">
                <a:solidFill>
                  <a:srgbClr val="FFEBD5"/>
                </a:solidFill>
              </a:rPr>
              <a:t>Inżynieria Środowiska</a:t>
            </a:r>
            <a:endParaRPr lang="pl-PL" altLang="pl-PL" b="1" i="1" dirty="0">
              <a:solidFill>
                <a:srgbClr val="FFEBD5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i="1" dirty="0" smtClean="0">
                <a:solidFill>
                  <a:srgbClr val="FFEBD5"/>
                </a:solidFill>
              </a:rPr>
              <a:t>Studia magisterskie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300" b="1" i="1" dirty="0" smtClean="0">
                <a:solidFill>
                  <a:srgbClr val="FFEBD5"/>
                </a:solidFill>
              </a:rPr>
              <a:t>semestr zimowy 2015/2016</a:t>
            </a:r>
            <a:endParaRPr lang="pl-PL" altLang="pl-PL" sz="1300" b="1" i="1" dirty="0">
              <a:solidFill>
                <a:srgbClr val="FFEBD5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-145635" y="1840865"/>
            <a:ext cx="430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pl-PL" sz="1200" b="1" dirty="0" smtClean="0">
                <a:solidFill>
                  <a:srgbClr val="000000"/>
                </a:solidFill>
              </a:rPr>
              <a:t>Umiejętności</a:t>
            </a:r>
            <a:endParaRPr lang="pl-PL" sz="1200" b="1" dirty="0">
              <a:solidFill>
                <a:srgbClr val="00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249696" y="4337645"/>
            <a:ext cx="430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pl-PL" sz="1200" b="1" dirty="0" smtClean="0">
                <a:solidFill>
                  <a:srgbClr val="000000"/>
                </a:solidFill>
              </a:rPr>
              <a:t>Kompetencje</a:t>
            </a:r>
            <a:endParaRPr lang="pl-PL" sz="1200" b="1" dirty="0">
              <a:solidFill>
                <a:srgbClr val="00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684273" y="1840865"/>
            <a:ext cx="430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pl-PL" sz="1200" b="1" dirty="0" smtClean="0">
                <a:solidFill>
                  <a:srgbClr val="000000"/>
                </a:solidFill>
              </a:rPr>
              <a:t>Wiedza</a:t>
            </a:r>
            <a:endParaRPr lang="pl-PL" sz="1200" b="1" dirty="0">
              <a:solidFill>
                <a:srgbClr val="000000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31" y="2099197"/>
            <a:ext cx="3629432" cy="2097217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989" y="2098121"/>
            <a:ext cx="4006665" cy="2098293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387" y="4614644"/>
            <a:ext cx="3818620" cy="214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2035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359915" y="557583"/>
            <a:ext cx="6225222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i="1" dirty="0" smtClean="0">
                <a:solidFill>
                  <a:srgbClr val="FFEBD5"/>
                </a:solidFill>
              </a:rPr>
              <a:t>Wydziałowe efekty kształcenia dla kierunku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i="1" dirty="0" smtClean="0">
                <a:solidFill>
                  <a:srgbClr val="FFEBD5"/>
                </a:solidFill>
              </a:rPr>
              <a:t>Inżynieria Środowiska</a:t>
            </a:r>
            <a:endParaRPr lang="pl-PL" altLang="pl-PL" b="1" i="1" dirty="0">
              <a:solidFill>
                <a:srgbClr val="FFEBD5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i="1" dirty="0" smtClean="0">
                <a:solidFill>
                  <a:srgbClr val="FFEBD5"/>
                </a:solidFill>
              </a:rPr>
              <a:t>Studia magisterskie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300" b="1" i="1" dirty="0" smtClean="0">
                <a:solidFill>
                  <a:srgbClr val="FFEBD5"/>
                </a:solidFill>
              </a:rPr>
              <a:t>semestr zimowy 2015/2016</a:t>
            </a:r>
            <a:endParaRPr lang="pl-PL" altLang="pl-PL" sz="1300" b="1" i="1" dirty="0">
              <a:solidFill>
                <a:srgbClr val="FFEBD5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67544" y="1843301"/>
            <a:ext cx="430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pl-PL" sz="1200" b="1" dirty="0" err="1" smtClean="0">
                <a:solidFill>
                  <a:srgbClr val="000000"/>
                </a:solidFill>
              </a:rPr>
              <a:t>KOiIS</a:t>
            </a:r>
            <a:endParaRPr lang="pl-PL" sz="1200" b="1" dirty="0">
              <a:solidFill>
                <a:srgbClr val="000000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82" y="2120300"/>
            <a:ext cx="4006795" cy="240834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175" y="2120301"/>
            <a:ext cx="4024380" cy="2418910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4574874" y="1831790"/>
            <a:ext cx="430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pl-PL" sz="1200" b="1" dirty="0" err="1" smtClean="0">
                <a:solidFill>
                  <a:srgbClr val="000000"/>
                </a:solidFill>
              </a:rPr>
              <a:t>ZWUŚiZO</a:t>
            </a:r>
            <a:endParaRPr lang="pl-PL" sz="1200" b="1" dirty="0">
              <a:solidFill>
                <a:srgbClr val="00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2939" y="4672688"/>
            <a:ext cx="3514426" cy="2112395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1600200" y="5451887"/>
            <a:ext cx="1787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pl-PL" sz="1200" b="1" dirty="0" smtClean="0">
                <a:solidFill>
                  <a:srgbClr val="000000"/>
                </a:solidFill>
              </a:rPr>
              <a:t>EQM</a:t>
            </a:r>
            <a:endParaRPr lang="pl-PL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4900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359915" y="557583"/>
            <a:ext cx="6225222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i="1" dirty="0" smtClean="0">
                <a:solidFill>
                  <a:srgbClr val="FFEBD5"/>
                </a:solidFill>
              </a:rPr>
              <a:t>Wydziałowe efekty kształcenia dla kierunku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i="1" dirty="0" smtClean="0">
                <a:solidFill>
                  <a:srgbClr val="FFEBD5"/>
                </a:solidFill>
              </a:rPr>
              <a:t>Ochrona Środowiska</a:t>
            </a:r>
            <a:endParaRPr lang="pl-PL" altLang="pl-PL" b="1" i="1" dirty="0">
              <a:solidFill>
                <a:srgbClr val="FFEBD5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i="1" dirty="0" smtClean="0">
                <a:solidFill>
                  <a:srgbClr val="FFEBD5"/>
                </a:solidFill>
              </a:rPr>
              <a:t>Studia inżynierskie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300" b="1" i="1" dirty="0" smtClean="0">
                <a:solidFill>
                  <a:srgbClr val="FFEBD5"/>
                </a:solidFill>
              </a:rPr>
              <a:t>semestr zimowy 2015/2016</a:t>
            </a:r>
            <a:endParaRPr lang="pl-PL" altLang="pl-PL" sz="1300" b="1" i="1" dirty="0">
              <a:solidFill>
                <a:srgbClr val="FFEBD5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69892" y="1805683"/>
            <a:ext cx="430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pl-PL" sz="1200" b="1" dirty="0" smtClean="0">
                <a:solidFill>
                  <a:srgbClr val="000000"/>
                </a:solidFill>
              </a:rPr>
              <a:t>Umiejętności</a:t>
            </a:r>
            <a:endParaRPr lang="pl-PL" sz="1200" b="1" dirty="0">
              <a:solidFill>
                <a:srgbClr val="00000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574874" y="1831790"/>
            <a:ext cx="430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pl-PL" sz="1200" b="1" dirty="0" smtClean="0">
                <a:solidFill>
                  <a:srgbClr val="000000"/>
                </a:solidFill>
              </a:rPr>
              <a:t>Wiedza</a:t>
            </a:r>
            <a:endParaRPr lang="pl-PL" sz="1200" b="1" dirty="0">
              <a:solidFill>
                <a:srgbClr val="0000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118555" y="4449838"/>
            <a:ext cx="2602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pl-PL" sz="1200" b="1" dirty="0" smtClean="0">
                <a:solidFill>
                  <a:srgbClr val="000000"/>
                </a:solidFill>
              </a:rPr>
              <a:t>Kompetencje społeczne</a:t>
            </a:r>
            <a:endParaRPr lang="pl-PL" sz="1200" b="1" dirty="0">
              <a:solidFill>
                <a:srgbClr val="000000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09" y="2108789"/>
            <a:ext cx="3851408" cy="231494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889" y="2108789"/>
            <a:ext cx="3851408" cy="231494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0047" y="4742226"/>
            <a:ext cx="3364957" cy="202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6636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359915" y="557583"/>
            <a:ext cx="6225222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i="1" dirty="0" smtClean="0">
                <a:solidFill>
                  <a:srgbClr val="FFEBD5"/>
                </a:solidFill>
              </a:rPr>
              <a:t>Wydziałowe efekty kształcenia dla kierunku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i="1" dirty="0" smtClean="0">
                <a:solidFill>
                  <a:srgbClr val="FFEBD5"/>
                </a:solidFill>
              </a:rPr>
              <a:t>Ochrona Środowiska</a:t>
            </a:r>
            <a:endParaRPr lang="pl-PL" altLang="pl-PL" b="1" i="1" dirty="0">
              <a:solidFill>
                <a:srgbClr val="FFEBD5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i="1" dirty="0" smtClean="0">
                <a:solidFill>
                  <a:srgbClr val="FFEBD5"/>
                </a:solidFill>
              </a:rPr>
              <a:t>Studia magisterskie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300" b="1" i="1" dirty="0" smtClean="0">
                <a:solidFill>
                  <a:srgbClr val="FFEBD5"/>
                </a:solidFill>
              </a:rPr>
              <a:t>semestr zimowy 2015/2016</a:t>
            </a:r>
            <a:endParaRPr lang="pl-PL" altLang="pl-PL" sz="1300" b="1" i="1" dirty="0">
              <a:solidFill>
                <a:srgbClr val="FFEBD5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69892" y="1805683"/>
            <a:ext cx="430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pl-PL" sz="1200" b="1" dirty="0" smtClean="0">
                <a:solidFill>
                  <a:srgbClr val="000000"/>
                </a:solidFill>
              </a:rPr>
              <a:t>Umiejętności</a:t>
            </a:r>
            <a:endParaRPr lang="pl-PL" sz="1200" b="1" dirty="0">
              <a:solidFill>
                <a:srgbClr val="00000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662797" y="1768933"/>
            <a:ext cx="430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pl-PL" sz="1200" b="1" dirty="0" smtClean="0">
                <a:solidFill>
                  <a:srgbClr val="000000"/>
                </a:solidFill>
              </a:rPr>
              <a:t>Wiedza</a:t>
            </a:r>
            <a:endParaRPr lang="pl-PL" sz="1200" b="1" dirty="0">
              <a:solidFill>
                <a:srgbClr val="0000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171263" y="4337933"/>
            <a:ext cx="2602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pl-PL" sz="1200" b="1" dirty="0" smtClean="0">
                <a:solidFill>
                  <a:srgbClr val="000000"/>
                </a:solidFill>
              </a:rPr>
              <a:t>Kompetencje społeczne</a:t>
            </a:r>
            <a:endParaRPr lang="pl-PL" sz="1200" b="1" dirty="0">
              <a:solidFill>
                <a:srgbClr val="000000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501" y="4679451"/>
            <a:ext cx="3488049" cy="209190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44" y="2101445"/>
            <a:ext cx="3414996" cy="205263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4497" y="2066651"/>
            <a:ext cx="3538597" cy="212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9661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b="1" dirty="0" smtClean="0">
                <a:solidFill>
                  <a:prstClr val="white"/>
                </a:solidFill>
              </a:rPr>
              <a:t>Komisje Programowe</a:t>
            </a:r>
            <a:r>
              <a:rPr lang="pl-PL" sz="1800" b="1" dirty="0">
                <a:solidFill>
                  <a:prstClr val="white"/>
                </a:solidFill>
              </a:rPr>
              <a:t/>
            </a:r>
            <a:br>
              <a:rPr lang="pl-PL" sz="1800" b="1" dirty="0">
                <a:solidFill>
                  <a:prstClr val="white"/>
                </a:solidFill>
              </a:rPr>
            </a:br>
            <a:r>
              <a:rPr lang="pl-PL" sz="1800" dirty="0">
                <a:solidFill>
                  <a:prstClr val="white"/>
                </a:solidFill>
              </a:rPr>
              <a:t>Skład Komisji na kadencję 2012-2016:</a:t>
            </a:r>
            <a:r>
              <a:rPr lang="pl-PL" sz="1800" b="1" dirty="0" smtClean="0"/>
              <a:t/>
            </a:r>
            <a:br>
              <a:rPr lang="pl-PL" sz="1800" b="1" dirty="0" smtClean="0"/>
            </a:b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1340768"/>
            <a:ext cx="7776864" cy="518457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l-PL" sz="3700" dirty="0"/>
              <a:t>Skład komisji programowej kierunku Inżynieria Środowiska na kadencję 2012-2016: </a:t>
            </a:r>
            <a:br>
              <a:rPr lang="pl-PL" sz="3700" dirty="0"/>
            </a:br>
            <a:endParaRPr lang="pl-PL" sz="3700" dirty="0"/>
          </a:p>
          <a:p>
            <a:r>
              <a:rPr lang="pl-PL" sz="3700" dirty="0"/>
              <a:t>KOTOWSKI Andrzej, prof. dr hab. inż.- przewodniczący komisji programowych</a:t>
            </a:r>
          </a:p>
          <a:p>
            <a:r>
              <a:rPr lang="pl-PL" sz="3700" dirty="0"/>
              <a:t>ANISIMOV </a:t>
            </a:r>
            <a:r>
              <a:rPr lang="pl-PL" sz="3700" dirty="0" err="1"/>
              <a:t>Sergey</a:t>
            </a:r>
            <a:r>
              <a:rPr lang="pl-PL" sz="3700" dirty="0"/>
              <a:t> prof. dr hab. inż.- przewodniczący komisji programowej IŚ</a:t>
            </a:r>
          </a:p>
          <a:p>
            <a:r>
              <a:rPr lang="pl-PL" sz="3700" dirty="0"/>
              <a:t>SZETELA Ryszard, dr hab. inż., prof. </a:t>
            </a:r>
            <a:r>
              <a:rPr lang="pl-PL" sz="3700" dirty="0" err="1"/>
              <a:t>nadzw</a:t>
            </a:r>
            <a:r>
              <a:rPr lang="pl-PL" sz="3700" dirty="0"/>
              <a:t>.</a:t>
            </a:r>
          </a:p>
          <a:p>
            <a:r>
              <a:rPr lang="pl-PL" sz="3700" dirty="0"/>
              <a:t>GŁOMBA Michał, dr hab. inż., prof. </a:t>
            </a:r>
            <a:r>
              <a:rPr lang="pl-PL" sz="3700" dirty="0" err="1"/>
              <a:t>nadzw</a:t>
            </a:r>
            <a:r>
              <a:rPr lang="pl-PL" sz="3700" dirty="0"/>
              <a:t>.</a:t>
            </a:r>
          </a:p>
          <a:p>
            <a:r>
              <a:rPr lang="pl-PL" sz="3700" dirty="0"/>
              <a:t>KUROPKA Józef, dr hab. inż.- od 18.11.2014r.</a:t>
            </a:r>
          </a:p>
          <a:p>
            <a:r>
              <a:rPr lang="pl-PL" sz="3700" dirty="0"/>
              <a:t>PRZYDRÓŻNY Edward dr hab. inż.</a:t>
            </a:r>
          </a:p>
          <a:p>
            <a:r>
              <a:rPr lang="pl-PL" sz="3700" dirty="0"/>
              <a:t>JADWISZCZAK Piotr, dr inż.</a:t>
            </a:r>
          </a:p>
          <a:p>
            <a:r>
              <a:rPr lang="pl-PL" sz="3700" dirty="0"/>
              <a:t>POLARCZYK Iwona, dr inż.</a:t>
            </a:r>
          </a:p>
          <a:p>
            <a:r>
              <a:rPr lang="pl-PL" sz="3700" dirty="0"/>
              <a:t>MAJEWSKA-NOWAK Katarzyna, dr hab. inż., prof. </a:t>
            </a:r>
            <a:r>
              <a:rPr lang="pl-PL" sz="3700" dirty="0" err="1"/>
              <a:t>nadzw</a:t>
            </a:r>
            <a:r>
              <a:rPr lang="pl-PL" sz="3700" dirty="0"/>
              <a:t>.</a:t>
            </a:r>
          </a:p>
          <a:p>
            <a:r>
              <a:rPr lang="pl-PL" sz="3700" dirty="0"/>
              <a:t>MARCINKOWSKI Tadeusz, prof. dr hab. inż.</a:t>
            </a:r>
          </a:p>
          <a:p>
            <a:r>
              <a:rPr lang="pl-PL" sz="3700" dirty="0"/>
              <a:t>CIEŻAK Jan, dr inż. </a:t>
            </a:r>
            <a:br>
              <a:rPr lang="pl-PL" sz="3700" dirty="0"/>
            </a:br>
            <a:endParaRPr lang="pl-PL" sz="3700" dirty="0"/>
          </a:p>
          <a:p>
            <a:pPr marL="0" indent="0">
              <a:buNone/>
            </a:pPr>
            <a:r>
              <a:rPr lang="pl-PL" sz="3700" dirty="0"/>
              <a:t/>
            </a:r>
            <a:br>
              <a:rPr lang="pl-PL" sz="3700" dirty="0"/>
            </a:br>
            <a:r>
              <a:rPr lang="pl-PL" sz="3700" dirty="0"/>
              <a:t>Skład komisji programowej kierunku Ochrona Środowiska na kadencję 2012-2016:</a:t>
            </a:r>
          </a:p>
          <a:p>
            <a:r>
              <a:rPr lang="pl-PL" sz="3700" dirty="0"/>
              <a:t>KOTOWSKI Andrzej, prof. dr hab. inż.- przewodniczący komisji programowych</a:t>
            </a:r>
          </a:p>
          <a:p>
            <a:r>
              <a:rPr lang="pl-PL" sz="3700" dirty="0"/>
              <a:t>TRACZEWSKA M. Teodora, dr hab., prof. </a:t>
            </a:r>
            <a:r>
              <a:rPr lang="pl-PL" sz="3700" dirty="0" err="1"/>
              <a:t>nadzw</a:t>
            </a:r>
            <a:r>
              <a:rPr lang="pl-PL" sz="3700" dirty="0"/>
              <a:t>. - przewodnicząca komisji programowej OŚ</a:t>
            </a:r>
          </a:p>
          <a:p>
            <a:r>
              <a:rPr lang="pl-PL" sz="3700" dirty="0"/>
              <a:t>KUROPKA Józef, dr hab. inż.</a:t>
            </a:r>
          </a:p>
          <a:p>
            <a:r>
              <a:rPr lang="pl-PL" sz="3700" dirty="0"/>
              <a:t>ZWOŹDZIAK Anna, dr inż.</a:t>
            </a:r>
          </a:p>
          <a:p>
            <a:r>
              <a:rPr lang="pl-PL" sz="3700" dirty="0"/>
              <a:t>SÓWKA Izabela, dr hab. inż., prof. </a:t>
            </a:r>
            <a:r>
              <a:rPr lang="pl-PL" sz="3700" dirty="0" err="1"/>
              <a:t>nadzw</a:t>
            </a:r>
            <a:r>
              <a:rPr lang="pl-PL" sz="3700" dirty="0"/>
              <a:t>. -od 18.11.2014r.</a:t>
            </a:r>
          </a:p>
          <a:p>
            <a:r>
              <a:rPr lang="pl-PL" sz="3700" dirty="0"/>
              <a:t>MARCINKOWSKI Tadeusz, prof. dr hab. inż.</a:t>
            </a:r>
          </a:p>
          <a:p>
            <a:r>
              <a:rPr lang="pl-PL" sz="3700" dirty="0"/>
              <a:t>MAJEWSKA-NOWAK Katarzyna, dr hab. inż., prof. </a:t>
            </a:r>
            <a:r>
              <a:rPr lang="pl-PL" sz="3700" dirty="0" err="1"/>
              <a:t>nadzw</a:t>
            </a:r>
            <a:r>
              <a:rPr lang="pl-PL" sz="3700" dirty="0"/>
              <a:t>.</a:t>
            </a:r>
          </a:p>
          <a:p>
            <a:r>
              <a:rPr lang="pl-PL" sz="3700" dirty="0"/>
              <a:t>ADAMIAK Waldemar dr, docent </a:t>
            </a:r>
          </a:p>
          <a:p>
            <a:r>
              <a:rPr lang="pl-PL" sz="3700" dirty="0"/>
              <a:t>RYBAK Justyna, dr hab. -od 18.11.2014r.</a:t>
            </a:r>
          </a:p>
          <a:p>
            <a:r>
              <a:rPr lang="pl-PL" sz="3700" dirty="0"/>
              <a:t>HANUS-LORENZ Beata, dr- od 18.11.2014r.</a:t>
            </a:r>
          </a:p>
          <a:p>
            <a:r>
              <a:rPr lang="pl-PL" sz="3700" dirty="0"/>
              <a:t>KUTYŁOWSKA Małgorzata, dr inż. -od 18.11.2014r. 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Posiedzenie Rady Wydziału 12.07.2016r.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1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344816" cy="864096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>Zapewnianie jakości kształcenia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2200" dirty="0" smtClean="0"/>
              <a:t>Analiza </a:t>
            </a:r>
            <a:r>
              <a:rPr lang="pl-PL" sz="2200" dirty="0"/>
              <a:t>warunków i trybu rekrutacji na studia 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	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	</a:t>
            </a:r>
            <a:br>
              <a:rPr lang="pl-PL" sz="20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1340768"/>
            <a:ext cx="7956376" cy="551723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sz="2600" b="1" dirty="0" smtClean="0"/>
              <a:t>Monitorowanie warunków i trybu rekrutacji na studia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26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2600" b="1" dirty="0" smtClean="0"/>
              <a:t>Rekrutacja </a:t>
            </a:r>
            <a:r>
              <a:rPr lang="pl-PL" sz="2600" b="1" dirty="0"/>
              <a:t>na </a:t>
            </a:r>
            <a:r>
              <a:rPr lang="pl-PL" sz="2600" b="1" dirty="0" smtClean="0"/>
              <a:t>I </a:t>
            </a:r>
            <a:r>
              <a:rPr lang="pl-PL" sz="2600" b="1" dirty="0"/>
              <a:t>stopień studiów przeprowadzona jest centralnie, zgodnie z ogólnie obowiązującymi na Uczelni zasadami. Członkiem Międzywydziałowej Komisji </a:t>
            </a:r>
            <a:r>
              <a:rPr lang="pl-PL" sz="2600" b="1" dirty="0" smtClean="0"/>
              <a:t>Rekrutacyjnej </a:t>
            </a:r>
            <a:r>
              <a:rPr lang="pl-PL" sz="2600" b="1" dirty="0"/>
              <a:t>jest </a:t>
            </a:r>
            <a:r>
              <a:rPr lang="pl-PL" sz="2600" b="1" dirty="0" smtClean="0"/>
              <a:t>Pan dr inż. Piotr </a:t>
            </a:r>
            <a:r>
              <a:rPr lang="pl-PL" sz="2600" b="1" dirty="0" err="1" smtClean="0"/>
              <a:t>Jadwiszczak</a:t>
            </a:r>
            <a:r>
              <a:rPr lang="pl-PL" sz="2600" b="1" dirty="0" smtClean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26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2600" b="1" dirty="0" smtClean="0"/>
              <a:t>W trakcie rekrutacji </a:t>
            </a:r>
            <a:r>
              <a:rPr lang="pl-PL" sz="2600" b="1" dirty="0"/>
              <a:t>na II stopień </a:t>
            </a:r>
            <a:r>
              <a:rPr lang="pl-PL" sz="2600" b="1" dirty="0" smtClean="0"/>
              <a:t>studiów Wydziałowa Komisja Rekrutacyjna (dr inż. Piotr </a:t>
            </a:r>
            <a:r>
              <a:rPr lang="pl-PL" sz="2600" b="1" dirty="0" err="1" smtClean="0"/>
              <a:t>Jadwiszczak</a:t>
            </a:r>
            <a:r>
              <a:rPr lang="pl-PL" sz="2600" b="1" dirty="0" smtClean="0"/>
              <a:t> i dr inż. Agnieszka Trusz-</a:t>
            </a:r>
            <a:r>
              <a:rPr lang="pl-PL" sz="2600" b="1" dirty="0" err="1" smtClean="0"/>
              <a:t>Zdybek</a:t>
            </a:r>
            <a:r>
              <a:rPr lang="pl-PL" sz="2600" b="1" dirty="0" smtClean="0"/>
              <a:t>) bierze pod uwagę </a:t>
            </a:r>
            <a:r>
              <a:rPr lang="pl-PL" sz="2600" b="1" dirty="0"/>
              <a:t>odpowiednio: </a:t>
            </a:r>
          </a:p>
          <a:p>
            <a:r>
              <a:rPr lang="pl-PL" sz="2600" b="1" dirty="0" smtClean="0"/>
              <a:t>warunki </a:t>
            </a:r>
            <a:r>
              <a:rPr lang="pl-PL" sz="2600" b="1" dirty="0"/>
              <a:t>i tryb rekrutacji na studia II stopnia na Wydziale </a:t>
            </a:r>
            <a:r>
              <a:rPr lang="pl-PL" sz="2600" b="1" dirty="0" smtClean="0"/>
              <a:t>Inżynierii Środowiska, zatwierdzone </a:t>
            </a:r>
            <a:r>
              <a:rPr lang="pl-PL" sz="2600" b="1" dirty="0"/>
              <a:t>przez Radę </a:t>
            </a:r>
            <a:r>
              <a:rPr lang="pl-PL" sz="2600" b="1" dirty="0" smtClean="0"/>
              <a:t>Wydziału, </a:t>
            </a:r>
            <a:endParaRPr lang="pl-PL" sz="2600" b="1" dirty="0"/>
          </a:p>
          <a:p>
            <a:r>
              <a:rPr lang="pl-PL" sz="2600" b="1" dirty="0" smtClean="0"/>
              <a:t>stopień </a:t>
            </a:r>
            <a:r>
              <a:rPr lang="pl-PL" sz="2600" b="1" dirty="0"/>
              <a:t>zgodności kompetencji kandydata z kompetencjami niezbędnymi do kontynuowania kształcenia na studiach II stopnia określonymi w KRK dla studiów II </a:t>
            </a:r>
            <a:r>
              <a:rPr lang="pl-PL" sz="2600" b="1" dirty="0" smtClean="0"/>
              <a:t>stopnia.</a:t>
            </a:r>
          </a:p>
          <a:p>
            <a:endParaRPr lang="pl-PL" sz="1300" b="1" dirty="0"/>
          </a:p>
          <a:p>
            <a:pPr marL="0" indent="0">
              <a:buNone/>
            </a:pPr>
            <a:r>
              <a:rPr lang="pl-PL" sz="2600" b="1" dirty="0" smtClean="0"/>
              <a:t>W bieżącym roku akademickim (</a:t>
            </a:r>
            <a:r>
              <a:rPr lang="pl-PL" sz="2600" b="1" dirty="0"/>
              <a:t>Kolegium </a:t>
            </a:r>
            <a:r>
              <a:rPr lang="pl-PL" sz="2600" b="1" dirty="0" smtClean="0"/>
              <a:t>Dziekańskie </a:t>
            </a:r>
            <a:r>
              <a:rPr lang="pl-PL" sz="2600" b="1" dirty="0"/>
              <a:t>w porozumieniu z Wydziałową Komisją Rekrutacyjną</a:t>
            </a:r>
            <a:r>
              <a:rPr lang="pl-PL" sz="2600" b="1" dirty="0" smtClean="0"/>
              <a:t>):</a:t>
            </a:r>
          </a:p>
          <a:p>
            <a:pPr marL="0" indent="0">
              <a:buNone/>
            </a:pPr>
            <a:endParaRPr lang="pl-PL" sz="2600" b="1" dirty="0" smtClean="0"/>
          </a:p>
          <a:p>
            <a:r>
              <a:rPr lang="pl-PL" sz="2600" b="1" dirty="0" smtClean="0"/>
              <a:t>zmieniono kryteria przyjęcia na studia II stopnia na kierunku OŚ,</a:t>
            </a:r>
          </a:p>
          <a:p>
            <a:endParaRPr lang="pl-PL" sz="1300" b="1" dirty="0" smtClean="0"/>
          </a:p>
          <a:p>
            <a:r>
              <a:rPr lang="pl-PL" sz="2600" b="1" dirty="0" smtClean="0"/>
              <a:t> doprecyzowano kryteria przyjęcia na studia II stopnia na kierunku IŚ</a:t>
            </a:r>
            <a:endParaRPr lang="pl-PL" sz="2600" b="1" dirty="0"/>
          </a:p>
          <a:p>
            <a:pPr marL="0" indent="0">
              <a:buNone/>
            </a:pPr>
            <a:r>
              <a:rPr lang="pl-PL" sz="2400" dirty="0"/>
              <a:t>	</a:t>
            </a:r>
          </a:p>
          <a:p>
            <a:pPr marL="0" indent="0" algn="just">
              <a:buNone/>
            </a:pPr>
            <a:endParaRPr lang="pl-PL" sz="2400" dirty="0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Posiedzenie Rady Wydziału 12.07.2016r.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8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pole tekstowe 3"/>
          <p:cNvSpPr txBox="1">
            <a:spLocks noChangeArrowheads="1"/>
          </p:cNvSpPr>
          <p:nvPr/>
        </p:nvSpPr>
        <p:spPr bwMode="auto">
          <a:xfrm>
            <a:off x="1152525" y="1201738"/>
            <a:ext cx="5521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800" b="1" i="1" dirty="0" smtClean="0">
                <a:solidFill>
                  <a:srgbClr val="FFEBD5"/>
                </a:solidFill>
              </a:rPr>
              <a:t>Trwa rekrutacja na 2016/ 2017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041343092"/>
              </p:ext>
            </p:extLst>
          </p:nvPr>
        </p:nvGraphicFramePr>
        <p:xfrm>
          <a:off x="539550" y="1844824"/>
          <a:ext cx="8496945" cy="792087"/>
        </p:xfrm>
        <a:graphic>
          <a:graphicData uri="http://schemas.openxmlformats.org/drawingml/2006/table">
            <a:tbl>
              <a:tblPr/>
              <a:tblGrid>
                <a:gridCol w="1699389"/>
                <a:gridCol w="1699389"/>
                <a:gridCol w="1699389"/>
                <a:gridCol w="1699389"/>
                <a:gridCol w="1699389"/>
              </a:tblGrid>
              <a:tr h="35301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LIMITY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15.06.2016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27.06.2016</a:t>
                      </a:r>
                      <a:endParaRPr lang="pl-PL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04.07.2016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08.07.2016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43907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Inżynierskie </a:t>
                      </a:r>
                      <a:r>
                        <a:rPr lang="pl-PL" sz="1100" b="0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stacjonarne</a:t>
                      </a:r>
                      <a:endParaRPr lang="pl-PL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906058"/>
              </p:ext>
            </p:extLst>
          </p:nvPr>
        </p:nvGraphicFramePr>
        <p:xfrm>
          <a:off x="539555" y="2708920"/>
          <a:ext cx="8496940" cy="936103"/>
        </p:xfrm>
        <a:graphic>
          <a:graphicData uri="http://schemas.openxmlformats.org/drawingml/2006/table">
            <a:tbl>
              <a:tblPr/>
              <a:tblGrid>
                <a:gridCol w="1699388"/>
                <a:gridCol w="1699388"/>
                <a:gridCol w="1699388"/>
                <a:gridCol w="1699388"/>
                <a:gridCol w="1699388"/>
              </a:tblGrid>
              <a:tr h="45663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IŚ</a:t>
                      </a:r>
                      <a:r>
                        <a:rPr lang="pl-PL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pl-PL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7946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 111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772012"/>
              </p:ext>
            </p:extLst>
          </p:nvPr>
        </p:nvGraphicFramePr>
        <p:xfrm>
          <a:off x="539554" y="3789040"/>
          <a:ext cx="8604445" cy="1044115"/>
        </p:xfrm>
        <a:graphic>
          <a:graphicData uri="http://schemas.openxmlformats.org/drawingml/2006/table">
            <a:tbl>
              <a:tblPr/>
              <a:tblGrid>
                <a:gridCol w="1720889"/>
                <a:gridCol w="1720889"/>
                <a:gridCol w="1720889"/>
                <a:gridCol w="1720889"/>
                <a:gridCol w="1720889"/>
              </a:tblGrid>
              <a:tr h="50932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LIMITY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15.06.2016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27.06.2016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04.07.2016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08.07.2016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53479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Inżynierskie </a:t>
                      </a:r>
                      <a:r>
                        <a:rPr lang="pl-PL" sz="1100" b="0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niestacjonarne</a:t>
                      </a:r>
                      <a:endParaRPr lang="pl-PL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33156"/>
            <a:ext cx="8604448" cy="39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633224"/>
              </p:ext>
            </p:extLst>
          </p:nvPr>
        </p:nvGraphicFramePr>
        <p:xfrm>
          <a:off x="467544" y="5373216"/>
          <a:ext cx="8676455" cy="720080"/>
        </p:xfrm>
        <a:graphic>
          <a:graphicData uri="http://schemas.openxmlformats.org/drawingml/2006/table">
            <a:tbl>
              <a:tblPr/>
              <a:tblGrid>
                <a:gridCol w="1735291"/>
                <a:gridCol w="1735291"/>
                <a:gridCol w="1735291"/>
                <a:gridCol w="1735291"/>
                <a:gridCol w="1735291"/>
              </a:tblGrid>
              <a:tr h="35125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LIMITY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15.06.2016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27.06.2016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04.07.2016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08.07.2016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36882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Magisterskie niestacjonarne</a:t>
                      </a:r>
                      <a:endParaRPr lang="pl-PL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093296"/>
            <a:ext cx="860444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58578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ymbol zastępczy zawartości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001061176"/>
              </p:ext>
            </p:extLst>
          </p:nvPr>
        </p:nvGraphicFramePr>
        <p:xfrm>
          <a:off x="582613" y="2003425"/>
          <a:ext cx="8432801" cy="4355989"/>
        </p:xfrm>
        <a:graphic>
          <a:graphicData uri="http://schemas.openxmlformats.org/drawingml/2006/table">
            <a:tbl>
              <a:tblPr/>
              <a:tblGrid>
                <a:gridCol w="2783971"/>
                <a:gridCol w="647445"/>
                <a:gridCol w="503616"/>
                <a:gridCol w="551844"/>
                <a:gridCol w="551844"/>
                <a:gridCol w="551844"/>
                <a:gridCol w="551417"/>
                <a:gridCol w="551417"/>
                <a:gridCol w="551417"/>
                <a:gridCol w="551417"/>
                <a:gridCol w="551417"/>
                <a:gridCol w="85152"/>
              </a:tblGrid>
              <a:tr h="245901">
                <a:tc gridSpan="2">
                  <a:txBody>
                    <a:bodyPr/>
                    <a:lstStyle/>
                    <a:p>
                      <a:pPr algn="ctr"/>
                      <a:r>
                        <a:rPr lang="pl-PL" sz="1200" b="0" i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&gt; </a:t>
                      </a:r>
                      <a:r>
                        <a:rPr lang="pl-PL" sz="1200" b="1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WYDZIAŁ INŻYNIERII ŚRODOWISKA</a:t>
                      </a:r>
                      <a:endParaRPr lang="pl-PL" sz="1200" dirty="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pl-PL" sz="12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KANDYDACI- WROCŁAW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45901">
                <a:tc>
                  <a:txBody>
                    <a:bodyPr/>
                    <a:lstStyle/>
                    <a:p>
                      <a:pPr algn="ctr"/>
                      <a:r>
                        <a:rPr lang="pl-PL" sz="1200" b="0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&gt; </a:t>
                      </a:r>
                      <a:r>
                        <a:rPr lang="pl-PL" sz="12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KIERUNEK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LICZBA MIEJSC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LICZBA TECZEK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08.06.2015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13.06.2015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18.06.2015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23.06.2015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26.06.2015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30.06.2015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03.07.2015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08.07.2015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45901">
                <a:tc>
                  <a:txBody>
                    <a:bodyPr/>
                    <a:lstStyle/>
                    <a:p>
                      <a:r>
                        <a:rPr lang="pl-PL" sz="12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 </a:t>
                      </a: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Inżynieria Środowiska</a:t>
                      </a:r>
                      <a:endParaRPr lang="pl-PL" sz="1200" dirty="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218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188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299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01">
                <a:tc>
                  <a:txBody>
                    <a:bodyPr/>
                    <a:lstStyle/>
                    <a:p>
                      <a:r>
                        <a:rPr lang="pl-PL" sz="12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 </a:t>
                      </a: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Ochrona Środowiska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120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63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01">
                <a:tc>
                  <a:txBody>
                    <a:bodyPr/>
                    <a:lstStyle/>
                    <a:p>
                      <a:pPr algn="r"/>
                      <a:r>
                        <a:rPr lang="pl-PL" sz="12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 </a:t>
                      </a: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SUMA:</a:t>
                      </a:r>
                      <a:endParaRPr lang="pl-PL" sz="1200" dirty="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338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152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235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362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5901"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01">
                <a:tc>
                  <a:txBody>
                    <a:bodyPr/>
                    <a:lstStyle/>
                    <a:p>
                      <a:pPr algn="ctr"/>
                      <a:r>
                        <a:rPr lang="pl-PL" sz="1200" b="0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&gt; </a:t>
                      </a:r>
                      <a:r>
                        <a:rPr lang="pl-PL" sz="12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KIERUNEK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LICZBA MIEJSC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LICZBA TECZEK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08.06.2015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13.06.2015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18.06.2015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23.06.2015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26.06.2015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30.06.2015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03.07.2015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08.07.2015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30328">
                <a:tc>
                  <a:txBody>
                    <a:bodyPr/>
                    <a:lstStyle/>
                    <a:p>
                      <a:r>
                        <a:rPr lang="pl-PL" sz="12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 </a:t>
                      </a: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Inżynieria Środowiska studia niestacjonarne II stopnia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140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01"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01">
                <a:tc>
                  <a:txBody>
                    <a:bodyPr/>
                    <a:lstStyle/>
                    <a:p>
                      <a:pPr algn="ctr"/>
                      <a:r>
                        <a:rPr lang="pl-PL" sz="1200" b="0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&gt; </a:t>
                      </a:r>
                      <a:r>
                        <a:rPr lang="pl-PL" sz="12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KIERUNEK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LICZBA MIEJSC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LICZBA TECZEK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08.06.2015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13.06.2015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18.06.2015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23.06.2015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26.06.2015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30.06.2015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03.07.2015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08.07.2015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30328">
                <a:tc>
                  <a:txBody>
                    <a:bodyPr/>
                    <a:lstStyle/>
                    <a:p>
                      <a:r>
                        <a:rPr lang="pl-PL" sz="12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 </a:t>
                      </a: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Inżynieria Środowiska studia niestacjonarne I stopnia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effectLst/>
                        <a:latin typeface="arial"/>
                      </a:endParaRPr>
                    </a:p>
                    <a:p>
                      <a:pPr algn="ctr"/>
                      <a:r>
                        <a:rPr lang="pl-PL" sz="1400" b="1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01"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5901"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01">
                <a:tc>
                  <a:txBody>
                    <a:bodyPr/>
                    <a:lstStyle/>
                    <a:p>
                      <a:pPr algn="ctr"/>
                      <a:r>
                        <a:rPr lang="pl-PL" sz="1200" b="0" i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&gt; </a:t>
                      </a:r>
                      <a:r>
                        <a:rPr lang="pl-PL" sz="12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KIERUNEK - JELENIA GÓRA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LICZBA MIEJSC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LICZBA TECZEK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08.06.2015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13.06.2015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18.06.2015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23.06.2015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26.06.2015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30.06.2015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03.07.2015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08.07.2015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6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30328">
                <a:tc>
                  <a:txBody>
                    <a:bodyPr/>
                    <a:lstStyle/>
                    <a:p>
                      <a:r>
                        <a:rPr lang="pl-PL" sz="12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 </a:t>
                      </a: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Inżynieria Środowiska studia stacjonarne I stopnia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pl-PL" sz="120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pl-PL" sz="1200" dirty="0">
                        <a:effectLst/>
                        <a:latin typeface="arial"/>
                      </a:endParaRPr>
                    </a:p>
                  </a:txBody>
                  <a:tcPr marL="29876" marR="29876" marT="30738" marB="3073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360" name="pole tekstowe 3"/>
          <p:cNvSpPr txBox="1">
            <a:spLocks noChangeArrowheads="1"/>
          </p:cNvSpPr>
          <p:nvPr/>
        </p:nvSpPr>
        <p:spPr bwMode="auto">
          <a:xfrm>
            <a:off x="1152525" y="1201738"/>
            <a:ext cx="46217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800" b="1" i="1" dirty="0">
                <a:solidFill>
                  <a:srgbClr val="FFEBD5"/>
                </a:solidFill>
              </a:rPr>
              <a:t>R</a:t>
            </a:r>
            <a:r>
              <a:rPr lang="pl-PL" altLang="pl-PL" sz="2800" b="1" i="1" dirty="0" smtClean="0">
                <a:solidFill>
                  <a:srgbClr val="FFEBD5"/>
                </a:solidFill>
              </a:rPr>
              <a:t>ekrutacja na 2015/ 2016</a:t>
            </a:r>
          </a:p>
        </p:txBody>
      </p:sp>
    </p:spTree>
    <p:extLst>
      <p:ext uri="{BB962C8B-B14F-4D97-AF65-F5344CB8AC3E}">
        <p14:creationId xmlns:p14="http://schemas.microsoft.com/office/powerpoint/2010/main" val="255150213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CF91F-CB83-40BA-9525-B5FB887AEEE2}" type="datetime1">
              <a:rPr lang="pl-PL" smtClean="0">
                <a:solidFill>
                  <a:prstClr val="white"/>
                </a:solidFill>
              </a:rPr>
              <a:pPr/>
              <a:t>2017-01-05</a:t>
            </a:fld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Posiedzenie Rady Wydziału 12.07.2016r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/>
          </p:nvPr>
        </p:nvGraphicFramePr>
        <p:xfrm>
          <a:off x="1403350" y="1600200"/>
          <a:ext cx="72834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80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344816" cy="864096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Zapewnianie jakości kształcenia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2000" dirty="0" smtClean="0"/>
              <a:t>Systematyczne monitorowanie obciążenia </a:t>
            </a:r>
            <a:r>
              <a:rPr lang="pl-PL" sz="2000" dirty="0"/>
              <a:t>pracowników godzinami zajęć </a:t>
            </a:r>
            <a:r>
              <a:rPr lang="pl-PL" sz="2000" dirty="0" smtClean="0"/>
              <a:t>dydaktycznych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	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	</a:t>
            </a:r>
            <a:br>
              <a:rPr lang="pl-PL" sz="20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1340768"/>
            <a:ext cx="7884368" cy="551723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l-PL" sz="2000" b="1" dirty="0" smtClean="0"/>
              <a:t>Monitorowanie obciążeń godzinami dydaktycznymi pracowników oraz ocena obsady zajęć dydaktycznych</a:t>
            </a:r>
          </a:p>
          <a:p>
            <a:pPr marL="0" indent="0" algn="just">
              <a:buNone/>
            </a:pPr>
            <a:endParaRPr lang="pl-PL" sz="2400" dirty="0" smtClean="0"/>
          </a:p>
          <a:p>
            <a:pPr marL="0" indent="0" algn="just">
              <a:buNone/>
            </a:pPr>
            <a:r>
              <a:rPr lang="pl-PL" sz="2400" dirty="0" smtClean="0"/>
              <a:t>W związku ze zmniejszającą się ilością studentów podjęto od roku akademickiego 2014/2015 systematyczne działania mające na celu monitorowanie obciążeń pracowników godzinami dydaktycznymi w celu reagowania na niedociążenia/nadmierne obciążenia zajęciami poszczególnych pracowników/ jednostek Wydziału, tak aby w ramach kompetencji poszczególnych nauczycieli akademickich zlecać im zajęcia w ramach obowiązującego pensum.  </a:t>
            </a:r>
            <a:r>
              <a:rPr lang="pl-PL" sz="2400" dirty="0"/>
              <a:t>	</a:t>
            </a:r>
          </a:p>
          <a:p>
            <a:pPr marL="0" indent="0" algn="just">
              <a:buNone/>
            </a:pPr>
            <a:endParaRPr lang="pl-PL" sz="2400" dirty="0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Posiedzenie Rady Wydziału 12.07.2016r.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344816" cy="864096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Zapewnianie jakości kształcenia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2000" dirty="0" smtClean="0"/>
              <a:t>Systematyczne monitorowanie obciążenia </a:t>
            </a:r>
            <a:r>
              <a:rPr lang="pl-PL" sz="2000" dirty="0"/>
              <a:t>pracowników godzinami zajęć </a:t>
            </a:r>
            <a:r>
              <a:rPr lang="pl-PL" sz="2000" dirty="0" smtClean="0"/>
              <a:t>dydaktycznych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	</a:t>
            </a:r>
            <a:br>
              <a:rPr lang="pl-PL" sz="1800" dirty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	</a:t>
            </a:r>
            <a:br>
              <a:rPr lang="pl-PL" sz="20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1340768"/>
            <a:ext cx="7956376" cy="55172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/>
              <a:t>	</a:t>
            </a:r>
          </a:p>
          <a:p>
            <a:pPr marL="0" indent="0" algn="just">
              <a:buNone/>
            </a:pPr>
            <a:endParaRPr lang="pl-PL" sz="2400" dirty="0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Posiedzenie Rady Wydziału 12.07.2016r.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235049"/>
              </p:ext>
            </p:extLst>
          </p:nvPr>
        </p:nvGraphicFramePr>
        <p:xfrm>
          <a:off x="1331639" y="1484781"/>
          <a:ext cx="7355160" cy="1927730"/>
        </p:xfrm>
        <a:graphic>
          <a:graphicData uri="http://schemas.openxmlformats.org/drawingml/2006/table">
            <a:tbl>
              <a:tblPr/>
              <a:tblGrid>
                <a:gridCol w="1745705"/>
                <a:gridCol w="714153"/>
                <a:gridCol w="1058004"/>
                <a:gridCol w="545279"/>
                <a:gridCol w="457790"/>
                <a:gridCol w="457790"/>
                <a:gridCol w="457790"/>
                <a:gridCol w="457790"/>
                <a:gridCol w="457790"/>
                <a:gridCol w="457790"/>
                <a:gridCol w="545279"/>
              </a:tblGrid>
              <a:tr h="17542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Obciążenia zajęciami dydaktycznymi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Rok ak.: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2015/2016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semestr: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zimowy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420">
                <a:tc>
                  <a:txBody>
                    <a:bodyPr/>
                    <a:lstStyle/>
                    <a:p>
                      <a:pPr algn="l" fontAlgn="ctr"/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8013">
                <a:tc>
                  <a:txBody>
                    <a:bodyPr/>
                    <a:lstStyle/>
                    <a:p>
                      <a:pPr algn="l" fontAlgn="t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5" marR="6835" marT="68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5" marR="6835" marT="68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5" marR="6835" marT="68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5" marR="6835" marT="68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5" marR="6835" marT="68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5" marR="6835" marT="68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5" marR="6835" marT="68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5" marR="6835" marT="68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5" marR="6835" marT="68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5" marR="6835" marT="68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5" marR="6835" marT="68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4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Podsumowanie i statystyka: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42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W7/K1 - Katedra Technologii Oczyszczania Wody i Ścieków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W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Ć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L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P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S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D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SUMA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542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Pracownicy naukowo-dydaktyczni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604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929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464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435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2632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542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Pracownicy dydaktyczni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542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Doktoranci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124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124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542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Pracownicy inżynieryjno-techniczni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135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135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542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Emeryci i specjaliści spoza Uczelni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542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W7/K1 - Katedra Technologii Oczyszczania Wody i Ścieków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604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1188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464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435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2891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455539"/>
              </p:ext>
            </p:extLst>
          </p:nvPr>
        </p:nvGraphicFramePr>
        <p:xfrm>
          <a:off x="1331639" y="3789038"/>
          <a:ext cx="7355160" cy="2112765"/>
        </p:xfrm>
        <a:graphic>
          <a:graphicData uri="http://schemas.openxmlformats.org/drawingml/2006/table">
            <a:tbl>
              <a:tblPr/>
              <a:tblGrid>
                <a:gridCol w="1745705"/>
                <a:gridCol w="714153"/>
                <a:gridCol w="1058004"/>
                <a:gridCol w="545279"/>
                <a:gridCol w="457790"/>
                <a:gridCol w="457790"/>
                <a:gridCol w="457790"/>
                <a:gridCol w="457790"/>
                <a:gridCol w="457790"/>
                <a:gridCol w="457790"/>
                <a:gridCol w="545279"/>
              </a:tblGrid>
              <a:tr h="19566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Obciążenia zajęciami dydaktycznymi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Rok ak.: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2015/2016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semestr: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letni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660">
                <a:tc>
                  <a:txBody>
                    <a:bodyPr/>
                    <a:lstStyle/>
                    <a:p>
                      <a:pPr algn="l" fontAlgn="ctr"/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1630">
                <a:tc>
                  <a:txBody>
                    <a:bodyPr/>
                    <a:lstStyle/>
                    <a:p>
                      <a:pPr algn="l" fontAlgn="t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5" marR="6835" marT="68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5" marR="6835" marT="68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5" marR="6835" marT="68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5" marR="6835" marT="68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5" marR="6835" marT="68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5" marR="6835" marT="68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5" marR="6835" marT="68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5" marR="6835" marT="68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5" marR="6835" marT="68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35" marR="6835" marT="68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35" marR="6835" marT="68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660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Podsumowanie i statystyka: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66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W7/K1 - Katedra Technologii Oczyszczania Wody i Ścieków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W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Ć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L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P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S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D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SUMA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566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Pracownicy naukowo-dydaktyczni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459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364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446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391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510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2170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566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Pracownicy dydaktyczni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566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Doktoranci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566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Pracownicy inżynieryjno-techniczni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566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Emeryci i specjaliści spoza Uczelni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566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W7/K1 - Katedra Technologii Oczyszczania Wody i Ścieków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459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419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496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391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510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2275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69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344816" cy="864096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Zapewnianie jakości kształcenia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2000" dirty="0" smtClean="0"/>
              <a:t>Systematyczne monitorowanie obciążenia </a:t>
            </a:r>
            <a:r>
              <a:rPr lang="pl-PL" sz="2000" dirty="0"/>
              <a:t>pracowników godzinami zajęć </a:t>
            </a:r>
            <a:r>
              <a:rPr lang="pl-PL" sz="2000" dirty="0" smtClean="0"/>
              <a:t>dydaktycznych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	</a:t>
            </a:r>
            <a:br>
              <a:rPr lang="pl-PL" sz="1800" dirty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	</a:t>
            </a:r>
            <a:br>
              <a:rPr lang="pl-PL" sz="20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1340768"/>
            <a:ext cx="7956376" cy="55172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/>
              <a:t>	</a:t>
            </a:r>
          </a:p>
          <a:p>
            <a:pPr marL="0" indent="0" algn="just">
              <a:buNone/>
            </a:pPr>
            <a:endParaRPr lang="pl-PL" sz="2400" dirty="0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Posiedzenie Rady Wydziału 12.07.2016r.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998581"/>
              </p:ext>
            </p:extLst>
          </p:nvPr>
        </p:nvGraphicFramePr>
        <p:xfrm>
          <a:off x="1403647" y="1700808"/>
          <a:ext cx="7560841" cy="1728194"/>
        </p:xfrm>
        <a:graphic>
          <a:graphicData uri="http://schemas.openxmlformats.org/drawingml/2006/table">
            <a:tbl>
              <a:tblPr/>
              <a:tblGrid>
                <a:gridCol w="1207410"/>
                <a:gridCol w="810881"/>
                <a:gridCol w="1197892"/>
                <a:gridCol w="617375"/>
                <a:gridCol w="518318"/>
                <a:gridCol w="518318"/>
                <a:gridCol w="518318"/>
                <a:gridCol w="518318"/>
                <a:gridCol w="518318"/>
                <a:gridCol w="518318"/>
                <a:gridCol w="617375"/>
              </a:tblGrid>
              <a:tr h="304179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W7/K2 - Katedra Wodociągów i Kanalizacji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W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Ć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L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P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S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D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SUMA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4382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Pracownicy naukowo-dydaktyczni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618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99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168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517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116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320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1838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5681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Pracownicy dydaktyczni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246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431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67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Doktoranci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24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81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4382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Pracownicy inżynieryjno-techniczni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4382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Emeryci i specjaliści spoza Uczelni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4382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W7/K2 - Katedra Wodociągów i Kanalizacji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723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129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192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844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116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370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2374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467252"/>
              </p:ext>
            </p:extLst>
          </p:nvPr>
        </p:nvGraphicFramePr>
        <p:xfrm>
          <a:off x="1403649" y="3861047"/>
          <a:ext cx="7632844" cy="1872208"/>
        </p:xfrm>
        <a:graphic>
          <a:graphicData uri="http://schemas.openxmlformats.org/drawingml/2006/table">
            <a:tbl>
              <a:tblPr/>
              <a:tblGrid>
                <a:gridCol w="1814331"/>
                <a:gridCol w="742610"/>
                <a:gridCol w="1097037"/>
                <a:gridCol w="565396"/>
                <a:gridCol w="474679"/>
                <a:gridCol w="474679"/>
                <a:gridCol w="474679"/>
                <a:gridCol w="474679"/>
                <a:gridCol w="474679"/>
                <a:gridCol w="474679"/>
                <a:gridCol w="565396"/>
              </a:tblGrid>
              <a:tr h="3012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W7/K2 - Katedra Wodociągów i Kanalizacji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W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Ć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L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P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S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D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SUMA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82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Pracownicy naukowo-dydaktyczni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477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180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129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1028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163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490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2467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82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Pracownicy dydaktyczni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80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68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193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82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Doktoranci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192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82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Pracownicy inżynieryjno-techniczni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82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Emeryci i specjaliści spoza Uczelni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82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W7/K2 - Katedra Wodociągów i Kanalizacji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507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210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209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1288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163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490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2867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23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344816" cy="864096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Zapewnianie jakości kształcenia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2000" dirty="0" smtClean="0"/>
              <a:t>Systematyczne monitorowanie obciążenia </a:t>
            </a:r>
            <a:r>
              <a:rPr lang="pl-PL" sz="2000" dirty="0"/>
              <a:t>pracowników godzinami zajęć </a:t>
            </a:r>
            <a:r>
              <a:rPr lang="pl-PL" sz="2000" dirty="0" smtClean="0"/>
              <a:t>dydaktycznych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	</a:t>
            </a:r>
            <a:br>
              <a:rPr lang="pl-PL" sz="1800" dirty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	</a:t>
            </a:r>
            <a:br>
              <a:rPr lang="pl-PL" sz="20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1340768"/>
            <a:ext cx="7956376" cy="55172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/>
              <a:t>	</a:t>
            </a:r>
          </a:p>
          <a:p>
            <a:pPr marL="0" indent="0" algn="just">
              <a:buNone/>
            </a:pPr>
            <a:endParaRPr lang="pl-PL" sz="2400" dirty="0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Posiedzenie Rady Wydziału 12.07.2016r.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565322"/>
              </p:ext>
            </p:extLst>
          </p:nvPr>
        </p:nvGraphicFramePr>
        <p:xfrm>
          <a:off x="1331640" y="1556793"/>
          <a:ext cx="7355162" cy="2160242"/>
        </p:xfrm>
        <a:graphic>
          <a:graphicData uri="http://schemas.openxmlformats.org/drawingml/2006/table">
            <a:tbl>
              <a:tblPr/>
              <a:tblGrid>
                <a:gridCol w="3516800"/>
                <a:gridCol w="545430"/>
                <a:gridCol w="457917"/>
                <a:gridCol w="457917"/>
                <a:gridCol w="457917"/>
                <a:gridCol w="457917"/>
                <a:gridCol w="457917"/>
                <a:gridCol w="457917"/>
                <a:gridCol w="545430"/>
              </a:tblGrid>
              <a:tr h="308606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W7/K3 - Katedra Klimatyzacji, Ogrzewnictwa, Gazownictwa i Ochrony Powietrza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W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Ć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L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P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S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D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SUMA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0860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Pracownicy naukowo-dydaktyczni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1883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962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1056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2171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1221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1510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8803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0860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Pracownicy dydaktyczni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0860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Doktoranci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439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158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597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0860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Pracownicy inżynieryjno-techniczni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0860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Emeryci i specjaliści spoza Uczelni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0860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W7/K3 - Katedra Klimatyzacji, Ogrzewnictwa, Gazownictwa i Ochrony Powietrza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1883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962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1495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2329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1221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1510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9400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176532"/>
              </p:ext>
            </p:extLst>
          </p:nvPr>
        </p:nvGraphicFramePr>
        <p:xfrm>
          <a:off x="1403648" y="4365102"/>
          <a:ext cx="7283154" cy="1728195"/>
        </p:xfrm>
        <a:graphic>
          <a:graphicData uri="http://schemas.openxmlformats.org/drawingml/2006/table">
            <a:tbl>
              <a:tblPr/>
              <a:tblGrid>
                <a:gridCol w="3482370"/>
                <a:gridCol w="540090"/>
                <a:gridCol w="453434"/>
                <a:gridCol w="453434"/>
                <a:gridCol w="453434"/>
                <a:gridCol w="453434"/>
                <a:gridCol w="453434"/>
                <a:gridCol w="453434"/>
                <a:gridCol w="540090"/>
              </a:tblGrid>
              <a:tr h="2468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W7/K3 - Katedra Klimatyzacji, Ogrzewnictwa, Gazownictwa i Ochrony Powietrza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W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Ć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L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P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S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D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SUMA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688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Pracownicy naukowo-dydaktyczni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1106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1017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2241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572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1890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7526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688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Pracownicy dydaktyczni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688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Doktoranci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139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114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313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688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Pracownicy inżynieryjno-techniczni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688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Emeryci i specjaliści spoza Uczelni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688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W7/K3 - Katedra Klimatyzacji, Ogrzewnictwa, Gazownictwa i Ochrony Powietrza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1106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1077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839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2355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572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1890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7839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61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344816" cy="864096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Zapewnianie jakości kształcenia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2000" dirty="0" smtClean="0"/>
              <a:t>Systematyczne monitorowanie obciążenia </a:t>
            </a:r>
            <a:r>
              <a:rPr lang="pl-PL" sz="2000" dirty="0"/>
              <a:t>pracowników godzinami zajęć </a:t>
            </a:r>
            <a:r>
              <a:rPr lang="pl-PL" sz="2000" dirty="0" smtClean="0"/>
              <a:t>dydaktycznych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	</a:t>
            </a:r>
            <a:br>
              <a:rPr lang="pl-PL" sz="1800" dirty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	</a:t>
            </a:r>
            <a:br>
              <a:rPr lang="pl-PL" sz="20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1340768"/>
            <a:ext cx="7956376" cy="55172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/>
              <a:t>	</a:t>
            </a:r>
          </a:p>
          <a:p>
            <a:pPr marL="0" indent="0" algn="just">
              <a:buNone/>
            </a:pPr>
            <a:endParaRPr lang="pl-PL" sz="2400" dirty="0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Posiedzenie Rady Wydziału 12.07.2016r.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764854"/>
              </p:ext>
            </p:extLst>
          </p:nvPr>
        </p:nvGraphicFramePr>
        <p:xfrm>
          <a:off x="1331640" y="1556790"/>
          <a:ext cx="7704855" cy="2088233"/>
        </p:xfrm>
        <a:graphic>
          <a:graphicData uri="http://schemas.openxmlformats.org/drawingml/2006/table">
            <a:tbl>
              <a:tblPr/>
              <a:tblGrid>
                <a:gridCol w="2576811"/>
                <a:gridCol w="1108306"/>
                <a:gridCol w="571204"/>
                <a:gridCol w="479555"/>
                <a:gridCol w="479555"/>
                <a:gridCol w="479555"/>
                <a:gridCol w="479555"/>
                <a:gridCol w="479555"/>
                <a:gridCol w="479555"/>
                <a:gridCol w="571204"/>
              </a:tblGrid>
              <a:tr h="293596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W7/Z1 - Zakład Biologii Sanitarnej i </a:t>
                      </a:r>
                      <a:r>
                        <a:rPr lang="pl-PL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Ekotechniki</a:t>
                      </a:r>
                      <a:endParaRPr lang="pl-PL" sz="7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W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Ć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L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P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S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D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SUMA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359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Pracownicy naukowo-dydaktyczni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282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255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165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347,5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1194,5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665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Pracownicy dydaktyczni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190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359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Doktoranci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359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Pracownicy inżynieryjno-techniczni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359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Emeryci i specjaliści spoza Uczelni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359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l-P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W7/Z1 - Zakład Biologii Sanitarnej i </a:t>
                      </a:r>
                      <a:r>
                        <a:rPr lang="pl-PL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Ekotechniki</a:t>
                      </a:r>
                      <a:endParaRPr lang="pl-PL" sz="7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312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405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165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387,5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1414,5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200988"/>
              </p:ext>
            </p:extLst>
          </p:nvPr>
        </p:nvGraphicFramePr>
        <p:xfrm>
          <a:off x="1331640" y="4293093"/>
          <a:ext cx="7704855" cy="1800204"/>
        </p:xfrm>
        <a:graphic>
          <a:graphicData uri="http://schemas.openxmlformats.org/drawingml/2006/table">
            <a:tbl>
              <a:tblPr/>
              <a:tblGrid>
                <a:gridCol w="2576811"/>
                <a:gridCol w="1108306"/>
                <a:gridCol w="571204"/>
                <a:gridCol w="479555"/>
                <a:gridCol w="479555"/>
                <a:gridCol w="479555"/>
                <a:gridCol w="479555"/>
                <a:gridCol w="479555"/>
                <a:gridCol w="479555"/>
                <a:gridCol w="571204"/>
              </a:tblGrid>
              <a:tr h="257172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W7/Z1 - Zakład Biologii Sanitarnej i Ekotechniki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W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Ć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L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P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S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D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SUMA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717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Pracownicy naukowo-dydaktyczni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485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291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863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227,5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2001,5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717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Pracownicy dydaktyczni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36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18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84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717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Doktoranci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330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420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717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Pracownicy inżynieryjno-techniczni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717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Emeryci i specjaliści spoza Uczelni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717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W7/Z1 - Zakład Biologii Sanitarnej i Ekotechniki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521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309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1223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227,5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2505,5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20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344816" cy="864096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Zapewnianie jakości kształcenia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2000" dirty="0" smtClean="0"/>
              <a:t>Systematyczne monitorowanie obciążenia </a:t>
            </a:r>
            <a:r>
              <a:rPr lang="pl-PL" sz="2000" dirty="0"/>
              <a:t>pracowników godzinami zajęć </a:t>
            </a:r>
            <a:r>
              <a:rPr lang="pl-PL" sz="2000" dirty="0" smtClean="0"/>
              <a:t>dydaktycznych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	</a:t>
            </a:r>
            <a:br>
              <a:rPr lang="pl-PL" sz="1800" dirty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	</a:t>
            </a:r>
            <a:br>
              <a:rPr lang="pl-PL" sz="20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1340768"/>
            <a:ext cx="7956376" cy="55172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/>
              <a:t>	</a:t>
            </a:r>
          </a:p>
          <a:p>
            <a:pPr marL="0" indent="0" algn="just">
              <a:buNone/>
            </a:pPr>
            <a:endParaRPr lang="pl-PL" sz="2400" dirty="0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Posiedzenie Rady Wydziału 12.07.2016r.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148071"/>
              </p:ext>
            </p:extLst>
          </p:nvPr>
        </p:nvGraphicFramePr>
        <p:xfrm>
          <a:off x="1259632" y="1772815"/>
          <a:ext cx="7632852" cy="1800203"/>
        </p:xfrm>
        <a:graphic>
          <a:graphicData uri="http://schemas.openxmlformats.org/drawingml/2006/table">
            <a:tbl>
              <a:tblPr/>
              <a:tblGrid>
                <a:gridCol w="2552728"/>
                <a:gridCol w="1097948"/>
                <a:gridCol w="565866"/>
                <a:gridCol w="475074"/>
                <a:gridCol w="475074"/>
                <a:gridCol w="475074"/>
                <a:gridCol w="475074"/>
                <a:gridCol w="475074"/>
                <a:gridCol w="475074"/>
                <a:gridCol w="565866"/>
              </a:tblGrid>
              <a:tr h="289655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W7/Z2 - Zakład Technologii Odpadów i </a:t>
                      </a:r>
                      <a:r>
                        <a:rPr lang="pl-PL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Remediacji</a:t>
                      </a:r>
                      <a:r>
                        <a:rPr lang="pl-P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Gruntów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W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Ć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L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P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S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D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SUMA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175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Pracownicy naukowo-dydaktyczni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425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225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357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140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1454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175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Pracownicy dydaktyczni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132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175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Doktoranci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150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175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Pracownicy inżynieryjno-techniczni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175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Emeryci i specjaliści spoza Uczelni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175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W7/Z2 - Zakład Technologii Odpadów i Remediacji Gruntów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452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225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417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240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232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170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1736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63154"/>
              </p:ext>
            </p:extLst>
          </p:nvPr>
        </p:nvGraphicFramePr>
        <p:xfrm>
          <a:off x="1259631" y="4365102"/>
          <a:ext cx="7704855" cy="1872208"/>
        </p:xfrm>
        <a:graphic>
          <a:graphicData uri="http://schemas.openxmlformats.org/drawingml/2006/table">
            <a:tbl>
              <a:tblPr/>
              <a:tblGrid>
                <a:gridCol w="2576811"/>
                <a:gridCol w="1108306"/>
                <a:gridCol w="571204"/>
                <a:gridCol w="479555"/>
                <a:gridCol w="479555"/>
                <a:gridCol w="479555"/>
                <a:gridCol w="479555"/>
                <a:gridCol w="479555"/>
                <a:gridCol w="479555"/>
                <a:gridCol w="571204"/>
              </a:tblGrid>
              <a:tr h="3012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W7/Z2 - Zakład Technologii Odpadów i Remediacji Gruntów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W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Ć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L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P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S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D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SUMA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82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Pracownicy naukowo-dydaktyczni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218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384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220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370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1492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82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Pracownicy dydaktyczni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69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169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248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82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Doktoranci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82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Pracownicy inżynieryjno-techniczni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82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Emeryci i specjaliści spoza Uczelni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182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W7/Z2 - Zakład Technologii Odpadów i Remediacji Gruntów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287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330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583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220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380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1800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76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/>
              <a:t>Wydziałowy Zespół ds. Hospitowania Zajęć</a:t>
            </a:r>
            <a:r>
              <a:rPr lang="pl-PL" sz="1800" b="1" dirty="0">
                <a:solidFill>
                  <a:prstClr val="white"/>
                </a:solidFill>
              </a:rPr>
              <a:t/>
            </a:r>
            <a:br>
              <a:rPr lang="pl-PL" sz="1800" b="1" dirty="0">
                <a:solidFill>
                  <a:prstClr val="white"/>
                </a:solidFill>
              </a:rPr>
            </a:br>
            <a:r>
              <a:rPr lang="pl-PL" sz="1800" dirty="0">
                <a:solidFill>
                  <a:prstClr val="white"/>
                </a:solidFill>
              </a:rPr>
              <a:t>Skład Komisji na kadencję 2012-2016:</a:t>
            </a:r>
            <a:r>
              <a:rPr lang="pl-PL" sz="1800" b="1" dirty="0" smtClean="0"/>
              <a:t/>
            </a:r>
            <a:br>
              <a:rPr lang="pl-PL" sz="1800" b="1" dirty="0" smtClean="0"/>
            </a:b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1340768"/>
            <a:ext cx="777686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 smtClean="0"/>
              <a:t>Wydziałowy </a:t>
            </a:r>
            <a:r>
              <a:rPr lang="pl-PL" sz="1800" dirty="0"/>
              <a:t>Zespół ds. Hospitowania Zajęć (powołany 18.11.2014r.): </a:t>
            </a:r>
            <a:br>
              <a:rPr lang="pl-PL" sz="1800" dirty="0"/>
            </a:br>
            <a:endParaRPr lang="pl-PL" sz="1800" dirty="0"/>
          </a:p>
          <a:p>
            <a:r>
              <a:rPr lang="pl-PL" sz="1800" dirty="0"/>
              <a:t>PRZYDRÓŻNY Edward, dr hab. inż.</a:t>
            </a:r>
          </a:p>
          <a:p>
            <a:r>
              <a:rPr lang="pl-PL" sz="1800" dirty="0"/>
              <a:t>MINIEWICZ Maciej, dr inż.</a:t>
            </a:r>
          </a:p>
          <a:p>
            <a:r>
              <a:rPr lang="pl-PL" sz="1800" dirty="0"/>
              <a:t>FIJEWSKI Michał, dr inż.</a:t>
            </a:r>
          </a:p>
          <a:p>
            <a:r>
              <a:rPr lang="pl-PL" sz="1800" dirty="0"/>
              <a:t>BRYSZEWSKA- MAZUREK Anna, dr inż.</a:t>
            </a:r>
          </a:p>
          <a:p>
            <a:r>
              <a:rPr lang="pl-PL" sz="1800" dirty="0"/>
              <a:t>KUROPKA Józef, dr hab. inż.- przewodniczący Zespołu </a:t>
            </a:r>
          </a:p>
          <a:p>
            <a:r>
              <a:rPr lang="pl-PL" sz="1800" dirty="0"/>
              <a:t>MAJEWSKA-NOWAK Katarzyna, dr hab. inż., prof. </a:t>
            </a:r>
            <a:r>
              <a:rPr lang="pl-PL" sz="1800" dirty="0" err="1"/>
              <a:t>nadzw</a:t>
            </a:r>
            <a:r>
              <a:rPr lang="pl-PL" sz="1800" dirty="0"/>
              <a:t>.</a:t>
            </a:r>
          </a:p>
          <a:p>
            <a:r>
              <a:rPr lang="pl-PL" sz="1800" dirty="0"/>
              <a:t>CIEŻAK Jan, dr inż.</a:t>
            </a:r>
          </a:p>
          <a:p>
            <a:r>
              <a:rPr lang="pl-PL" sz="1800" dirty="0"/>
              <a:t>SEBASTIAN Marta, dr inż.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Posiedzenie Rady Wydziału 12.07.2016r.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344816" cy="864096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Zapewnianie jakości kształcenia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2000" dirty="0" smtClean="0"/>
              <a:t>Systematyczne monitorowanie obciążenia </a:t>
            </a:r>
            <a:r>
              <a:rPr lang="pl-PL" sz="2000" dirty="0"/>
              <a:t>pracowników godzinami zajęć </a:t>
            </a:r>
            <a:r>
              <a:rPr lang="pl-PL" sz="2000" dirty="0" smtClean="0"/>
              <a:t>dydaktycznych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	</a:t>
            </a:r>
            <a:br>
              <a:rPr lang="pl-PL" sz="1800" dirty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	</a:t>
            </a:r>
            <a:br>
              <a:rPr lang="pl-PL" sz="20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1340768"/>
            <a:ext cx="7956376" cy="55172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/>
              <a:t>	</a:t>
            </a:r>
          </a:p>
          <a:p>
            <a:pPr marL="0" indent="0" algn="just">
              <a:buNone/>
            </a:pPr>
            <a:endParaRPr lang="pl-PL" sz="2400" dirty="0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Posiedzenie Rady Wydziału 12.07.2016r.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848293"/>
              </p:ext>
            </p:extLst>
          </p:nvPr>
        </p:nvGraphicFramePr>
        <p:xfrm>
          <a:off x="1259633" y="1916831"/>
          <a:ext cx="7884366" cy="1728195"/>
        </p:xfrm>
        <a:graphic>
          <a:graphicData uri="http://schemas.openxmlformats.org/drawingml/2006/table">
            <a:tbl>
              <a:tblPr/>
              <a:tblGrid>
                <a:gridCol w="3769834"/>
                <a:gridCol w="584674"/>
                <a:gridCol w="490864"/>
                <a:gridCol w="490864"/>
                <a:gridCol w="490864"/>
                <a:gridCol w="490864"/>
                <a:gridCol w="490864"/>
                <a:gridCol w="490864"/>
                <a:gridCol w="584674"/>
              </a:tblGrid>
              <a:tr h="2468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W7/Z3 - Zakład Ekologistyki i Zarządzania Ryzykiem Środowiskowym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W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Ć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L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P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S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D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SUMA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688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Pracownicy naukowo-dydaktyczni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253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86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368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230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982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688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Pracownicy dydaktyczni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688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Doktoranci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208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330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688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Pracownicy inżynieryjno-techniczni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688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Emeryci i specjaliści spoza Uczelni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688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W7/Z3 - Zakład </a:t>
                      </a:r>
                      <a:r>
                        <a:rPr lang="pl-PL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Ekologistyki</a:t>
                      </a:r>
                      <a:r>
                        <a:rPr lang="pl-P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i Zarządzania Ryzykiem Środowiskowym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253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294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368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230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1312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147783"/>
              </p:ext>
            </p:extLst>
          </p:nvPr>
        </p:nvGraphicFramePr>
        <p:xfrm>
          <a:off x="1331640" y="4221091"/>
          <a:ext cx="7812359" cy="1656179"/>
        </p:xfrm>
        <a:graphic>
          <a:graphicData uri="http://schemas.openxmlformats.org/drawingml/2006/table">
            <a:tbl>
              <a:tblPr/>
              <a:tblGrid>
                <a:gridCol w="3735405"/>
                <a:gridCol w="579334"/>
                <a:gridCol w="486381"/>
                <a:gridCol w="486381"/>
                <a:gridCol w="486381"/>
                <a:gridCol w="486381"/>
                <a:gridCol w="486381"/>
                <a:gridCol w="486381"/>
                <a:gridCol w="579334"/>
              </a:tblGrid>
              <a:tr h="236597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W7/Z3 - Zakład Ekologistyki i Zarządzania Ryzykiem Środowiskowym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W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Ć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L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P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S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D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SUMA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659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Pracownicy naukowo-dydaktyczni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209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68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422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659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Pracownicy dydaktyczni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659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Doktoranci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659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Pracownicy inżynieryjno-techniczni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659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Emeryci i specjaliści spoza Uczelni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659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W7/Z3 - Zakład Ekologistyki i Zarządzania Ryzykiem Środowiskowym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209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68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437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1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344816" cy="864096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Zapewnianie jakości kształcenia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2000" dirty="0" smtClean="0"/>
              <a:t>Systematyczne monitorowanie obciążenia </a:t>
            </a:r>
            <a:r>
              <a:rPr lang="pl-PL" sz="2000" dirty="0"/>
              <a:t>pracowników godzinami zajęć </a:t>
            </a:r>
            <a:r>
              <a:rPr lang="pl-PL" sz="2000" dirty="0" smtClean="0"/>
              <a:t>dydaktycznych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	</a:t>
            </a:r>
            <a:br>
              <a:rPr lang="pl-PL" sz="1800" dirty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	</a:t>
            </a:r>
            <a:br>
              <a:rPr lang="pl-PL" sz="20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1340768"/>
            <a:ext cx="7956376" cy="55172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/>
              <a:t>	</a:t>
            </a:r>
          </a:p>
          <a:p>
            <a:pPr marL="0" indent="0" algn="just">
              <a:buNone/>
            </a:pPr>
            <a:endParaRPr lang="pl-PL" sz="2400" dirty="0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Posiedzenie Rady Wydziału 12.07.2016r.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832435"/>
              </p:ext>
            </p:extLst>
          </p:nvPr>
        </p:nvGraphicFramePr>
        <p:xfrm>
          <a:off x="1403649" y="1628802"/>
          <a:ext cx="7632844" cy="1944215"/>
        </p:xfrm>
        <a:graphic>
          <a:graphicData uri="http://schemas.openxmlformats.org/drawingml/2006/table">
            <a:tbl>
              <a:tblPr/>
              <a:tblGrid>
                <a:gridCol w="1814331"/>
                <a:gridCol w="742610"/>
                <a:gridCol w="1097037"/>
                <a:gridCol w="565396"/>
                <a:gridCol w="474679"/>
                <a:gridCol w="474679"/>
                <a:gridCol w="474679"/>
                <a:gridCol w="474679"/>
                <a:gridCol w="474679"/>
                <a:gridCol w="474679"/>
                <a:gridCol w="565396"/>
              </a:tblGrid>
              <a:tr h="277745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W7 - Wydział Inżynierii Środowiska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W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Ć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L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P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S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D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SUMA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7774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Pracownicy naukowo-dydaktyczni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4065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1446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2765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3373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2507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2747,5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16903,5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7774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Pracownicy dydaktyczni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162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291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753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7774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Doktoranci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737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537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1336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7774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Pracownicy inżynieryjno-techniczni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135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135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7774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Emeryci i specjaliści spoza Uczelni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7774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W7 - Wydział Inżynierii Środowiska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4227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1538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3757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4201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2537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2867,5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19127,5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492080"/>
              </p:ext>
            </p:extLst>
          </p:nvPr>
        </p:nvGraphicFramePr>
        <p:xfrm>
          <a:off x="1403649" y="3933055"/>
          <a:ext cx="7632844" cy="2232251"/>
        </p:xfrm>
        <a:graphic>
          <a:graphicData uri="http://schemas.openxmlformats.org/drawingml/2006/table">
            <a:tbl>
              <a:tblPr/>
              <a:tblGrid>
                <a:gridCol w="1814331"/>
                <a:gridCol w="742610"/>
                <a:gridCol w="1097037"/>
                <a:gridCol w="565396"/>
                <a:gridCol w="474679"/>
                <a:gridCol w="474679"/>
                <a:gridCol w="474679"/>
                <a:gridCol w="474679"/>
                <a:gridCol w="474679"/>
                <a:gridCol w="474679"/>
                <a:gridCol w="565396"/>
              </a:tblGrid>
              <a:tr h="318893"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W7 - Wydział Inżynierii Środowiska</a:t>
                      </a: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6835" marR="6835" marT="6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W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Ć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L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P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S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D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/>
                        </a:rPr>
                        <a:t>SUMA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889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Pracownicy naukowo-dydaktyczni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2954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1518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2356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4182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1511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3557,5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16078,5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889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Pracownicy dydaktyczni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135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33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237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525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889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Doktoranci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569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476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1120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889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Pracownicy inżynieryjno-techniczni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889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Emeryci i specjaliści spoza Uczelni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889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W7 - Wydział Inżynierii Środowiska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3089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1626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3035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4895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1511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3567,5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17723,5</a:t>
                      </a:r>
                    </a:p>
                  </a:txBody>
                  <a:tcPr marL="6835" marR="6835" marT="6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13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344816" cy="864096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Zapewnianie jakości kształcenia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2000" dirty="0" smtClean="0"/>
              <a:t>Systematyczne monitorowanie obciążenia </a:t>
            </a:r>
            <a:r>
              <a:rPr lang="pl-PL" sz="2000" dirty="0"/>
              <a:t>pracowników godzinami zajęć </a:t>
            </a:r>
            <a:r>
              <a:rPr lang="pl-PL" sz="2000" dirty="0" smtClean="0"/>
              <a:t>dydaktycznych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	</a:t>
            </a:r>
            <a:br>
              <a:rPr lang="pl-PL" sz="1800" dirty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	</a:t>
            </a:r>
            <a:br>
              <a:rPr lang="pl-PL" sz="20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1340768"/>
            <a:ext cx="7956376" cy="55172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/>
              <a:t>	</a:t>
            </a:r>
          </a:p>
          <a:p>
            <a:pPr marL="0" indent="0" algn="just">
              <a:buNone/>
            </a:pPr>
            <a:endParaRPr lang="pl-PL" sz="2400" dirty="0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Posiedzenie Rady Wydziału 12.07.2016r.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1189639"/>
              </p:ext>
            </p:extLst>
          </p:nvPr>
        </p:nvGraphicFramePr>
        <p:xfrm>
          <a:off x="1403648" y="1628800"/>
          <a:ext cx="7488831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32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344816" cy="864096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Zapewnianie jakości kształcenia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2000" dirty="0" smtClean="0"/>
              <a:t>Systematyczne monitorowanie obciążenia </a:t>
            </a:r>
            <a:r>
              <a:rPr lang="pl-PL" sz="2000" dirty="0"/>
              <a:t>pracowników godzinami zajęć </a:t>
            </a:r>
            <a:r>
              <a:rPr lang="pl-PL" sz="2000" dirty="0" smtClean="0"/>
              <a:t>dydaktycznych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	</a:t>
            </a:r>
            <a:br>
              <a:rPr lang="pl-PL" sz="1800" dirty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	</a:t>
            </a:r>
            <a:br>
              <a:rPr lang="pl-PL" sz="20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1340768"/>
            <a:ext cx="7956376" cy="55172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/>
              <a:t>	</a:t>
            </a:r>
          </a:p>
          <a:p>
            <a:pPr marL="0" indent="0" algn="just">
              <a:buNone/>
            </a:pPr>
            <a:endParaRPr lang="pl-PL" sz="2400" dirty="0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219876" y="6610604"/>
            <a:ext cx="6696744" cy="144016"/>
          </a:xfrm>
        </p:spPr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Posiedzenie Rady Wydziału 12.07.2016r.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703082"/>
              </p:ext>
            </p:extLst>
          </p:nvPr>
        </p:nvGraphicFramePr>
        <p:xfrm>
          <a:off x="1403648" y="1628800"/>
          <a:ext cx="7488831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1893967"/>
              </p:ext>
            </p:extLst>
          </p:nvPr>
        </p:nvGraphicFramePr>
        <p:xfrm>
          <a:off x="1331641" y="1628799"/>
          <a:ext cx="7632848" cy="4536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625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344816" cy="864096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Zapewnianie jakości kształcenia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	</a:t>
            </a:r>
            <a:br>
              <a:rPr lang="pl-PL" sz="1800" dirty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	</a:t>
            </a:r>
            <a:br>
              <a:rPr lang="pl-PL" sz="20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1340768"/>
            <a:ext cx="7956376" cy="5517232"/>
          </a:xfrm>
        </p:spPr>
        <p:txBody>
          <a:bodyPr>
            <a:normAutofit fontScale="77500" lnSpcReduction="20000"/>
          </a:bodyPr>
          <a:lstStyle/>
          <a:p>
            <a:pPr marL="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2400" b="1" dirty="0" smtClean="0"/>
              <a:t>Monitorowanie bazy dydaktycznej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b="1" dirty="0"/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pl-PL" sz="2800" dirty="0">
                <a:ea typeface="Calibri"/>
                <a:cs typeface="Times New Roman"/>
              </a:rPr>
              <a:t>Stan </a:t>
            </a:r>
            <a:r>
              <a:rPr lang="pl-PL" sz="2800" dirty="0" err="1">
                <a:ea typeface="Calibri"/>
                <a:cs typeface="Times New Roman"/>
              </a:rPr>
              <a:t>sal</a:t>
            </a:r>
            <a:r>
              <a:rPr lang="pl-PL" sz="2800" dirty="0">
                <a:ea typeface="Calibri"/>
                <a:cs typeface="Times New Roman"/>
              </a:rPr>
              <a:t> dydaktycznych jest kontrolowany szczegółowo pod względem technicznym przed każdym semestrem.  Sale przechodzą kontrolę sprzętu komputerowego, stanu technicznego sali i wyposażenia, są dostosowywane do wymagań BHP. </a:t>
            </a:r>
            <a:endParaRPr lang="pl-PL" sz="2800" dirty="0" smtClean="0">
              <a:ea typeface="Calibri"/>
              <a:cs typeface="Times New Roman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pl-PL" sz="2800" dirty="0" smtClean="0">
                <a:ea typeface="Calibri"/>
                <a:cs typeface="Times New Roman"/>
              </a:rPr>
              <a:t>Przygotowanie </a:t>
            </a:r>
            <a:r>
              <a:rPr lang="pl-PL" sz="2800" dirty="0" err="1">
                <a:ea typeface="Calibri"/>
                <a:cs typeface="Times New Roman"/>
              </a:rPr>
              <a:t>sal</a:t>
            </a:r>
            <a:r>
              <a:rPr lang="pl-PL" sz="2800" dirty="0">
                <a:ea typeface="Calibri"/>
                <a:cs typeface="Times New Roman"/>
              </a:rPr>
              <a:t> dydaktycznych do zajęć </a:t>
            </a:r>
            <a:r>
              <a:rPr lang="pl-PL" sz="2800" dirty="0" smtClean="0">
                <a:ea typeface="Calibri"/>
                <a:cs typeface="Times New Roman"/>
              </a:rPr>
              <a:t>Wydział potwierdza </a:t>
            </a:r>
            <a:r>
              <a:rPr lang="pl-PL" sz="2800" dirty="0">
                <a:ea typeface="Calibri"/>
                <a:cs typeface="Times New Roman"/>
              </a:rPr>
              <a:t>składając pismo do Prorektora ds. Nauczania</a:t>
            </a:r>
            <a:r>
              <a:rPr lang="pl-PL" sz="2800" dirty="0" smtClean="0">
                <a:ea typeface="Calibri"/>
                <a:cs typeface="Times New Roman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800" dirty="0">
                <a:ea typeface="Calibri"/>
                <a:cs typeface="Times New Roman"/>
              </a:rPr>
              <a:t>Wydział posiada 4 w pełni wyposażone sale komputerowe. Oprócz tego każda sala dydaktyczna wyposażona jest w komputer i rzutnik multimedialny.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800" dirty="0">
                <a:ea typeface="Calibri"/>
                <a:cs typeface="Times New Roman"/>
              </a:rPr>
              <a:t>Rozpoczęto proces wymiany zużytego sprzętu komputerowego w salach dydaktycznych: w roku akademickim 2015/2016 zakupiono 2 nowe komputery, w roku akademickim 2016/2017 planowany jest zakup kolejnych.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pl-PL" sz="2800" b="1" dirty="0">
              <a:ea typeface="Calibri"/>
              <a:cs typeface="Times New Roman"/>
            </a:endParaRPr>
          </a:p>
          <a:p>
            <a:pPr marL="0" indent="0" algn="just">
              <a:buNone/>
            </a:pPr>
            <a:endParaRPr lang="pl-PL" sz="2400" dirty="0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219876" y="6610604"/>
            <a:ext cx="6696744" cy="144016"/>
          </a:xfrm>
        </p:spPr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Posiedzenie Rady Wydziału 12.07.2016r.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0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344816" cy="864096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Zapewnianie jakości kształcenia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	</a:t>
            </a:r>
            <a:br>
              <a:rPr lang="pl-PL" sz="1800" dirty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	</a:t>
            </a:r>
            <a:br>
              <a:rPr lang="pl-PL" sz="20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1340768"/>
            <a:ext cx="7956376" cy="551723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6400" b="1" dirty="0" smtClean="0">
                <a:ea typeface="Calibri"/>
                <a:cs typeface="Times New Roman"/>
              </a:rPr>
              <a:t>W </a:t>
            </a:r>
            <a:r>
              <a:rPr lang="pl-PL" sz="6400" b="1" dirty="0">
                <a:ea typeface="Calibri"/>
                <a:cs typeface="Times New Roman"/>
              </a:rPr>
              <a:t>roku akademickim 2015/2016 przeprowadzono następujące prace</a:t>
            </a:r>
            <a:r>
              <a:rPr lang="pl-PL" sz="6400" b="1" dirty="0" smtClean="0">
                <a:ea typeface="Calibri"/>
                <a:cs typeface="Times New Roman"/>
              </a:rPr>
              <a:t>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l-PL" sz="4800" b="1" dirty="0"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l-PL" sz="5600" b="1" dirty="0" smtClean="0">
                <a:ea typeface="Calibri"/>
                <a:cs typeface="Times New Roman"/>
              </a:rPr>
              <a:t>remont </a:t>
            </a:r>
            <a:r>
              <a:rPr lang="pl-PL" sz="5600" b="1" dirty="0" err="1">
                <a:ea typeface="Calibri"/>
                <a:cs typeface="Times New Roman"/>
              </a:rPr>
              <a:t>sal</a:t>
            </a:r>
            <a:r>
              <a:rPr lang="pl-PL" sz="5600" b="1" dirty="0">
                <a:ea typeface="Calibri"/>
                <a:cs typeface="Times New Roman"/>
              </a:rPr>
              <a:t> dydaktycznych 208 D-1 i 311b D-1 (malowanie, cyklinowanie podłogi</a:t>
            </a:r>
            <a:r>
              <a:rPr lang="pl-PL" sz="5600" b="1" dirty="0" smtClean="0">
                <a:ea typeface="Calibri"/>
                <a:cs typeface="Times New Roman"/>
              </a:rPr>
              <a:t>);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l-PL" sz="5600" b="1" dirty="0" smtClean="0">
                <a:ea typeface="Calibri"/>
                <a:cs typeface="Times New Roman"/>
              </a:rPr>
              <a:t>sala </a:t>
            </a:r>
            <a:r>
              <a:rPr lang="pl-PL" sz="5600" b="1" dirty="0">
                <a:ea typeface="Calibri"/>
                <a:cs typeface="Times New Roman"/>
              </a:rPr>
              <a:t>301 D-2: zamontowano zamek </a:t>
            </a:r>
            <a:r>
              <a:rPr lang="pl-PL" sz="5600" b="1" dirty="0" err="1">
                <a:ea typeface="Calibri"/>
                <a:cs typeface="Times New Roman"/>
              </a:rPr>
              <a:t>antypaniczny</a:t>
            </a:r>
            <a:r>
              <a:rPr lang="pl-PL" sz="5600" b="1" dirty="0">
                <a:ea typeface="Calibri"/>
                <a:cs typeface="Times New Roman"/>
              </a:rPr>
              <a:t> w drzwiach, zamontowano oświetlenie ewakuacyjne, zamontowano na schodach taśmy fluorescencyjne, uzupełniono gaśnicę i znaki </a:t>
            </a:r>
            <a:r>
              <a:rPr lang="pl-PL" sz="5600" b="1" dirty="0" smtClean="0">
                <a:ea typeface="Calibri"/>
                <a:cs typeface="Times New Roman"/>
              </a:rPr>
              <a:t>ewakuacyjne;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l-PL" sz="5600" b="1" dirty="0" smtClean="0">
                <a:ea typeface="Calibri"/>
                <a:cs typeface="Times New Roman"/>
              </a:rPr>
              <a:t>sala </a:t>
            </a:r>
            <a:r>
              <a:rPr lang="pl-PL" sz="5600" b="1" dirty="0">
                <a:ea typeface="Calibri"/>
                <a:cs typeface="Times New Roman"/>
              </a:rPr>
              <a:t>301 A-1: wykonano wyjście ewakuacyjne z sali przez Muzeum </a:t>
            </a:r>
            <a:r>
              <a:rPr lang="pl-PL" sz="5600" b="1" dirty="0" err="1">
                <a:ea typeface="Calibri"/>
                <a:cs typeface="Times New Roman"/>
              </a:rPr>
              <a:t>PWr</a:t>
            </a:r>
            <a:r>
              <a:rPr lang="pl-PL" sz="5600" b="1" dirty="0">
                <a:ea typeface="Calibri"/>
                <a:cs typeface="Times New Roman"/>
              </a:rPr>
              <a:t>., wymieniono rolety w oknach, zamontowano ograniczniki w oknach;  uzupełniono gaśnicę i znaki ewakuacyjne, trwają prace konserwacyjne blatów ławek – szlifowanie, </a:t>
            </a:r>
            <a:r>
              <a:rPr lang="pl-PL" sz="5600" b="1" dirty="0" smtClean="0">
                <a:ea typeface="Calibri"/>
                <a:cs typeface="Times New Roman"/>
              </a:rPr>
              <a:t>lakierowanie;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l-PL" sz="5600" b="1" dirty="0" smtClean="0">
                <a:ea typeface="Calibri"/>
                <a:cs typeface="Times New Roman"/>
              </a:rPr>
              <a:t>sala </a:t>
            </a:r>
            <a:r>
              <a:rPr lang="pl-PL" sz="5600" b="1" dirty="0">
                <a:ea typeface="Calibri"/>
                <a:cs typeface="Times New Roman"/>
              </a:rPr>
              <a:t>301 C-7 – montaż ograniczników w oknach, w celu zapewnienie możliwości przewietrzania sali (w sali nie było żadnej wentylacji);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pl-PL" sz="5600" b="1" dirty="0" smtClean="0">
                <a:ea typeface="Calibri"/>
                <a:cs typeface="Times New Roman"/>
              </a:rPr>
              <a:t>naprawiono </a:t>
            </a:r>
            <a:r>
              <a:rPr lang="pl-PL" sz="5600" b="1" dirty="0">
                <a:ea typeface="Calibri"/>
                <a:cs typeface="Times New Roman"/>
              </a:rPr>
              <a:t>okna </a:t>
            </a:r>
            <a:r>
              <a:rPr lang="pl-PL" sz="5600" b="1" dirty="0" err="1">
                <a:ea typeface="Calibri"/>
                <a:cs typeface="Times New Roman"/>
              </a:rPr>
              <a:t>przypiwniczne</a:t>
            </a:r>
            <a:r>
              <a:rPr lang="pl-PL" sz="5600" b="1" dirty="0">
                <a:ea typeface="Calibri"/>
                <a:cs typeface="Times New Roman"/>
              </a:rPr>
              <a:t> w laboratoriach budynku D-2 </a:t>
            </a:r>
            <a:r>
              <a:rPr lang="pl-PL" sz="5600" b="1" dirty="0" smtClean="0">
                <a:ea typeface="Calibri"/>
                <a:cs typeface="Times New Roman"/>
              </a:rPr>
              <a:t>;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pl-PL" sz="5600" b="1" dirty="0" smtClean="0">
                <a:ea typeface="Calibri"/>
                <a:cs typeface="Times New Roman"/>
              </a:rPr>
              <a:t>wymieniono </a:t>
            </a:r>
            <a:r>
              <a:rPr lang="pl-PL" sz="5600" b="1" dirty="0">
                <a:ea typeface="Calibri"/>
                <a:cs typeface="Times New Roman"/>
              </a:rPr>
              <a:t>skorodowane kanały wentylacyjne w laboratoriach 325 i 326 w budynku D-2</a:t>
            </a:r>
            <a:r>
              <a:rPr lang="pl-PL" sz="5600" b="1" dirty="0" smtClean="0">
                <a:ea typeface="Calibri"/>
                <a:cs typeface="Times New Roman"/>
              </a:rPr>
              <a:t>,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5600" b="1" dirty="0">
                <a:ea typeface="Calibri"/>
                <a:cs typeface="Times New Roman"/>
              </a:rPr>
              <a:t> </a:t>
            </a:r>
            <a:r>
              <a:rPr lang="pl-PL" sz="5600" b="1" dirty="0" smtClean="0">
                <a:ea typeface="Calibri"/>
                <a:cs typeface="Times New Roman"/>
              </a:rPr>
              <a:t>       naprawiono/wymieniono </a:t>
            </a:r>
            <a:r>
              <a:rPr lang="pl-PL" sz="5600" b="1" dirty="0">
                <a:ea typeface="Calibri"/>
                <a:cs typeface="Times New Roman"/>
              </a:rPr>
              <a:t>przepływowy podgrzewacz </a:t>
            </a:r>
            <a:r>
              <a:rPr lang="pl-PL" sz="5600" b="1" dirty="0" smtClean="0">
                <a:ea typeface="Calibri"/>
                <a:cs typeface="Times New Roman"/>
              </a:rPr>
              <a:t>wody;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l-PL" sz="5600" b="1" dirty="0" smtClean="0">
                <a:ea typeface="Calibri"/>
                <a:cs typeface="Times New Roman"/>
              </a:rPr>
              <a:t>w </a:t>
            </a:r>
            <a:r>
              <a:rPr lang="pl-PL" sz="5600" b="1" dirty="0">
                <a:ea typeface="Calibri"/>
                <a:cs typeface="Times New Roman"/>
              </a:rPr>
              <a:t>celu poprawy bezpieczeństwa zamontowano drzwi i domofon do laboratorium 324, 325, 326 i 327, ograniczające dostęp do laboratorium osobom </a:t>
            </a:r>
            <a:r>
              <a:rPr lang="pl-PL" sz="5600" b="1" dirty="0" smtClean="0">
                <a:ea typeface="Calibri"/>
                <a:cs typeface="Times New Roman"/>
              </a:rPr>
              <a:t>postronnym;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l-PL" sz="5600" b="1" dirty="0" smtClean="0">
                <a:ea typeface="Calibri"/>
                <a:cs typeface="Times New Roman"/>
              </a:rPr>
              <a:t>przeprowadzono </a:t>
            </a:r>
            <a:r>
              <a:rPr lang="pl-PL" sz="5600" b="1" dirty="0">
                <a:ea typeface="Calibri"/>
                <a:cs typeface="Times New Roman"/>
              </a:rPr>
              <a:t>pomiary natężenia oświetlenia we wszystkich salach dydaktycznych – w wyniku których zaplanowano np. wymianę oświetlenie w sali 328 A-1 (przełom lipiec-sierpień 2016);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pl-PL" sz="5600" b="1" dirty="0" smtClean="0">
                <a:ea typeface="Calibri"/>
                <a:cs typeface="Times New Roman"/>
              </a:rPr>
              <a:t>wymieniono </a:t>
            </a:r>
            <a:r>
              <a:rPr lang="pl-PL" sz="5600" b="1" dirty="0">
                <a:ea typeface="Calibri"/>
                <a:cs typeface="Times New Roman"/>
              </a:rPr>
              <a:t>piktogramy na aktualne, uzupełniono brakujące karty charakterystyk i instrukcje BHP, 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pl-PL" sz="5600" b="1" dirty="0" smtClean="0">
                <a:ea typeface="Calibri"/>
                <a:cs typeface="Times New Roman"/>
              </a:rPr>
              <a:t>remont </a:t>
            </a:r>
            <a:r>
              <a:rPr lang="pl-PL" sz="5600" b="1" dirty="0">
                <a:ea typeface="Calibri"/>
                <a:cs typeface="Times New Roman"/>
              </a:rPr>
              <a:t>korytarzy na II-</a:t>
            </a:r>
            <a:r>
              <a:rPr lang="pl-PL" sz="5600" b="1" dirty="0" err="1">
                <a:ea typeface="Calibri"/>
                <a:cs typeface="Times New Roman"/>
              </a:rPr>
              <a:t>gim</a:t>
            </a:r>
            <a:r>
              <a:rPr lang="pl-PL" sz="5600" b="1" dirty="0">
                <a:ea typeface="Calibri"/>
                <a:cs typeface="Times New Roman"/>
              </a:rPr>
              <a:t> i III-im piętrze budynku D-2,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pl-PL" sz="5600" b="1" dirty="0" smtClean="0">
                <a:ea typeface="Calibri"/>
                <a:cs typeface="Times New Roman"/>
              </a:rPr>
              <a:t>planowane </a:t>
            </a:r>
            <a:r>
              <a:rPr lang="pl-PL" sz="5600" b="1" dirty="0">
                <a:ea typeface="Calibri"/>
                <a:cs typeface="Times New Roman"/>
              </a:rPr>
              <a:t>jest wykonanie pomiarów sprawności wentylacji w salach dydaktycznych,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pl-PL" sz="5600" b="1" dirty="0" smtClean="0">
                <a:ea typeface="Calibri"/>
                <a:cs typeface="Times New Roman"/>
              </a:rPr>
              <a:t>planowane </a:t>
            </a:r>
            <a:r>
              <a:rPr lang="pl-PL" sz="5600" b="1" dirty="0">
                <a:ea typeface="Calibri"/>
                <a:cs typeface="Times New Roman"/>
              </a:rPr>
              <a:t>jest wykonanie pomiarów natężenia hałasu w salach laboratoryjnych.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l-PL" sz="5600" b="1" dirty="0" smtClean="0">
              <a:ea typeface="Calibri"/>
              <a:cs typeface="Times New Roman"/>
            </a:endParaRPr>
          </a:p>
          <a:p>
            <a:pPr marL="0" indent="0" algn="just">
              <a:buNone/>
            </a:pPr>
            <a:endParaRPr lang="pl-PL" sz="2400" dirty="0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219876" y="6610604"/>
            <a:ext cx="6696744" cy="144016"/>
          </a:xfrm>
        </p:spPr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Posiedzenie Rady Wydziału 12.07.2016r.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Sala 208 D-1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1600200"/>
            <a:ext cx="6034617" cy="4525963"/>
          </a:xfrm>
        </p:spPr>
      </p:pic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CF91F-CB83-40BA-9525-B5FB887AEEE2}" type="datetime1">
              <a:rPr lang="pl-PL" smtClean="0">
                <a:solidFill>
                  <a:prstClr val="white"/>
                </a:solidFill>
              </a:rPr>
              <a:pPr/>
              <a:t>2017-01-05</a:t>
            </a:fld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259632" y="6597352"/>
            <a:ext cx="6696744" cy="260648"/>
          </a:xfrm>
        </p:spPr>
        <p:txBody>
          <a:bodyPr/>
          <a:lstStyle/>
          <a:p>
            <a:pPr lvl="0"/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Posiedzenie Rady Wydziału 12.07.2016r</a:t>
            </a:r>
          </a:p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4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200" dirty="0" smtClean="0">
                <a:solidFill>
                  <a:prstClr val="white"/>
                </a:solidFill>
              </a:rPr>
              <a:t/>
            </a:r>
            <a:br>
              <a:rPr lang="pl-PL" sz="2200" dirty="0" smtClean="0">
                <a:solidFill>
                  <a:prstClr val="white"/>
                </a:solidFill>
              </a:rPr>
            </a:br>
            <a:r>
              <a:rPr lang="pl-PL" sz="2200" dirty="0">
                <a:solidFill>
                  <a:prstClr val="white"/>
                </a:solidFill>
              </a:rPr>
              <a:t/>
            </a:r>
            <a:br>
              <a:rPr lang="pl-PL" sz="2200" dirty="0">
                <a:solidFill>
                  <a:prstClr val="white"/>
                </a:solidFill>
              </a:rPr>
            </a:br>
            <a:r>
              <a:rPr lang="pl-PL" sz="2200" dirty="0" smtClean="0">
                <a:solidFill>
                  <a:prstClr val="white"/>
                </a:solidFill>
              </a:rPr>
              <a:t/>
            </a:r>
            <a:br>
              <a:rPr lang="pl-PL" sz="2200" dirty="0" smtClean="0">
                <a:solidFill>
                  <a:prstClr val="white"/>
                </a:solidFill>
              </a:rPr>
            </a:br>
            <a:r>
              <a:rPr lang="pl-PL" sz="2200" dirty="0" smtClean="0">
                <a:solidFill>
                  <a:prstClr val="white"/>
                </a:solidFill>
              </a:rPr>
              <a:t>Zapewnianie </a:t>
            </a:r>
            <a:r>
              <a:rPr lang="pl-PL" sz="2200" dirty="0">
                <a:solidFill>
                  <a:prstClr val="white"/>
                </a:solidFill>
              </a:rPr>
              <a:t>jakości kształcenia</a:t>
            </a:r>
            <a:r>
              <a:rPr lang="pl-PL" sz="1600" dirty="0">
                <a:solidFill>
                  <a:prstClr val="white"/>
                </a:solidFill>
              </a:rPr>
              <a:t/>
            </a:r>
            <a:br>
              <a:rPr lang="pl-PL" sz="1600" dirty="0">
                <a:solidFill>
                  <a:prstClr val="white"/>
                </a:solidFill>
              </a:rPr>
            </a:br>
            <a:r>
              <a:rPr lang="pl-PL" sz="1600" dirty="0">
                <a:solidFill>
                  <a:prstClr val="white"/>
                </a:solidFill>
              </a:rPr>
              <a:t/>
            </a:r>
            <a:br>
              <a:rPr lang="pl-PL" sz="1600" dirty="0">
                <a:solidFill>
                  <a:prstClr val="white"/>
                </a:solidFill>
              </a:rPr>
            </a:b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CF91F-CB83-40BA-9525-B5FB887AEEE2}" type="datetime1">
              <a:rPr lang="pl-PL" smtClean="0">
                <a:solidFill>
                  <a:prstClr val="white"/>
                </a:solidFill>
              </a:rPr>
              <a:pPr/>
              <a:t>2017-01-05</a:t>
            </a:fld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259632" y="6597352"/>
            <a:ext cx="6696744" cy="260648"/>
          </a:xfrm>
        </p:spPr>
        <p:txBody>
          <a:bodyPr/>
          <a:lstStyle/>
          <a:p>
            <a:pPr lvl="0"/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Posiedzenie Rady Wydziału 12.07.2016r</a:t>
            </a:r>
          </a:p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1340768"/>
            <a:ext cx="7884368" cy="504056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sz="1800" b="1" dirty="0" smtClean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pl-PL" sz="1800" b="1" dirty="0" smtClean="0">
                <a:solidFill>
                  <a:srgbClr val="000000"/>
                </a:solidFill>
                <a:latin typeface="+mj-lt"/>
                <a:ea typeface="Times New Roman"/>
              </a:rPr>
              <a:t>Monitorowanie publicznego dostępu </a:t>
            </a:r>
            <a:r>
              <a:rPr lang="pl-PL" sz="1800" b="1" dirty="0">
                <a:solidFill>
                  <a:srgbClr val="000000"/>
                </a:solidFill>
                <a:latin typeface="+mj-lt"/>
                <a:ea typeface="Times New Roman"/>
              </a:rPr>
              <a:t>do informacji o kształceniu na </a:t>
            </a:r>
            <a:r>
              <a:rPr lang="pl-PL" sz="1800" b="1" dirty="0" smtClean="0">
                <a:solidFill>
                  <a:srgbClr val="000000"/>
                </a:solidFill>
                <a:latin typeface="+mj-lt"/>
                <a:ea typeface="Times New Roman"/>
              </a:rPr>
              <a:t>Wydziale</a:t>
            </a:r>
          </a:p>
          <a:p>
            <a:pPr>
              <a:buFont typeface="Wingdings" panose="05000000000000000000" pitchFamily="2" charset="2"/>
              <a:buChar char="q"/>
            </a:pPr>
            <a:endParaRPr lang="pl-PL" sz="1800" b="1" dirty="0">
              <a:solidFill>
                <a:srgbClr val="000000"/>
              </a:solidFill>
              <a:latin typeface="+mj-lt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sz="18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 stronie internetowej Wydziału (http://www.wis.pwr.wroc.pl/) są </a:t>
            </a:r>
            <a:r>
              <a:rPr lang="pl-PL" sz="1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zamieszczane</a:t>
            </a:r>
            <a:r>
              <a:rPr lang="pl-PL" sz="1800" dirty="0" smtClean="0">
                <a:ea typeface="Times New Roman"/>
                <a:cs typeface="Times New Roman"/>
              </a:rPr>
              <a:t> </a:t>
            </a:r>
            <a:r>
              <a:rPr lang="pl-PL" sz="1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i </a:t>
            </a:r>
            <a:r>
              <a:rPr lang="pl-PL" sz="18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 bieżąco aktualizowane </a:t>
            </a:r>
            <a:r>
              <a:rPr lang="pl-PL" sz="1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informacje </a:t>
            </a:r>
            <a:r>
              <a:rPr lang="pl-PL" sz="18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z zakresu kształcenia, t</a:t>
            </a:r>
            <a:r>
              <a:rPr lang="pl-PL" sz="1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akie jak</a:t>
            </a:r>
            <a:endParaRPr lang="pl-PL" sz="18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Informacje </a:t>
            </a:r>
            <a:r>
              <a:rPr lang="pl-PL" sz="18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dotyczące Wydziału, w tym funkcjonowania </a:t>
            </a:r>
            <a:r>
              <a:rPr lang="pl-PL" sz="1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Dziekanatu oraz strony poszczególnych jednostek Wydziału,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Informacje </a:t>
            </a:r>
            <a:r>
              <a:rPr lang="pl-PL" sz="18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dla studentów, dotyczące procedur i </a:t>
            </a:r>
            <a:r>
              <a:rPr lang="pl-PL" sz="1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najważniejszych terminów związanych z organizacją roku akademickiego,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Informacje związane z działalnością samorządu studenckiego i  działalnością </a:t>
            </a:r>
            <a:r>
              <a:rPr lang="pl-PL" sz="18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kół </a:t>
            </a:r>
            <a:r>
              <a:rPr lang="pl-PL" sz="1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naukowych,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Obowiązujące </a:t>
            </a:r>
            <a:r>
              <a:rPr lang="pl-PL" sz="18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programy kształcenia, plany studiów i semestralne rozkłady </a:t>
            </a:r>
            <a:r>
              <a:rPr lang="pl-PL" sz="1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zajęć,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Informacje </a:t>
            </a:r>
            <a:r>
              <a:rPr lang="pl-PL" sz="18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o działaniach Konwentu </a:t>
            </a:r>
            <a:r>
              <a:rPr lang="pl-PL" sz="1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Wydziału,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1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Inne </a:t>
            </a:r>
            <a:r>
              <a:rPr lang="pl-PL" sz="18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informacje przeznaczone dla kandydatów, studentów, doktorantów oraz </a:t>
            </a:r>
            <a:r>
              <a:rPr lang="pl-PL" sz="1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absolwentów.</a:t>
            </a:r>
            <a:endParaRPr lang="pl-PL" sz="1800" dirty="0">
              <a:ea typeface="Times New Roman"/>
              <a:cs typeface="Times New Roman"/>
            </a:endParaRPr>
          </a:p>
          <a:p>
            <a:pPr>
              <a:buFont typeface="Wingdings" panose="05000000000000000000" pitchFamily="2" charset="2"/>
              <a:buChar char="q"/>
            </a:pPr>
            <a:endParaRPr lang="pl-PL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610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200" dirty="0" smtClean="0">
                <a:solidFill>
                  <a:prstClr val="white"/>
                </a:solidFill>
              </a:rPr>
              <a:t/>
            </a:r>
            <a:br>
              <a:rPr lang="pl-PL" sz="2200" dirty="0" smtClean="0">
                <a:solidFill>
                  <a:prstClr val="white"/>
                </a:solidFill>
              </a:rPr>
            </a:br>
            <a:r>
              <a:rPr lang="pl-PL" sz="2200" dirty="0">
                <a:solidFill>
                  <a:prstClr val="white"/>
                </a:solidFill>
              </a:rPr>
              <a:t/>
            </a:r>
            <a:br>
              <a:rPr lang="pl-PL" sz="2200" dirty="0">
                <a:solidFill>
                  <a:prstClr val="white"/>
                </a:solidFill>
              </a:rPr>
            </a:br>
            <a:r>
              <a:rPr lang="pl-PL" sz="2200" dirty="0" smtClean="0">
                <a:solidFill>
                  <a:prstClr val="white"/>
                </a:solidFill>
              </a:rPr>
              <a:t/>
            </a:r>
            <a:br>
              <a:rPr lang="pl-PL" sz="2200" dirty="0" smtClean="0">
                <a:solidFill>
                  <a:prstClr val="white"/>
                </a:solidFill>
              </a:rPr>
            </a:br>
            <a:r>
              <a:rPr lang="pl-PL" sz="2200" dirty="0" smtClean="0">
                <a:solidFill>
                  <a:prstClr val="white"/>
                </a:solidFill>
              </a:rPr>
              <a:t>Zapewnianie </a:t>
            </a:r>
            <a:r>
              <a:rPr lang="pl-PL" sz="2200" dirty="0">
                <a:solidFill>
                  <a:prstClr val="white"/>
                </a:solidFill>
              </a:rPr>
              <a:t>jakości kształcenia</a:t>
            </a:r>
            <a:r>
              <a:rPr lang="pl-PL" sz="1600" dirty="0">
                <a:solidFill>
                  <a:prstClr val="white"/>
                </a:solidFill>
              </a:rPr>
              <a:t/>
            </a:r>
            <a:br>
              <a:rPr lang="pl-PL" sz="1600" dirty="0">
                <a:solidFill>
                  <a:prstClr val="white"/>
                </a:solidFill>
              </a:rPr>
            </a:br>
            <a:r>
              <a:rPr lang="pl-PL" sz="1600" dirty="0">
                <a:solidFill>
                  <a:prstClr val="white"/>
                </a:solidFill>
              </a:rPr>
              <a:t/>
            </a:r>
            <a:br>
              <a:rPr lang="pl-PL" sz="1600" dirty="0">
                <a:solidFill>
                  <a:prstClr val="white"/>
                </a:solidFill>
              </a:rPr>
            </a:b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CF91F-CB83-40BA-9525-B5FB887AEEE2}" type="datetime1">
              <a:rPr lang="pl-PL" smtClean="0">
                <a:solidFill>
                  <a:prstClr val="white"/>
                </a:solidFill>
              </a:rPr>
              <a:pPr/>
              <a:t>2017-01-05</a:t>
            </a:fld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259632" y="6597352"/>
            <a:ext cx="6696744" cy="260648"/>
          </a:xfrm>
        </p:spPr>
        <p:txBody>
          <a:bodyPr/>
          <a:lstStyle/>
          <a:p>
            <a:pPr lvl="0"/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Posiedzenie Rady Wydziału 12.07.2016r</a:t>
            </a:r>
          </a:p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1340768"/>
            <a:ext cx="7884368" cy="50405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sz="1800" b="1" dirty="0" smtClean="0">
                <a:solidFill>
                  <a:srgbClr val="000000"/>
                </a:solidFill>
                <a:ea typeface="Times New Roman"/>
              </a:rPr>
              <a:t> Posiedzenia </a:t>
            </a:r>
            <a:r>
              <a:rPr lang="pl-PL" sz="1800" b="1" dirty="0">
                <a:solidFill>
                  <a:srgbClr val="000000"/>
                </a:solidFill>
                <a:ea typeface="Times New Roman"/>
              </a:rPr>
              <a:t>Rady Wydziału i zebrania Wydziałowej</a:t>
            </a:r>
            <a:r>
              <a:rPr lang="pl-PL" sz="18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pl-PL" sz="1800" b="1" dirty="0">
                <a:solidFill>
                  <a:srgbClr val="000000"/>
                </a:solidFill>
                <a:ea typeface="Times New Roman"/>
              </a:rPr>
              <a:t>Komisji ds. Oceny i </a:t>
            </a:r>
            <a:r>
              <a:rPr lang="pl-PL" sz="1800" b="1" dirty="0" smtClean="0">
                <a:solidFill>
                  <a:srgbClr val="000000"/>
                </a:solidFill>
                <a:ea typeface="Times New Roman"/>
              </a:rPr>
              <a:t>Zapewniania Jakości </a:t>
            </a:r>
            <a:r>
              <a:rPr lang="pl-PL" sz="1800" b="1" dirty="0">
                <a:solidFill>
                  <a:srgbClr val="000000"/>
                </a:solidFill>
                <a:ea typeface="Times New Roman"/>
              </a:rPr>
              <a:t>Kształcenia</a:t>
            </a:r>
            <a:r>
              <a:rPr lang="pl-PL" sz="1800" dirty="0">
                <a:solidFill>
                  <a:srgbClr val="000000"/>
                </a:solidFill>
                <a:ea typeface="Times New Roman"/>
              </a:rPr>
              <a:t> </a:t>
            </a:r>
            <a:endParaRPr lang="pl-PL" sz="1800" dirty="0" smtClean="0">
              <a:solidFill>
                <a:srgbClr val="000000"/>
              </a:solidFill>
              <a:ea typeface="Times New Roman"/>
            </a:endParaRPr>
          </a:p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pl-PL" sz="1800" dirty="0" smtClean="0">
              <a:solidFill>
                <a:srgbClr val="000000"/>
              </a:solidFill>
            </a:endParaRPr>
          </a:p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sz="1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Zebrania Wydziałowej </a:t>
            </a:r>
            <a:r>
              <a:rPr lang="pl-PL" sz="18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Komisji ds. Oceny i Zapewnienia Jakości </a:t>
            </a:r>
            <a:r>
              <a:rPr lang="pl-PL" sz="1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Kształcenia odbywają się przynajmniej dwa razy w semestrze, czasem częściej, w zależności od potrzeby. W ostatnich latach akademickich, w związku z nowelizacją ustawy </a:t>
            </a:r>
            <a:r>
              <a:rPr lang="pl-PL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Prawo </a:t>
            </a:r>
            <a:r>
              <a:rPr lang="pl-P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Szkolnictwie </a:t>
            </a:r>
            <a:r>
              <a:rPr lang="pl-PL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Wyższym odbywały się wspólne posiedzenia </a:t>
            </a:r>
            <a:r>
              <a:rPr lang="pl-PL" sz="1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WKOiZJK</a:t>
            </a:r>
            <a:r>
              <a:rPr lang="pl-PL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oraz Komisji Programowych. </a:t>
            </a:r>
            <a:r>
              <a:rPr lang="pl-PL" sz="1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Sprawy </a:t>
            </a:r>
            <a:r>
              <a:rPr lang="pl-PL" sz="18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związane z </a:t>
            </a:r>
            <a:r>
              <a:rPr lang="pl-PL" sz="1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jakością kształcenia na Wydziale </a:t>
            </a:r>
            <a:r>
              <a:rPr lang="pl-PL" sz="18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były ponadto  poruszane na każdym posiedzeniu Rady Wydziału  w </a:t>
            </a:r>
            <a:r>
              <a:rPr lang="pl-PL" sz="1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odrębnym punkcie poświęconym dydaktyce (np. zatwierdzanie </a:t>
            </a:r>
            <a:r>
              <a:rPr lang="pl-PL" sz="18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tematów prac dyplomowych, </a:t>
            </a:r>
            <a:r>
              <a:rPr lang="pl-PL" sz="1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zgody RW na prowadzenie poszczególnych form zajęć, limity </a:t>
            </a:r>
            <a:r>
              <a:rPr lang="pl-PL" sz="18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przyjęć na studia, nagrody dla studentów</a:t>
            </a:r>
            <a:r>
              <a:rPr lang="pl-PL" sz="1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, sprawy doktoranckie, </a:t>
            </a:r>
            <a:r>
              <a:rPr lang="pl-PL" sz="18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studia podyplomowe</a:t>
            </a:r>
            <a:r>
              <a:rPr lang="pl-PL" sz="1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, bieżące informacje dydaktyczne </a:t>
            </a:r>
            <a:r>
              <a:rPr lang="pl-PL" sz="18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itp.).</a:t>
            </a:r>
            <a:endParaRPr lang="pl-PL" sz="1800" dirty="0"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85793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b="1" dirty="0" smtClean="0"/>
              <a:t>Dziękuję za uwagę</a:t>
            </a:r>
            <a:endParaRPr lang="pl-PL" b="1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Posiedzenie Rady Wydziału 12.07.2016r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934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812360" cy="108012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Struktura zatrudnienia na Wydziale (na dzień 12.07.2016r.)</a:t>
            </a:r>
            <a:endParaRPr lang="pl-PL" sz="240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CF91F-CB83-40BA-9525-B5FB887AEEE2}" type="datetime1">
              <a:rPr lang="pl-PL" smtClean="0">
                <a:solidFill>
                  <a:prstClr val="white"/>
                </a:solidFill>
              </a:rPr>
              <a:pPr/>
              <a:t>2017-01-05</a:t>
            </a:fld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Posiedzenie Rady Wydziału 12.07.2016r.</a:t>
            </a:r>
          </a:p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711568"/>
              </p:ext>
            </p:extLst>
          </p:nvPr>
        </p:nvGraphicFramePr>
        <p:xfrm>
          <a:off x="1403350" y="1600200"/>
          <a:ext cx="72834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469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355160" cy="864096"/>
          </a:xfrm>
        </p:spPr>
        <p:txBody>
          <a:bodyPr>
            <a:normAutofit fontScale="90000"/>
          </a:bodyPr>
          <a:lstStyle/>
          <a:p>
            <a:r>
              <a:rPr lang="pl-PL" sz="3100" dirty="0" smtClean="0"/>
              <a:t>1-sze miejsca w rankingach:</a:t>
            </a:r>
            <a:br>
              <a:rPr lang="pl-PL" sz="3100" dirty="0" smtClean="0"/>
            </a:br>
            <a:r>
              <a:rPr lang="pl-PL" sz="3100" dirty="0" smtClean="0"/>
              <a:t>-Wprost- 2014</a:t>
            </a:r>
            <a:br>
              <a:rPr lang="pl-PL" sz="3100" dirty="0" smtClean="0"/>
            </a:br>
            <a:r>
              <a:rPr lang="pl-PL" sz="3100" dirty="0" smtClean="0"/>
              <a:t>-Perspektywy- 2015, w 2016 II miejsce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187624" y="6619664"/>
            <a:ext cx="6696744" cy="144016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Posiedzenie Rady Wydziału 12.07.2016r</a:t>
            </a:r>
          </a:p>
        </p:txBody>
      </p:sp>
      <p:pic>
        <p:nvPicPr>
          <p:cNvPr id="3074" name="Picture 2" descr="http://www.wis.pwr.edu.pl/files/prv/id7/Grafika%20na%20stronie%20glownej/Perspektywy-2015-dyplom-glown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409" y="1340768"/>
            <a:ext cx="7094391" cy="518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72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344816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Zapewnianie jakości kształcenia                                               </a:t>
            </a:r>
            <a:r>
              <a:rPr lang="pl-PL" sz="1800" dirty="0" smtClean="0"/>
              <a:t>Dziekan, Prodziekani oraz Przewodnicząca </a:t>
            </a:r>
            <a:r>
              <a:rPr lang="pl-PL" sz="1800" dirty="0" err="1" smtClean="0"/>
              <a:t>WKOiZJK</a:t>
            </a:r>
            <a:r>
              <a:rPr lang="pl-PL" sz="1800" dirty="0" smtClean="0"/>
              <a:t> inicjowali i monitorowali w latach akademickich 2014/2015 i 2015/2016  działania związane z zapewnieniem jakości kształcenia na Wydziale.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1340768"/>
            <a:ext cx="7956376" cy="5184576"/>
          </a:xfrm>
        </p:spPr>
        <p:txBody>
          <a:bodyPr>
            <a:normAutofit fontScale="40000" lnSpcReduction="20000"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pl-PL" sz="4000" b="1" dirty="0" smtClean="0"/>
              <a:t>Monitorowanie </a:t>
            </a:r>
            <a:r>
              <a:rPr lang="pl-PL" sz="4000" b="1" dirty="0"/>
              <a:t>zgodności Wydziałowego </a:t>
            </a:r>
            <a:r>
              <a:rPr lang="pl-PL" sz="4000" b="1" dirty="0" smtClean="0"/>
              <a:t>Systemu  Jakości </a:t>
            </a:r>
            <a:r>
              <a:rPr lang="pl-PL" sz="4000" b="1" dirty="0"/>
              <a:t>Kształcenia  z aktualnymi przepisami </a:t>
            </a:r>
            <a:r>
              <a:rPr lang="pl-PL" sz="4000" b="1" dirty="0" smtClean="0"/>
              <a:t>prawnymi</a:t>
            </a:r>
            <a:r>
              <a:rPr lang="pl-PL" sz="4000" dirty="0"/>
              <a:t>	</a:t>
            </a:r>
          </a:p>
          <a:p>
            <a:pPr marL="0" indent="0">
              <a:buNone/>
            </a:pPr>
            <a:endParaRPr lang="pl-PL" sz="4000" dirty="0" smtClean="0"/>
          </a:p>
          <a:p>
            <a:pPr marL="0" indent="0" algn="just">
              <a:buNone/>
            </a:pPr>
            <a:r>
              <a:rPr lang="pl-PL" sz="4000" dirty="0" smtClean="0"/>
              <a:t>W 2014 roku </a:t>
            </a:r>
            <a:r>
              <a:rPr lang="pl-PL" sz="4000" dirty="0"/>
              <a:t>nastąpiła </a:t>
            </a:r>
            <a:r>
              <a:rPr lang="pl-PL" sz="4000" dirty="0" smtClean="0"/>
              <a:t> nowelizacja </a:t>
            </a:r>
            <a:r>
              <a:rPr lang="pl-PL" sz="4000" dirty="0"/>
              <a:t>Ustawy Prawo o Szkolnictwie Wyższym (Ustawa z dnia 11 lipca 2014 r. o zmianie ustawy – Prawo o szkolnictwie wyższym oraz niektórych innych ustaw) </a:t>
            </a:r>
            <a:r>
              <a:rPr lang="pl-PL" sz="4000" dirty="0" smtClean="0"/>
              <a:t>co związane było z koniecznością </a:t>
            </a:r>
            <a:r>
              <a:rPr lang="pl-PL" sz="4000" dirty="0"/>
              <a:t>zmiany programów nauczania i w ślad za tym kierunkowych efektów kształcenia</a:t>
            </a:r>
            <a:r>
              <a:rPr lang="pl-PL" sz="4000" dirty="0" smtClean="0"/>
              <a:t>.</a:t>
            </a:r>
          </a:p>
          <a:p>
            <a:pPr marL="0" indent="0" algn="just">
              <a:buNone/>
            </a:pPr>
            <a:endParaRPr lang="pl-PL" sz="4000" dirty="0"/>
          </a:p>
          <a:p>
            <a:pPr algn="just"/>
            <a:r>
              <a:rPr lang="pl-PL" sz="4000" dirty="0"/>
              <a:t>W </a:t>
            </a:r>
            <a:r>
              <a:rPr lang="pl-PL" sz="4000" dirty="0" smtClean="0"/>
              <a:t>Rozporządzeniu </a:t>
            </a:r>
            <a:r>
              <a:rPr lang="pl-PL" sz="4000" dirty="0"/>
              <a:t>Ministra Nauki i Szkolnictwa Wyższego z dnia 3 października 2014 r. w sprawie warunków prowadzenia studiów na określonym kierunku i poziomie </a:t>
            </a:r>
            <a:r>
              <a:rPr lang="pl-PL" sz="4000" dirty="0" smtClean="0"/>
              <a:t>kształcenia, </a:t>
            </a:r>
            <a:r>
              <a:rPr lang="pl-PL" sz="4000" dirty="0"/>
              <a:t>określono nowe wymagania dotyczące programów studiów, między </a:t>
            </a:r>
            <a:r>
              <a:rPr lang="pl-PL" sz="4000" dirty="0" smtClean="0"/>
              <a:t>innymi:</a:t>
            </a:r>
          </a:p>
          <a:p>
            <a:pPr algn="just"/>
            <a:endParaRPr lang="pl-PL" sz="4000" dirty="0"/>
          </a:p>
          <a:p>
            <a:pPr algn="just">
              <a:buFontTx/>
              <a:buChar char="-"/>
            </a:pPr>
            <a:r>
              <a:rPr lang="pl-PL" sz="4000" dirty="0" smtClean="0"/>
              <a:t>liczbę </a:t>
            </a:r>
            <a:r>
              <a:rPr lang="pl-PL" sz="4000" dirty="0"/>
              <a:t>punktów ECTS, którą student musi uzyskać w ramach zajęć z obszarów </a:t>
            </a:r>
            <a:r>
              <a:rPr lang="pl-PL" sz="4000" dirty="0" smtClean="0"/>
              <a:t>nauk</a:t>
            </a:r>
          </a:p>
          <a:p>
            <a:pPr marL="0" indent="0" algn="just">
              <a:buNone/>
            </a:pPr>
            <a:r>
              <a:rPr lang="pl-PL" sz="4000" dirty="0"/>
              <a:t> </a:t>
            </a:r>
            <a:r>
              <a:rPr lang="pl-PL" sz="4000" dirty="0" smtClean="0"/>
              <a:t>       </a:t>
            </a:r>
            <a:r>
              <a:rPr lang="pl-PL" sz="4000" dirty="0"/>
              <a:t>humanistycznych i nauk społecznych, nie mniejszą niż 5 punktów ECTS;</a:t>
            </a:r>
          </a:p>
          <a:p>
            <a:pPr marL="0" indent="0" algn="just">
              <a:buNone/>
            </a:pPr>
            <a:r>
              <a:rPr lang="pl-PL" sz="4000" dirty="0" smtClean="0"/>
              <a:t>-       liczbę </a:t>
            </a:r>
            <a:r>
              <a:rPr lang="pl-PL" sz="4000" dirty="0"/>
              <a:t>punktów ECTS, którą student musi uzyskać w ramach zajęć z języka obcego;</a:t>
            </a:r>
          </a:p>
          <a:p>
            <a:pPr algn="just">
              <a:buFontTx/>
              <a:buChar char="-"/>
            </a:pPr>
            <a:r>
              <a:rPr lang="pl-PL" sz="4000" dirty="0" smtClean="0"/>
              <a:t>liczbę </a:t>
            </a:r>
            <a:r>
              <a:rPr lang="pl-PL" sz="4000" dirty="0"/>
              <a:t>punktów ECTS, którą student musi uzyskać w ramach zajęć z wychowania </a:t>
            </a:r>
            <a:r>
              <a:rPr lang="pl-PL" sz="4000" dirty="0" smtClean="0"/>
              <a:t>fizycznego.</a:t>
            </a:r>
          </a:p>
          <a:p>
            <a:pPr algn="just">
              <a:buFontTx/>
              <a:buChar char="-"/>
            </a:pPr>
            <a:endParaRPr lang="pl-PL" sz="4000" dirty="0"/>
          </a:p>
          <a:p>
            <a:pPr algn="just"/>
            <a:r>
              <a:rPr lang="pl-PL" sz="4000" dirty="0"/>
              <a:t>W ślad za zmianami w Ustawie pojawiło się nowe </a:t>
            </a:r>
            <a:r>
              <a:rPr lang="pl-PL" sz="4000" dirty="0" smtClean="0"/>
              <a:t>zarządzenie </a:t>
            </a:r>
            <a:r>
              <a:rPr lang="pl-PL" sz="4000" dirty="0"/>
              <a:t>wewnętrzne Rektora 2/2015 z dnia 29 stycznia 2015 r. do którego należało dostosować obowiązujące programy studiów.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Posiedzenie Rady Wydziału 12.07.2016r.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0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344816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Zapewnianie jakości kształcenia                                               </a:t>
            </a:r>
            <a:r>
              <a:rPr lang="pl-PL" sz="1800" dirty="0" smtClean="0"/>
              <a:t>Dziekan, Prodziekani oraz Przewodnicząca </a:t>
            </a:r>
            <a:r>
              <a:rPr lang="pl-PL" sz="1800" dirty="0" err="1" smtClean="0"/>
              <a:t>WKOiZJK</a:t>
            </a:r>
            <a:r>
              <a:rPr lang="pl-PL" sz="1800" dirty="0" smtClean="0"/>
              <a:t> inicjowali i monitorowali w latach akademickich 2014/2015 i 2015/2016  działania związane z zapewnieniem jakości kształcenia na Wydziale.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1340768"/>
            <a:ext cx="7956376" cy="51845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 związku z nowelizacją Ustawy i Zarządzeniem Rektora 2/2015 </a:t>
            </a:r>
            <a:r>
              <a:rPr lang="pl-PL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z dnia 29 stycznia 2015 </a:t>
            </a:r>
            <a:r>
              <a:rPr lang="pl-PL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r.</a:t>
            </a:r>
            <a:r>
              <a:rPr lang="pl-PL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pl-PL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 </a:t>
            </a: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trakcie roku akademickiego dokonano zmian w programie kształcenia obowiązującym od </a:t>
            </a:r>
            <a:r>
              <a:rPr lang="pl-PL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01.10. 2012r zgodnie z wymaganiami rozporządzenia Ministra </a:t>
            </a:r>
            <a:r>
              <a:rPr lang="pl-PL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NiSzW</a:t>
            </a:r>
            <a:r>
              <a:rPr lang="pl-PL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l-PL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Ponadto w celu podniesienia atrakcyjności prowadzonych na Wydziale studiów: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wprowadzono zmiany w programie kształcenia studiów I stopnia kierunku Ochrona Środowiska (OŚ)- wprowadzono dwie nowe specjalności- Bezpieczeństwo i Higiena Pracy (BHP) i Zarządzanie Ochroną Środowiska (ZOŚ).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dokonano zmian w programie kształcenia na studiach niestacjonarnych kierunku Inżynieria Środowiska (IŚ)- wprowadzono 7-semestralne studia inżynierskie (10 zjazdów) oraz 3-semestralne (10 zjazdów) studia magisterskie.  </a:t>
            </a:r>
          </a:p>
          <a:p>
            <a:pPr marL="0" indent="0" algn="just">
              <a:spcAft>
                <a:spcPts val="0"/>
              </a:spcAft>
              <a:buNone/>
            </a:pPr>
            <a:endParaRPr lang="pl-PL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Posiedzenie Rady Wydziału 12.07.2016r.</a:t>
            </a: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3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zablon1-PL">
  <a:themeElements>
    <a:clrScheme name="1_Projekt domyślny 1">
      <a:dk1>
        <a:srgbClr val="000000"/>
      </a:dk1>
      <a:lt1>
        <a:srgbClr val="FFFFFF"/>
      </a:lt1>
      <a:dk2>
        <a:srgbClr val="FFEBD5"/>
      </a:dk2>
      <a:lt2>
        <a:srgbClr val="78120A"/>
      </a:lt2>
      <a:accent1>
        <a:srgbClr val="E32213"/>
      </a:accent1>
      <a:accent2>
        <a:srgbClr val="FFD3A1"/>
      </a:accent2>
      <a:accent3>
        <a:srgbClr val="FFFFFF"/>
      </a:accent3>
      <a:accent4>
        <a:srgbClr val="000000"/>
      </a:accent4>
      <a:accent5>
        <a:srgbClr val="EFABAA"/>
      </a:accent5>
      <a:accent6>
        <a:srgbClr val="E7BF91"/>
      </a:accent6>
      <a:hlink>
        <a:srgbClr val="FFD9AF"/>
      </a:hlink>
      <a:folHlink>
        <a:srgbClr val="FFB25D"/>
      </a:folHlink>
    </a:clrScheme>
    <a:fontScheme name="1_Projekt domyśln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ojekt domyślny 1">
        <a:dk1>
          <a:srgbClr val="000000"/>
        </a:dk1>
        <a:lt1>
          <a:srgbClr val="FFFFFF"/>
        </a:lt1>
        <a:dk2>
          <a:srgbClr val="FFEBD5"/>
        </a:dk2>
        <a:lt2>
          <a:srgbClr val="78120A"/>
        </a:lt2>
        <a:accent1>
          <a:srgbClr val="E32213"/>
        </a:accent1>
        <a:accent2>
          <a:srgbClr val="FFD3A1"/>
        </a:accent2>
        <a:accent3>
          <a:srgbClr val="FFFFFF"/>
        </a:accent3>
        <a:accent4>
          <a:srgbClr val="000000"/>
        </a:accent4>
        <a:accent5>
          <a:srgbClr val="EFABAA"/>
        </a:accent5>
        <a:accent6>
          <a:srgbClr val="E7BF91"/>
        </a:accent6>
        <a:hlink>
          <a:srgbClr val="FFD9AF"/>
        </a:hlink>
        <a:folHlink>
          <a:srgbClr val="FFB2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4211</TotalTime>
  <Words>4205</Words>
  <Application>Microsoft Office PowerPoint</Application>
  <PresentationFormat>Pokaz na ekranie (4:3)</PresentationFormat>
  <Paragraphs>1474</Paragraphs>
  <Slides>59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4</vt:i4>
      </vt:variant>
      <vt:variant>
        <vt:lpstr>Tytuły slajdów</vt:lpstr>
      </vt:variant>
      <vt:variant>
        <vt:i4>59</vt:i4>
      </vt:variant>
    </vt:vector>
  </HeadingPairs>
  <TitlesOfParts>
    <vt:vector size="63" baseType="lpstr">
      <vt:lpstr>Motyw pakietu Office</vt:lpstr>
      <vt:lpstr>szablon1-PL</vt:lpstr>
      <vt:lpstr>1_Motyw pakietu Office</vt:lpstr>
      <vt:lpstr>2_Motyw pakietu Office</vt:lpstr>
      <vt:lpstr>Prezentacja programu PowerPoint</vt:lpstr>
      <vt:lpstr>Wydziałowa Komisja Oceny i Zapewniania Jakości Kształcenia Skład Komisji na kadencję 2012-2016:</vt:lpstr>
      <vt:lpstr>Zakres działania Wydziałowej Komisji Oceny i Zapewniania Jakości Kształcenia obejmuje: </vt:lpstr>
      <vt:lpstr>Komisje Programowe Skład Komisji na kadencję 2012-2016: </vt:lpstr>
      <vt:lpstr>Wydziałowy Zespół ds. Hospitowania Zajęć Skład Komisji na kadencję 2012-2016: </vt:lpstr>
      <vt:lpstr>Struktura zatrudnienia na Wydziale (na dzień 12.07.2016r.)</vt:lpstr>
      <vt:lpstr>1-sze miejsca w rankingach: -Wprost- 2014 -Perspektywy- 2015, w 2016 II miejsce  </vt:lpstr>
      <vt:lpstr> Zapewnianie jakości kształcenia                                               Dziekan, Prodziekani oraz Przewodnicząca WKOiZJK inicjowali i monitorowali w latach akademickich 2014/2015 i 2015/2016  działania związane z zapewnieniem jakości kształcenia na Wydziale.   </vt:lpstr>
      <vt:lpstr> Zapewnianie jakości kształcenia                                               Dziekan, Prodziekani oraz Przewodnicząca WKOiZJK inicjowali i monitorowali w latach akademickich 2014/2015 i 2015/2016  działania związane z zapewnieniem jakości kształcenia na Wydziale.   </vt:lpstr>
      <vt:lpstr> Zapewnianie jakości kształcenia                                               Dziekan, Prodziekani oraz Przewodnicząca WKOiZJK inicjowali i monitorowali w latach akademickich 2014/2015 i 2015/2016  działania związane z zapewnieniem jakości kształcenia na Wydziale.   </vt:lpstr>
      <vt:lpstr> Zapewnianie jakości kształcenia                                               Dziekan, Prodziekani oraz Przewodnicząca WKOiZJK inicjowali i monitorowali w latach akademickich 2014/2015 i 2015/2016  działania związane z zapewnieniem jakości kształcenia na Wydziale.   </vt:lpstr>
      <vt:lpstr> Zapewnianie jakości kształcenia  </vt:lpstr>
      <vt:lpstr>   Zapewnianie jakości kształcenia Opracowywanie zasad i procedur organizacji oraz przeprowadzania ankiet studenckich i hospitacji zajęć      </vt:lpstr>
      <vt:lpstr>   Zapewnianie jakości kształcenia  Hospitacja zajęć dydaktycznych     </vt:lpstr>
      <vt:lpstr>   Zapewnianie jakości kształcenia  Hospitacja zajęć dydaktycznych     </vt:lpstr>
      <vt:lpstr>   Zapewnianie jakości kształcenia  Hospitacja zajęć dydaktycznych     </vt:lpstr>
      <vt:lpstr>   Zapewnianie jakości kształcenia  Ankietowe badanie opinii studentów- ankietyzacja elektroniczna uczelniana      </vt:lpstr>
      <vt:lpstr>   Zapewnianie jakości kształcenia  Ankietowe badanie opinii studentów- ankietyzacja elektroniczna uczelniana     </vt:lpstr>
      <vt:lpstr>   Zapewnianie jakości kształcenia  Ankietowe badanie opinii studentów- ankiety wydziałowe      </vt:lpstr>
      <vt:lpstr>   Zapewnianie jakości kształcenia  Akademicki System Archiwizacji Prac- Uczelniany System Antyplagiatowy     </vt:lpstr>
      <vt:lpstr>   Zapewnianie jakości kształcenia  System DYPLOMY     </vt:lpstr>
      <vt:lpstr>   Zapewnianie jakości kształcenia  System DYPLOMY     </vt:lpstr>
      <vt:lpstr>   Zapewnianie jakości kształcenia  System DYPLOMY     </vt:lpstr>
      <vt:lpstr>   Zapewnianie jakości kształcenia  Międzynarodowa wymiana studencka     </vt:lpstr>
      <vt:lpstr>   Zapewnianie jakości kształcenia  Praktyki studenckie     </vt:lpstr>
      <vt:lpstr>   Zapewnianie jakości kształcenia  Praktyki studenckie     </vt:lpstr>
      <vt:lpstr>   Zapewnianie jakości kształcenia  Praktyki studenckie     </vt:lpstr>
      <vt:lpstr>   Zapewnianie jakości kształcenia  Weryfikacja osiągania założonych efektów kształcenia      </vt:lpstr>
      <vt:lpstr>   Zapewnianie jakości kształcenia  Weryfikacja osiągania założonych efektów kształcenia      </vt:lpstr>
      <vt:lpstr>   Zapewnianie jakości kształcenia  Weryfikacja osiągania założonych efektów kształcenia 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Zapewnianie jakości kształcenia  Analiza warunków i trybu rekrutacji na studia         </vt:lpstr>
      <vt:lpstr>Prezentacja programu PowerPoint</vt:lpstr>
      <vt:lpstr>Prezentacja programu PowerPoint</vt:lpstr>
      <vt:lpstr>Prezentacja programu PowerPoint</vt:lpstr>
      <vt:lpstr>      Zapewnianie jakości kształcenia Systematyczne monitorowanie obciążenia pracowników godzinami zajęć dydaktycznych        </vt:lpstr>
      <vt:lpstr>      Zapewnianie jakości kształcenia Systematyczne monitorowanie obciążenia pracowników godzinami zajęć dydaktycznych        </vt:lpstr>
      <vt:lpstr>      Zapewnianie jakości kształcenia Systematyczne monitorowanie obciążenia pracowników godzinami zajęć dydaktycznych        </vt:lpstr>
      <vt:lpstr>      Zapewnianie jakości kształcenia Systematyczne monitorowanie obciążenia pracowników godzinami zajęć dydaktycznych        </vt:lpstr>
      <vt:lpstr>      Zapewnianie jakości kształcenia Systematyczne monitorowanie obciążenia pracowników godzinami zajęć dydaktycznych        </vt:lpstr>
      <vt:lpstr>      Zapewnianie jakości kształcenia Systematyczne monitorowanie obciążenia pracowników godzinami zajęć dydaktycznych        </vt:lpstr>
      <vt:lpstr>      Zapewnianie jakości kształcenia Systematyczne monitorowanie obciążenia pracowników godzinami zajęć dydaktycznych        </vt:lpstr>
      <vt:lpstr>      Zapewnianie jakości kształcenia Systematyczne monitorowanie obciążenia pracowników godzinami zajęć dydaktycznych        </vt:lpstr>
      <vt:lpstr>      Zapewnianie jakości kształcenia Systematyczne monitorowanie obciążenia pracowników godzinami zajęć dydaktycznych        </vt:lpstr>
      <vt:lpstr>      Zapewnianie jakości kształcenia Systematyczne monitorowanie obciążenia pracowników godzinami zajęć dydaktycznych        </vt:lpstr>
      <vt:lpstr>      Zapewnianie jakości kształcenia         </vt:lpstr>
      <vt:lpstr>      Zapewnianie jakości kształcenia         </vt:lpstr>
      <vt:lpstr>Sala 208 D-1</vt:lpstr>
      <vt:lpstr>   Zapewnianie jakości kształcenia  </vt:lpstr>
      <vt:lpstr>   Zapewnianie jakości kształcenia 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Elżbieta Lukierska</dc:creator>
  <cp:lastModifiedBy>Bartek</cp:lastModifiedBy>
  <cp:revision>296</cp:revision>
  <dcterms:created xsi:type="dcterms:W3CDTF">2013-11-26T11:27:43Z</dcterms:created>
  <dcterms:modified xsi:type="dcterms:W3CDTF">2017-01-05T14:42:44Z</dcterms:modified>
</cp:coreProperties>
</file>